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media/image125.jpg" ContentType="image/jpg"/>
  <Override PartName="/ppt/media/image129.jpg" ContentType="image/jpg"/>
  <Override PartName="/ppt/media/image131.jpg" ContentType="image/jpg"/>
  <Override PartName="/ppt/media/image132.jpg" ContentType="image/jpg"/>
  <Override PartName="/ppt/notesSlides/notesSlide17.xml" ContentType="application/vnd.openxmlformats-officedocument.presentationml.notesSlide+xml"/>
  <Override PartName="/ppt/media/image154.jpg" ContentType="image/jpg"/>
  <Override PartName="/ppt/media/image169.jpg" ContentType="image/jpg"/>
  <Override PartName="/ppt/media/image170.jpg" ContentType="image/jpg"/>
  <Override PartName="/ppt/media/image171.jpg" ContentType="image/jpg"/>
  <Override PartName="/ppt/media/image172.jpg" ContentType="image/jpg"/>
  <Override PartName="/ppt/media/image173.jpg" ContentType="image/jpg"/>
  <Override PartName="/ppt/media/image174.jpg" ContentType="image/jpg"/>
  <Override PartName="/ppt/tags/tag1.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 id="2147483677" r:id="rId2"/>
  </p:sldMasterIdLst>
  <p:notesMasterIdLst>
    <p:notesMasterId r:id="rId118"/>
  </p:notesMasterIdLst>
  <p:sldIdLst>
    <p:sldId id="639" r:id="rId3"/>
    <p:sldId id="640" r:id="rId4"/>
    <p:sldId id="641" r:id="rId5"/>
    <p:sldId id="642" r:id="rId6"/>
    <p:sldId id="603" r:id="rId7"/>
    <p:sldId id="606" r:id="rId8"/>
    <p:sldId id="605" r:id="rId9"/>
    <p:sldId id="261" r:id="rId10"/>
    <p:sldId id="263" r:id="rId11"/>
    <p:sldId id="260" r:id="rId12"/>
    <p:sldId id="643" r:id="rId13"/>
    <p:sldId id="398" r:id="rId14"/>
    <p:sldId id="644" r:id="rId15"/>
    <p:sldId id="645" r:id="rId16"/>
    <p:sldId id="490" r:id="rId17"/>
    <p:sldId id="266" r:id="rId18"/>
    <p:sldId id="277" r:id="rId19"/>
    <p:sldId id="321" r:id="rId20"/>
    <p:sldId id="278" r:id="rId21"/>
    <p:sldId id="320" r:id="rId22"/>
    <p:sldId id="322" r:id="rId23"/>
    <p:sldId id="319" r:id="rId24"/>
    <p:sldId id="323" r:id="rId25"/>
    <p:sldId id="342" r:id="rId26"/>
    <p:sldId id="343" r:id="rId27"/>
    <p:sldId id="385" r:id="rId28"/>
    <p:sldId id="386" r:id="rId29"/>
    <p:sldId id="636" r:id="rId30"/>
    <p:sldId id="395" r:id="rId31"/>
    <p:sldId id="637" r:id="rId32"/>
    <p:sldId id="274" r:id="rId33"/>
    <p:sldId id="396" r:id="rId34"/>
    <p:sldId id="397" r:id="rId35"/>
    <p:sldId id="399" r:id="rId36"/>
    <p:sldId id="400" r:id="rId37"/>
    <p:sldId id="344" r:id="rId38"/>
    <p:sldId id="401" r:id="rId39"/>
    <p:sldId id="345" r:id="rId40"/>
    <p:sldId id="347" r:id="rId41"/>
    <p:sldId id="346" r:id="rId42"/>
    <p:sldId id="384" r:id="rId43"/>
    <p:sldId id="389" r:id="rId44"/>
    <p:sldId id="348" r:id="rId45"/>
    <p:sldId id="349" r:id="rId46"/>
    <p:sldId id="638" r:id="rId47"/>
    <p:sldId id="380" r:id="rId48"/>
    <p:sldId id="635" r:id="rId49"/>
    <p:sldId id="388" r:id="rId50"/>
    <p:sldId id="390" r:id="rId51"/>
    <p:sldId id="392" r:id="rId52"/>
    <p:sldId id="393" r:id="rId53"/>
    <p:sldId id="351" r:id="rId54"/>
    <p:sldId id="352" r:id="rId55"/>
    <p:sldId id="391" r:id="rId56"/>
    <p:sldId id="623" r:id="rId57"/>
    <p:sldId id="371" r:id="rId58"/>
    <p:sldId id="394" r:id="rId59"/>
    <p:sldId id="408" r:id="rId60"/>
    <p:sldId id="372" r:id="rId61"/>
    <p:sldId id="373" r:id="rId62"/>
    <p:sldId id="374" r:id="rId63"/>
    <p:sldId id="375" r:id="rId64"/>
    <p:sldId id="376" r:id="rId65"/>
    <p:sldId id="378" r:id="rId66"/>
    <p:sldId id="379" r:id="rId67"/>
    <p:sldId id="357" r:id="rId68"/>
    <p:sldId id="353" r:id="rId69"/>
    <p:sldId id="355" r:id="rId70"/>
    <p:sldId id="407" r:id="rId71"/>
    <p:sldId id="621" r:id="rId72"/>
    <p:sldId id="356" r:id="rId73"/>
    <p:sldId id="409" r:id="rId74"/>
    <p:sldId id="354" r:id="rId75"/>
    <p:sldId id="381" r:id="rId76"/>
    <p:sldId id="405" r:id="rId77"/>
    <p:sldId id="404" r:id="rId78"/>
    <p:sldId id="402" r:id="rId79"/>
    <p:sldId id="403" r:id="rId80"/>
    <p:sldId id="622" r:id="rId81"/>
    <p:sldId id="383" r:id="rId82"/>
    <p:sldId id="358" r:id="rId83"/>
    <p:sldId id="350" r:id="rId84"/>
    <p:sldId id="632" r:id="rId85"/>
    <p:sldId id="619" r:id="rId86"/>
    <p:sldId id="620" r:id="rId87"/>
    <p:sldId id="633" r:id="rId88"/>
    <p:sldId id="634" r:id="rId89"/>
    <p:sldId id="387" r:id="rId90"/>
    <p:sldId id="573" r:id="rId91"/>
    <p:sldId id="359" r:id="rId92"/>
    <p:sldId id="361" r:id="rId93"/>
    <p:sldId id="362" r:id="rId94"/>
    <p:sldId id="363" r:id="rId95"/>
    <p:sldId id="364" r:id="rId96"/>
    <p:sldId id="631" r:id="rId97"/>
    <p:sldId id="558" r:id="rId98"/>
    <p:sldId id="599" r:id="rId99"/>
    <p:sldId id="340" r:id="rId100"/>
    <p:sldId id="256" r:id="rId101"/>
    <p:sldId id="533" r:id="rId102"/>
    <p:sldId id="570" r:id="rId103"/>
    <p:sldId id="571" r:id="rId104"/>
    <p:sldId id="572" r:id="rId105"/>
    <p:sldId id="534" r:id="rId106"/>
    <p:sldId id="569" r:id="rId107"/>
    <p:sldId id="515" r:id="rId108"/>
    <p:sldId id="281" r:id="rId109"/>
    <p:sldId id="520" r:id="rId110"/>
    <p:sldId id="521" r:id="rId111"/>
    <p:sldId id="646" r:id="rId112"/>
    <p:sldId id="516" r:id="rId113"/>
    <p:sldId id="517" r:id="rId114"/>
    <p:sldId id="518" r:id="rId115"/>
    <p:sldId id="282" r:id="rId116"/>
    <p:sldId id="531" r:id="rId117"/>
  </p:sldIdLst>
  <p:sldSz cx="9144000" cy="6858000" type="screen4x3"/>
  <p:notesSz cx="6858000" cy="9144000"/>
  <p:defaultTex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241" autoAdjust="0"/>
    <p:restoredTop sz="94335" autoAdjust="0"/>
  </p:normalViewPr>
  <p:slideViewPr>
    <p:cSldViewPr>
      <p:cViewPr varScale="1">
        <p:scale>
          <a:sx n="62" d="100"/>
          <a:sy n="62" d="100"/>
        </p:scale>
        <p:origin x="1336" y="44"/>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openxmlformats.org/officeDocument/2006/relationships/slide" Target="slides/slide110.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notesMaster" Target="notesMasters/notesMaster1.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presProps" Target="presProps.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viewProps" Target="viewProps.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theme" Target="theme/theme1.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BB4DB9F-685B-495A-8251-FFE91620DCB0}"/>
              </a:ext>
            </a:extLst>
          </p:cNvPr>
          <p:cNvSpPr>
            <a:spLocks noGrp="1"/>
          </p:cNvSpPr>
          <p:nvPr>
            <p:ph type="hdr" sz="quarter"/>
          </p:nvPr>
        </p:nvSpPr>
        <p:spPr>
          <a:xfrm>
            <a:off x="0" y="0"/>
            <a:ext cx="2971800" cy="457200"/>
          </a:xfrm>
          <a:prstGeom prst="rect">
            <a:avLst/>
          </a:prstGeom>
        </p:spPr>
        <p:txBody>
          <a:bodyPr vert="horz" lIns="91440" tIns="45720" rIns="91440" bIns="45720" rtlCol="0"/>
          <a:lstStyle>
            <a:lvl1pPr algn="l" eaLnBrk="1" fontAlgn="auto" hangingPunct="1">
              <a:spcBef>
                <a:spcPts val="0"/>
              </a:spcBef>
              <a:spcAft>
                <a:spcPts val="0"/>
              </a:spcAft>
              <a:defRPr sz="1200">
                <a:latin typeface="+mn-lt"/>
                <a:cs typeface="+mn-cs"/>
              </a:defRPr>
            </a:lvl1pPr>
          </a:lstStyle>
          <a:p>
            <a:pPr>
              <a:defRPr/>
            </a:pPr>
            <a:endParaRPr lang="en-US"/>
          </a:p>
        </p:txBody>
      </p:sp>
      <p:sp>
        <p:nvSpPr>
          <p:cNvPr id="3" name="Date Placeholder 2">
            <a:extLst>
              <a:ext uri="{FF2B5EF4-FFF2-40B4-BE49-F238E27FC236}">
                <a16:creationId xmlns:a16="http://schemas.microsoft.com/office/drawing/2014/main" id="{8901982A-B9A0-4F7C-98A3-B509748595F3}"/>
              </a:ext>
            </a:extLst>
          </p:cNvPr>
          <p:cNvSpPr>
            <a:spLocks noGrp="1"/>
          </p:cNvSpPr>
          <p:nvPr>
            <p:ph type="dt" idx="1"/>
          </p:nvPr>
        </p:nvSpPr>
        <p:spPr>
          <a:xfrm>
            <a:off x="3884613" y="0"/>
            <a:ext cx="2971800" cy="457200"/>
          </a:xfrm>
          <a:prstGeom prst="rect">
            <a:avLst/>
          </a:prstGeom>
        </p:spPr>
        <p:txBody>
          <a:bodyPr vert="horz" lIns="91440" tIns="45720" rIns="91440" bIns="45720" rtlCol="0"/>
          <a:lstStyle>
            <a:lvl1pPr algn="r" eaLnBrk="1" fontAlgn="auto" hangingPunct="1">
              <a:spcBef>
                <a:spcPts val="0"/>
              </a:spcBef>
              <a:spcAft>
                <a:spcPts val="0"/>
              </a:spcAft>
              <a:defRPr sz="1200">
                <a:latin typeface="+mn-lt"/>
                <a:cs typeface="+mn-cs"/>
              </a:defRPr>
            </a:lvl1pPr>
          </a:lstStyle>
          <a:p>
            <a:pPr>
              <a:defRPr/>
            </a:pPr>
            <a:fld id="{79E2D483-A951-446F-A1FE-22FB9D532A17}" type="datetimeFigureOut">
              <a:rPr lang="en-US"/>
              <a:pPr>
                <a:defRPr/>
              </a:pPr>
              <a:t>12/9/2021</a:t>
            </a:fld>
            <a:endParaRPr lang="en-US" dirty="0"/>
          </a:p>
        </p:txBody>
      </p:sp>
      <p:sp>
        <p:nvSpPr>
          <p:cNvPr id="4" name="Slide Image Placeholder 3">
            <a:extLst>
              <a:ext uri="{FF2B5EF4-FFF2-40B4-BE49-F238E27FC236}">
                <a16:creationId xmlns:a16="http://schemas.microsoft.com/office/drawing/2014/main" id="{794661B4-DC78-4E2F-930C-50F4AC3025F0}"/>
              </a:ext>
            </a:extLst>
          </p:cNvPr>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a:extLst>
              <a:ext uri="{FF2B5EF4-FFF2-40B4-BE49-F238E27FC236}">
                <a16:creationId xmlns:a16="http://schemas.microsoft.com/office/drawing/2014/main" id="{B51D670E-94C7-409B-8600-DE070D068777}"/>
              </a:ext>
            </a:extLst>
          </p:cNvPr>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a:extLst>
              <a:ext uri="{FF2B5EF4-FFF2-40B4-BE49-F238E27FC236}">
                <a16:creationId xmlns:a16="http://schemas.microsoft.com/office/drawing/2014/main" id="{09065B97-90F4-4733-97D8-BB4273BB0BBA}"/>
              </a:ext>
            </a:extLst>
          </p:cNvPr>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cs typeface="+mn-cs"/>
              </a:defRPr>
            </a:lvl1pPr>
          </a:lstStyle>
          <a:p>
            <a:pPr>
              <a:defRPr/>
            </a:pPr>
            <a:endParaRPr lang="en-US"/>
          </a:p>
        </p:txBody>
      </p:sp>
      <p:sp>
        <p:nvSpPr>
          <p:cNvPr id="7" name="Slide Number Placeholder 6">
            <a:extLst>
              <a:ext uri="{FF2B5EF4-FFF2-40B4-BE49-F238E27FC236}">
                <a16:creationId xmlns:a16="http://schemas.microsoft.com/office/drawing/2014/main" id="{3FD00F32-343A-428C-AF0F-7DE8D770DAD8}"/>
              </a:ext>
            </a:extLst>
          </p:cNvPr>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AF1BEEE7-8337-4948-A3B6-ADA9C262B9CC}"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Image Placeholder 1">
            <a:extLst>
              <a:ext uri="{FF2B5EF4-FFF2-40B4-BE49-F238E27FC236}">
                <a16:creationId xmlns:a16="http://schemas.microsoft.com/office/drawing/2014/main" id="{9E725006-0F63-42BA-A4D3-EA8B3C7A8FC3}"/>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603" name="Notes Placeholder 2">
            <a:extLst>
              <a:ext uri="{FF2B5EF4-FFF2-40B4-BE49-F238E27FC236}">
                <a16:creationId xmlns:a16="http://schemas.microsoft.com/office/drawing/2014/main" id="{16DCF81D-2E03-4C77-890E-2959C627F18A}"/>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a:t>This presentation demonstrates the new capabilities of PowerPoint and it is best viewed in Slide Show. These slides are designed to give you great ideas for the presentations you’ll create in PowerPoint 2010!</a:t>
            </a:r>
          </a:p>
          <a:p>
            <a:pPr eaLnBrk="1" hangingPunct="1">
              <a:spcBef>
                <a:spcPct val="0"/>
              </a:spcBef>
            </a:pPr>
            <a:endParaRPr lang="en-US" altLang="en-US"/>
          </a:p>
          <a:p>
            <a:pPr eaLnBrk="1" hangingPunct="1">
              <a:spcBef>
                <a:spcPct val="0"/>
              </a:spcBef>
            </a:pPr>
            <a:r>
              <a:rPr lang="en-US" altLang="en-US"/>
              <a:t>For more sample templates, click the File tab, and then on the New tab, click Sample Templates.</a:t>
            </a:r>
          </a:p>
        </p:txBody>
      </p:sp>
      <p:sp>
        <p:nvSpPr>
          <p:cNvPr id="25604" name="Slide Number Placeholder 3">
            <a:extLst>
              <a:ext uri="{FF2B5EF4-FFF2-40B4-BE49-F238E27FC236}">
                <a16:creationId xmlns:a16="http://schemas.microsoft.com/office/drawing/2014/main" id="{86C6FFC2-4E82-40C1-AD1C-5126E2C19279}"/>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26ADC65C-A01B-46B0-9814-8B102D85456B}" type="slidenum">
              <a:rPr lang="en-US" altLang="en-US" smtClean="0"/>
              <a:pPr/>
              <a:t>1</a:t>
            </a:fld>
            <a:endParaRPr lang="en-US" altLang="en-US"/>
          </a:p>
        </p:txBody>
      </p:sp>
    </p:spTree>
    <p:extLst>
      <p:ext uri="{BB962C8B-B14F-4D97-AF65-F5344CB8AC3E}">
        <p14:creationId xmlns:p14="http://schemas.microsoft.com/office/powerpoint/2010/main" val="27409445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DF997E0-4185-4E0C-9F56-B4FA480101B7}" type="slidenum">
              <a:rPr lang="zh-CN" altLang="en-US" smtClean="0"/>
              <a:pPr/>
              <a:t>16</a:t>
            </a:fld>
            <a:endParaRPr lang="zh-CN" altLang="en-US"/>
          </a:p>
        </p:txBody>
      </p:sp>
    </p:spTree>
    <p:extLst>
      <p:ext uri="{BB962C8B-B14F-4D97-AF65-F5344CB8AC3E}">
        <p14:creationId xmlns:p14="http://schemas.microsoft.com/office/powerpoint/2010/main" val="5765053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Image Placeholder 1">
            <a:extLst>
              <a:ext uri="{FF2B5EF4-FFF2-40B4-BE49-F238E27FC236}">
                <a16:creationId xmlns:a16="http://schemas.microsoft.com/office/drawing/2014/main" id="{7546E7C8-23BD-40C7-87A5-FBE95DEF24D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603" name="Notes Placeholder 2">
            <a:extLst>
              <a:ext uri="{FF2B5EF4-FFF2-40B4-BE49-F238E27FC236}">
                <a16:creationId xmlns:a16="http://schemas.microsoft.com/office/drawing/2014/main" id="{C6644459-112E-4B46-AC6E-0C1E1BA918A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a:t>This presentation demonstrates the new capabilities of PowerPoint and it is best viewed in Slide Show. These slides are designed to give you great ideas for the presentations you’ll create in PowerPoint 2010!</a:t>
            </a:r>
          </a:p>
          <a:p>
            <a:pPr eaLnBrk="1" hangingPunct="1">
              <a:spcBef>
                <a:spcPct val="0"/>
              </a:spcBef>
            </a:pPr>
            <a:endParaRPr lang="en-US" altLang="en-US"/>
          </a:p>
          <a:p>
            <a:pPr eaLnBrk="1" hangingPunct="1">
              <a:spcBef>
                <a:spcPct val="0"/>
              </a:spcBef>
            </a:pPr>
            <a:r>
              <a:rPr lang="en-US" altLang="en-US"/>
              <a:t>For more sample templates, click the File tab, and then on the New tab, click Sample Templates.</a:t>
            </a:r>
          </a:p>
        </p:txBody>
      </p:sp>
      <p:sp>
        <p:nvSpPr>
          <p:cNvPr id="25604" name="Slide Number Placeholder 3">
            <a:extLst>
              <a:ext uri="{FF2B5EF4-FFF2-40B4-BE49-F238E27FC236}">
                <a16:creationId xmlns:a16="http://schemas.microsoft.com/office/drawing/2014/main" id="{E4C0F909-2A92-4BA1-96E8-06ECA4E65081}"/>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A2536E18-C4D8-41A1-9A6E-1BAB365ACC51}" type="slidenum">
              <a:rPr lang="en-US" altLang="en-US" smtClean="0"/>
              <a:pPr/>
              <a:t>17</a:t>
            </a:fld>
            <a:endParaRPr lang="en-US"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Slide Image Placeholder 1">
            <a:extLst>
              <a:ext uri="{FF2B5EF4-FFF2-40B4-BE49-F238E27FC236}">
                <a16:creationId xmlns:a16="http://schemas.microsoft.com/office/drawing/2014/main" id="{E6D9CAF8-3400-4391-9E8B-52B5F6873C93}"/>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675" name="Notes Placeholder 2">
            <a:extLst>
              <a:ext uri="{FF2B5EF4-FFF2-40B4-BE49-F238E27FC236}">
                <a16:creationId xmlns:a16="http://schemas.microsoft.com/office/drawing/2014/main" id="{98347674-5679-4355-9D3E-9F92C0AE1F7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28676" name="Slide Number Placeholder 3">
            <a:extLst>
              <a:ext uri="{FF2B5EF4-FFF2-40B4-BE49-F238E27FC236}">
                <a16:creationId xmlns:a16="http://schemas.microsoft.com/office/drawing/2014/main" id="{925F2EF3-9F4B-49CA-A99A-F9AEAFEC12A3}"/>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C5E80342-928C-40A5-A632-E2C2C0916ED6}" type="slidenum">
              <a:rPr lang="en-US" altLang="en-US" smtClean="0"/>
              <a:pPr/>
              <a:t>19</a:t>
            </a:fld>
            <a:endParaRPr lang="en-US"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a:extLst>
              <a:ext uri="{FF2B5EF4-FFF2-40B4-BE49-F238E27FC236}">
                <a16:creationId xmlns:a16="http://schemas.microsoft.com/office/drawing/2014/main" id="{700B1C75-2A8C-48E3-BD75-6D709D20D018}"/>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备注占位符 2">
            <a:extLst>
              <a:ext uri="{FF2B5EF4-FFF2-40B4-BE49-F238E27FC236}">
                <a16:creationId xmlns:a16="http://schemas.microsoft.com/office/drawing/2014/main" id="{2EE67AC5-16BB-455F-B871-CF1CCFAE65F1}"/>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zh-CN"/>
          </a:p>
        </p:txBody>
      </p:sp>
      <p:sp>
        <p:nvSpPr>
          <p:cNvPr id="38916" name="灯片编号占位符 3">
            <a:extLst>
              <a:ext uri="{FF2B5EF4-FFF2-40B4-BE49-F238E27FC236}">
                <a16:creationId xmlns:a16="http://schemas.microsoft.com/office/drawing/2014/main" id="{10D9B15F-ADD3-4F0A-B441-E170152A525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C246A145-A754-48FA-8EB6-D5722311E817}" type="slidenum">
              <a:rPr lang="zh-CN" altLang="en-US" smtClean="0"/>
              <a:pPr/>
              <a:t>28</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Slide Image Placeholder 1">
            <a:extLst>
              <a:ext uri="{FF2B5EF4-FFF2-40B4-BE49-F238E27FC236}">
                <a16:creationId xmlns:a16="http://schemas.microsoft.com/office/drawing/2014/main" id="{26F669BA-F40F-44FA-B1F1-CF88096FDF00}"/>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5299" name="Notes Placeholder 2">
            <a:extLst>
              <a:ext uri="{FF2B5EF4-FFF2-40B4-BE49-F238E27FC236}">
                <a16:creationId xmlns:a16="http://schemas.microsoft.com/office/drawing/2014/main" id="{64ACC464-2D65-4EE8-8669-A6AE194AF54E}"/>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55300" name="Slide Number Placeholder 3">
            <a:extLst>
              <a:ext uri="{FF2B5EF4-FFF2-40B4-BE49-F238E27FC236}">
                <a16:creationId xmlns:a16="http://schemas.microsoft.com/office/drawing/2014/main" id="{FD74BA53-B42E-4D57-83C6-DB929B652EC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1CD1CA1C-0D98-4E3E-ADCC-A73C63735570}" type="slidenum">
              <a:rPr lang="en-US" altLang="en-US" smtClean="0"/>
              <a:pPr/>
              <a:t>43</a:t>
            </a:fld>
            <a:endParaRPr lang="en-US"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Slide Image Placeholder 1">
            <a:extLst>
              <a:ext uri="{FF2B5EF4-FFF2-40B4-BE49-F238E27FC236}">
                <a16:creationId xmlns:a16="http://schemas.microsoft.com/office/drawing/2014/main" id="{90278291-D148-4403-8F03-49DF0726AE5D}"/>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0419" name="Notes Placeholder 2">
            <a:extLst>
              <a:ext uri="{FF2B5EF4-FFF2-40B4-BE49-F238E27FC236}">
                <a16:creationId xmlns:a16="http://schemas.microsoft.com/office/drawing/2014/main" id="{B6E5ACE3-B5A3-4D7D-BB98-A6682256B7BD}"/>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60420" name="Slide Number Placeholder 3">
            <a:extLst>
              <a:ext uri="{FF2B5EF4-FFF2-40B4-BE49-F238E27FC236}">
                <a16:creationId xmlns:a16="http://schemas.microsoft.com/office/drawing/2014/main" id="{60B5F605-C572-419A-83EF-9F9ED8D70C88}"/>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C33292C4-E7F5-4C72-A0E4-6AE2211EF7D1}" type="slidenum">
              <a:rPr lang="zh-CN" altLang="en-US" smtClean="0"/>
              <a:pPr/>
              <a:t>47</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幻灯片图像占位符 1">
            <a:extLst>
              <a:ext uri="{FF2B5EF4-FFF2-40B4-BE49-F238E27FC236}">
                <a16:creationId xmlns:a16="http://schemas.microsoft.com/office/drawing/2014/main" id="{543A2F35-615E-4E60-AE6A-BC616F53F8E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683" name="备注占位符 2">
            <a:extLst>
              <a:ext uri="{FF2B5EF4-FFF2-40B4-BE49-F238E27FC236}">
                <a16:creationId xmlns:a16="http://schemas.microsoft.com/office/drawing/2014/main" id="{89917524-F38A-49BB-8842-CD1344DB5737}"/>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71684" name="灯片编号占位符 3">
            <a:extLst>
              <a:ext uri="{FF2B5EF4-FFF2-40B4-BE49-F238E27FC236}">
                <a16:creationId xmlns:a16="http://schemas.microsoft.com/office/drawing/2014/main" id="{086B5687-5903-4D51-8DC0-5BF7E8665946}"/>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3C106C43-3426-4BBE-A861-E6A8A9981E0D}" type="slidenum">
              <a:rPr lang="zh-CN" altLang="en-US" smtClean="0"/>
              <a:pPr/>
              <a:t>57</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11A85D7-B3B4-45E7-877A-D1176964057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107</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2755801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Slide Image Placeholder 1">
            <a:extLst>
              <a:ext uri="{FF2B5EF4-FFF2-40B4-BE49-F238E27FC236}">
                <a16:creationId xmlns:a16="http://schemas.microsoft.com/office/drawing/2014/main" id="{3E59F508-A6F6-4524-B843-B54A26224605}"/>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675" name="Notes Placeholder 2">
            <a:extLst>
              <a:ext uri="{FF2B5EF4-FFF2-40B4-BE49-F238E27FC236}">
                <a16:creationId xmlns:a16="http://schemas.microsoft.com/office/drawing/2014/main" id="{EF0C684C-8306-46AD-A871-D33769FB768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28676" name="Slide Number Placeholder 3">
            <a:extLst>
              <a:ext uri="{FF2B5EF4-FFF2-40B4-BE49-F238E27FC236}">
                <a16:creationId xmlns:a16="http://schemas.microsoft.com/office/drawing/2014/main" id="{BEA12EB4-9398-4A71-AB25-66F17A0ADFDD}"/>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3F1E1B34-C75F-4E77-A6DA-9EFCC586A8AD}" type="slidenum">
              <a:rPr lang="en-US" altLang="en-US" smtClean="0"/>
              <a:pPr/>
              <a:t>3</a:t>
            </a:fld>
            <a:endParaRPr lang="en-US" altLang="en-US"/>
          </a:p>
        </p:txBody>
      </p:sp>
    </p:spTree>
    <p:extLst>
      <p:ext uri="{BB962C8B-B14F-4D97-AF65-F5344CB8AC3E}">
        <p14:creationId xmlns:p14="http://schemas.microsoft.com/office/powerpoint/2010/main" val="36447989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AFD27CE-939E-4AA1-B045-1B19E33AD659}" type="slidenum">
              <a:rPr lang="en-US" smtClean="0"/>
              <a:pPr/>
              <a:t>5</a:t>
            </a:fld>
            <a:endParaRPr lang="en-US"/>
          </a:p>
        </p:txBody>
      </p:sp>
    </p:spTree>
    <p:extLst>
      <p:ext uri="{BB962C8B-B14F-4D97-AF65-F5344CB8AC3E}">
        <p14:creationId xmlns:p14="http://schemas.microsoft.com/office/powerpoint/2010/main" val="14984096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Slide Image Placeholder 1">
            <a:extLst>
              <a:ext uri="{FF2B5EF4-FFF2-40B4-BE49-F238E27FC236}">
                <a16:creationId xmlns:a16="http://schemas.microsoft.com/office/drawing/2014/main" id="{6E3599F8-25DC-4E7E-BA5E-D057CE4C3DF0}"/>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6083" name="Notes Placeholder 2">
            <a:extLst>
              <a:ext uri="{FF2B5EF4-FFF2-40B4-BE49-F238E27FC236}">
                <a16:creationId xmlns:a16="http://schemas.microsoft.com/office/drawing/2014/main" id="{D34E4B5D-8C38-4939-AA5C-030338978ABA}"/>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46084" name="Slide Number Placeholder 3">
            <a:extLst>
              <a:ext uri="{FF2B5EF4-FFF2-40B4-BE49-F238E27FC236}">
                <a16:creationId xmlns:a16="http://schemas.microsoft.com/office/drawing/2014/main" id="{2452392F-BAEE-4275-8D59-392E9BE165D8}"/>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E38B58C2-551D-4D94-A10B-97983391AFBE}" type="slidenum">
              <a:rPr lang="en-US" altLang="en-US" smtClean="0">
                <a:solidFill>
                  <a:srgbClr val="000000"/>
                </a:solidFill>
              </a:rPr>
              <a:pPr/>
              <a:t>8</a:t>
            </a:fld>
            <a:endParaRPr lang="en-US" altLang="en-US">
              <a:solidFill>
                <a:srgbClr val="000000"/>
              </a:solidFill>
            </a:endParaRPr>
          </a:p>
        </p:txBody>
      </p:sp>
    </p:spTree>
    <p:extLst>
      <p:ext uri="{BB962C8B-B14F-4D97-AF65-F5344CB8AC3E}">
        <p14:creationId xmlns:p14="http://schemas.microsoft.com/office/powerpoint/2010/main" val="17741929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aseline="0" dirty="0"/>
              <a:t>CIM:IEC61968,IEC61970</a:t>
            </a:r>
          </a:p>
          <a:p>
            <a:endParaRPr lang="en-US" altLang="zh-CN" baseline="0" dirty="0"/>
          </a:p>
          <a:p>
            <a:r>
              <a:rPr lang="en-US" altLang="zh-CN" baseline="0" dirty="0"/>
              <a:t>Unified</a:t>
            </a:r>
            <a:r>
              <a:rPr lang="zh-CN" altLang="en-US" baseline="0" dirty="0"/>
              <a:t> </a:t>
            </a:r>
            <a:r>
              <a:rPr lang="en-US" altLang="zh-CN" baseline="0" dirty="0"/>
              <a:t>System</a:t>
            </a:r>
            <a:r>
              <a:rPr lang="zh-CN" altLang="en-US" baseline="0" dirty="0"/>
              <a:t> </a:t>
            </a:r>
            <a:r>
              <a:rPr lang="en-US" altLang="zh-CN" baseline="0" dirty="0"/>
              <a:t>can</a:t>
            </a:r>
            <a:r>
              <a:rPr lang="zh-CN" altLang="en-US" baseline="0" dirty="0"/>
              <a:t> </a:t>
            </a:r>
            <a:r>
              <a:rPr lang="en-US" altLang="zh-CN" baseline="0" dirty="0"/>
              <a:t>easily</a:t>
            </a:r>
            <a:r>
              <a:rPr lang="zh-CN" altLang="en-US" baseline="0" dirty="0"/>
              <a:t> </a:t>
            </a:r>
            <a:r>
              <a:rPr lang="en-US" altLang="zh-CN" baseline="0" dirty="0"/>
              <a:t>be</a:t>
            </a:r>
            <a:r>
              <a:rPr lang="zh-CN" altLang="en-US" baseline="0" dirty="0"/>
              <a:t> </a:t>
            </a:r>
            <a:r>
              <a:rPr lang="en-US" altLang="zh-CN" baseline="0" dirty="0"/>
              <a:t>extended</a:t>
            </a:r>
            <a:r>
              <a:rPr lang="zh-CN" altLang="en-US" baseline="0" dirty="0"/>
              <a:t> </a:t>
            </a:r>
            <a:r>
              <a:rPr lang="en-US" altLang="zh-CN" baseline="0" dirty="0"/>
              <a:t>with</a:t>
            </a:r>
            <a:r>
              <a:rPr lang="zh-CN" altLang="en-US" baseline="0" dirty="0"/>
              <a:t> </a:t>
            </a:r>
            <a:r>
              <a:rPr lang="en-US" altLang="zh-CN" baseline="0" dirty="0"/>
              <a:t>different</a:t>
            </a:r>
            <a:r>
              <a:rPr lang="zh-CN" altLang="en-US" baseline="0" dirty="0"/>
              <a:t> </a:t>
            </a:r>
            <a:r>
              <a:rPr lang="en-US" altLang="zh-CN" baseline="0" dirty="0"/>
              <a:t>module</a:t>
            </a:r>
            <a:r>
              <a:rPr lang="zh-CN" altLang="en-US" baseline="0" dirty="0"/>
              <a:t> </a:t>
            </a:r>
            <a:r>
              <a:rPr lang="en-US" altLang="zh-CN" baseline="0" dirty="0"/>
              <a:t>and</a:t>
            </a:r>
            <a:r>
              <a:rPr lang="zh-CN" altLang="en-US" baseline="0" dirty="0"/>
              <a:t> </a:t>
            </a:r>
            <a:r>
              <a:rPr lang="en-US" altLang="zh-CN" baseline="0" dirty="0"/>
              <a:t>interface</a:t>
            </a:r>
            <a:r>
              <a:rPr lang="zh-CN" altLang="en-US" baseline="0" dirty="0"/>
              <a:t> </a:t>
            </a:r>
            <a:r>
              <a:rPr lang="en-US" altLang="zh-CN" baseline="0" dirty="0"/>
              <a:t>with</a:t>
            </a:r>
            <a:r>
              <a:rPr lang="zh-CN" altLang="en-US" baseline="0" dirty="0"/>
              <a:t> </a:t>
            </a:r>
            <a:r>
              <a:rPr lang="en-US" altLang="zh-CN" baseline="0" dirty="0"/>
              <a:t>others</a:t>
            </a:r>
            <a:r>
              <a:rPr lang="zh-CN" altLang="en-US" baseline="0" dirty="0"/>
              <a:t> </a:t>
            </a:r>
            <a:r>
              <a:rPr lang="en-US" altLang="zh-CN" baseline="0" dirty="0"/>
              <a:t>system.</a:t>
            </a:r>
          </a:p>
        </p:txBody>
      </p:sp>
      <p:sp>
        <p:nvSpPr>
          <p:cNvPr id="4" name="灯片编号占位符 3"/>
          <p:cNvSpPr>
            <a:spLocks noGrp="1"/>
          </p:cNvSpPr>
          <p:nvPr>
            <p:ph type="sldNum" sz="quarter" idx="10"/>
          </p:nvPr>
        </p:nvSpPr>
        <p:spPr/>
        <p:txBody>
          <a:bodyPr/>
          <a:lstStyle/>
          <a:p>
            <a:fld id="{5ED0E2F7-72D1-4EAD-AA99-66F833A06C88}" type="slidenum">
              <a:rPr lang="zh-CN" altLang="en-US" smtClean="0"/>
              <a:pPr/>
              <a:t>11</a:t>
            </a:fld>
            <a:endParaRPr lang="zh-CN" altLang="en-US"/>
          </a:p>
        </p:txBody>
      </p:sp>
    </p:spTree>
    <p:extLst>
      <p:ext uri="{BB962C8B-B14F-4D97-AF65-F5344CB8AC3E}">
        <p14:creationId xmlns:p14="http://schemas.microsoft.com/office/powerpoint/2010/main" val="26256407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aseline="0"/>
              <a:t>CIM:IEC61968,IEC61970</a:t>
            </a:r>
            <a:endParaRPr lang="en-US" altLang="zh-CN" baseline="0" dirty="0"/>
          </a:p>
        </p:txBody>
      </p:sp>
      <p:sp>
        <p:nvSpPr>
          <p:cNvPr id="4" name="灯片编号占位符 3"/>
          <p:cNvSpPr>
            <a:spLocks noGrp="1"/>
          </p:cNvSpPr>
          <p:nvPr>
            <p:ph type="sldNum" sz="quarter" idx="10"/>
          </p:nvPr>
        </p:nvSpPr>
        <p:spPr/>
        <p:txBody>
          <a:bodyPr/>
          <a:lstStyle/>
          <a:p>
            <a:fld id="{5ED0E2F7-72D1-4EAD-AA99-66F833A06C88}" type="slidenum">
              <a:rPr lang="zh-CN" altLang="en-US" smtClean="0"/>
              <a:pPr/>
              <a:t>12</a:t>
            </a:fld>
            <a:endParaRPr lang="zh-CN" altLang="en-US"/>
          </a:p>
        </p:txBody>
      </p:sp>
    </p:spTree>
    <p:extLst>
      <p:ext uri="{BB962C8B-B14F-4D97-AF65-F5344CB8AC3E}">
        <p14:creationId xmlns:p14="http://schemas.microsoft.com/office/powerpoint/2010/main" val="27188906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baseline="0" dirty="0"/>
          </a:p>
        </p:txBody>
      </p:sp>
      <p:sp>
        <p:nvSpPr>
          <p:cNvPr id="4" name="灯片编号占位符 3"/>
          <p:cNvSpPr>
            <a:spLocks noGrp="1"/>
          </p:cNvSpPr>
          <p:nvPr>
            <p:ph type="sldNum" sz="quarter" idx="10"/>
          </p:nvPr>
        </p:nvSpPr>
        <p:spPr/>
        <p:txBody>
          <a:bodyPr/>
          <a:lstStyle/>
          <a:p>
            <a:fld id="{5ED0E2F7-72D1-4EAD-AA99-66F833A06C88}" type="slidenum">
              <a:rPr lang="zh-CN" altLang="en-US" smtClean="0"/>
              <a:pPr/>
              <a:t>13</a:t>
            </a:fld>
            <a:endParaRPr lang="zh-CN" altLang="en-US"/>
          </a:p>
        </p:txBody>
      </p:sp>
    </p:spTree>
    <p:extLst>
      <p:ext uri="{BB962C8B-B14F-4D97-AF65-F5344CB8AC3E}">
        <p14:creationId xmlns:p14="http://schemas.microsoft.com/office/powerpoint/2010/main" val="25509422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baseline="0" dirty="0"/>
          </a:p>
        </p:txBody>
      </p:sp>
      <p:sp>
        <p:nvSpPr>
          <p:cNvPr id="4" name="灯片编号占位符 3"/>
          <p:cNvSpPr>
            <a:spLocks noGrp="1"/>
          </p:cNvSpPr>
          <p:nvPr>
            <p:ph type="sldNum" sz="quarter" idx="10"/>
          </p:nvPr>
        </p:nvSpPr>
        <p:spPr/>
        <p:txBody>
          <a:bodyPr/>
          <a:lstStyle/>
          <a:p>
            <a:fld id="{5ED0E2F7-72D1-4EAD-AA99-66F833A06C88}" type="slidenum">
              <a:rPr lang="zh-CN" altLang="en-US" smtClean="0"/>
              <a:pPr/>
              <a:t>14</a:t>
            </a:fld>
            <a:endParaRPr lang="zh-CN" altLang="en-US"/>
          </a:p>
        </p:txBody>
      </p:sp>
    </p:spTree>
    <p:extLst>
      <p:ext uri="{BB962C8B-B14F-4D97-AF65-F5344CB8AC3E}">
        <p14:creationId xmlns:p14="http://schemas.microsoft.com/office/powerpoint/2010/main" val="16216132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DF997E0-4185-4E0C-9F56-B4FA480101B7}" type="slidenum">
              <a:rPr lang="zh-CN" altLang="en-US" smtClean="0"/>
              <a:pPr/>
              <a:t>15</a:t>
            </a:fld>
            <a:endParaRPr lang="zh-CN" altLang="en-US"/>
          </a:p>
        </p:txBody>
      </p:sp>
    </p:spTree>
    <p:extLst>
      <p:ext uri="{BB962C8B-B14F-4D97-AF65-F5344CB8AC3E}">
        <p14:creationId xmlns:p14="http://schemas.microsoft.com/office/powerpoint/2010/main" val="61037426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2.xml"/><Relationship Id="rId1" Type="http://schemas.openxmlformats.org/officeDocument/2006/relationships/themeOverride" Target="../theme/themeOverride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2.xml"/><Relationship Id="rId1" Type="http://schemas.openxmlformats.org/officeDocument/2006/relationships/themeOverride" Target="../theme/themeOverride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4" name="Picture 3" descr="title_1.png">
            <a:extLst>
              <a:ext uri="{FF2B5EF4-FFF2-40B4-BE49-F238E27FC236}">
                <a16:creationId xmlns:a16="http://schemas.microsoft.com/office/drawing/2014/main" id="{AD612413-704D-4ECA-AA2D-0827D754C50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0638" y="20638"/>
            <a:ext cx="3498850" cy="282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descr="title_2.png">
            <a:extLst>
              <a:ext uri="{FF2B5EF4-FFF2-40B4-BE49-F238E27FC236}">
                <a16:creationId xmlns:a16="http://schemas.microsoft.com/office/drawing/2014/main" id="{79AF9A11-1BA9-4DA5-8FF7-A3CEF9F4F33F}"/>
              </a:ext>
            </a:extLst>
          </p:cNvPr>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503613" y="20638"/>
            <a:ext cx="5624512" cy="282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descr="title_3.png">
            <a:extLst>
              <a:ext uri="{FF2B5EF4-FFF2-40B4-BE49-F238E27FC236}">
                <a16:creationId xmlns:a16="http://schemas.microsoft.com/office/drawing/2014/main" id="{F5000E8B-8907-45F1-A08A-9C95CC9DED43}"/>
              </a:ext>
            </a:extLst>
          </p:cNvPr>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20638" y="2817813"/>
            <a:ext cx="7669212" cy="2297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descr="title_4.png">
            <a:extLst>
              <a:ext uri="{FF2B5EF4-FFF2-40B4-BE49-F238E27FC236}">
                <a16:creationId xmlns:a16="http://schemas.microsoft.com/office/drawing/2014/main" id="{A11B0568-4B69-4773-AA52-C8B6B280D0CE}"/>
              </a:ext>
            </a:extLst>
          </p:cNvPr>
          <p:cNvPicPr>
            <a:picLocks noChangeAspect="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7662863" y="2819400"/>
            <a:ext cx="1460500" cy="2293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7" descr="title_5.png">
            <a:extLst>
              <a:ext uri="{FF2B5EF4-FFF2-40B4-BE49-F238E27FC236}">
                <a16:creationId xmlns:a16="http://schemas.microsoft.com/office/drawing/2014/main" id="{2224F235-AC30-42E1-9506-01157506E619}"/>
              </a:ext>
            </a:extLst>
          </p:cNvPr>
          <p:cNvPicPr>
            <a:picLocks/>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20638" y="5089525"/>
            <a:ext cx="9097962" cy="173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8">
            <a:extLst>
              <a:ext uri="{FF2B5EF4-FFF2-40B4-BE49-F238E27FC236}">
                <a16:creationId xmlns:a16="http://schemas.microsoft.com/office/drawing/2014/main" id="{EF8EBD18-8DE3-4213-AEAB-8ACADC796901}"/>
              </a:ext>
            </a:extLst>
          </p:cNvPr>
          <p:cNvSpPr/>
          <p:nvPr userDrawn="1"/>
        </p:nvSpPr>
        <p:spPr>
          <a:xfrm>
            <a:off x="8755063" y="2470150"/>
            <a:ext cx="304800" cy="152400"/>
          </a:xfrm>
          <a:prstGeom prst="rect">
            <a:avLst/>
          </a:prstGeom>
          <a:solidFill>
            <a:srgbClr val="F2741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solidFill>
                <a:srgbClr val="F47F28"/>
              </a:solidFill>
            </a:endParaRPr>
          </a:p>
        </p:txBody>
      </p:sp>
      <p:sp>
        <p:nvSpPr>
          <p:cNvPr id="16" name="Text Placeholder 15"/>
          <p:cNvSpPr>
            <a:spLocks noGrp="1"/>
          </p:cNvSpPr>
          <p:nvPr>
            <p:ph type="body" sz="quarter" idx="13"/>
          </p:nvPr>
        </p:nvSpPr>
        <p:spPr>
          <a:xfrm>
            <a:off x="107730" y="4114800"/>
            <a:ext cx="7315200" cy="914400"/>
          </a:xfrm>
        </p:spPr>
        <p:txBody>
          <a:bodyPr anchor="b">
            <a:normAutofit/>
          </a:bodyPr>
          <a:lstStyle>
            <a:lvl1pPr>
              <a:buNone/>
              <a:defRPr sz="3600" b="1" baseline="0">
                <a:solidFill>
                  <a:schemeClr val="bg1"/>
                </a:solidFill>
              </a:defRPr>
            </a:lvl1pPr>
          </a:lstStyle>
          <a:p>
            <a:pPr lvl="0"/>
            <a:r>
              <a:rPr lang="en-US"/>
              <a:t>Click to edit Master text styles</a:t>
            </a:r>
          </a:p>
        </p:txBody>
      </p:sp>
      <p:sp>
        <p:nvSpPr>
          <p:cNvPr id="15" name="Text Placeholder 15"/>
          <p:cNvSpPr>
            <a:spLocks noGrp="1"/>
          </p:cNvSpPr>
          <p:nvPr>
            <p:ph type="body" sz="quarter" idx="14"/>
          </p:nvPr>
        </p:nvSpPr>
        <p:spPr>
          <a:xfrm>
            <a:off x="3581400" y="1295400"/>
            <a:ext cx="5105400" cy="1416269"/>
          </a:xfrm>
        </p:spPr>
        <p:txBody>
          <a:bodyPr anchor="b">
            <a:normAutofit/>
          </a:bodyPr>
          <a:lstStyle>
            <a:lvl1pPr algn="r">
              <a:buNone/>
              <a:defRPr lang="en-US" sz="2200" kern="1200" dirty="0" smtClean="0">
                <a:solidFill>
                  <a:schemeClr val="tx1">
                    <a:lumMod val="75000"/>
                    <a:lumOff val="25000"/>
                  </a:schemeClr>
                </a:solidFill>
                <a:latin typeface="Calibri" pitchFamily="34" charset="0"/>
                <a:ea typeface="+mn-ea"/>
                <a:cs typeface="+mn-cs"/>
              </a:defRPr>
            </a:lvl1pPr>
          </a:lstStyle>
          <a:p>
            <a:pPr lvl="0"/>
            <a:r>
              <a:rPr lang="en-US"/>
              <a:t>Click to edit Master text styles</a:t>
            </a:r>
          </a:p>
        </p:txBody>
      </p:sp>
      <p:sp>
        <p:nvSpPr>
          <p:cNvPr id="10" name="Date Placeholder 3">
            <a:extLst>
              <a:ext uri="{FF2B5EF4-FFF2-40B4-BE49-F238E27FC236}">
                <a16:creationId xmlns:a16="http://schemas.microsoft.com/office/drawing/2014/main" id="{7E1A1B3D-A16C-45C1-9C11-493733D6F8AA}"/>
              </a:ext>
            </a:extLst>
          </p:cNvPr>
          <p:cNvSpPr>
            <a:spLocks noGrp="1"/>
          </p:cNvSpPr>
          <p:nvPr>
            <p:ph type="dt" sz="half" idx="15"/>
          </p:nvPr>
        </p:nvSpPr>
        <p:spPr/>
        <p:txBody>
          <a:bodyPr/>
          <a:lstStyle>
            <a:lvl1pPr>
              <a:defRPr>
                <a:solidFill>
                  <a:schemeClr val="bg1"/>
                </a:solidFill>
              </a:defRPr>
            </a:lvl1pPr>
          </a:lstStyle>
          <a:p>
            <a:pPr>
              <a:defRPr/>
            </a:pPr>
            <a:fld id="{1C992D57-6AB8-439C-9A79-BB9EA3ADFEBB}" type="datetimeFigureOut">
              <a:rPr lang="en-US"/>
              <a:pPr>
                <a:defRPr/>
              </a:pPr>
              <a:t>12/9/2021</a:t>
            </a:fld>
            <a:endParaRPr lang="en-US" dirty="0"/>
          </a:p>
        </p:txBody>
      </p:sp>
      <p:sp>
        <p:nvSpPr>
          <p:cNvPr id="11" name="Footer Placeholder 4">
            <a:extLst>
              <a:ext uri="{FF2B5EF4-FFF2-40B4-BE49-F238E27FC236}">
                <a16:creationId xmlns:a16="http://schemas.microsoft.com/office/drawing/2014/main" id="{72BFAE58-ACF0-482D-960E-005ACAF86372}"/>
              </a:ext>
            </a:extLst>
          </p:cNvPr>
          <p:cNvSpPr>
            <a:spLocks noGrp="1"/>
          </p:cNvSpPr>
          <p:nvPr>
            <p:ph type="ftr" sz="quarter" idx="16"/>
          </p:nvPr>
        </p:nvSpPr>
        <p:spPr/>
        <p:txBody>
          <a:bodyPr/>
          <a:lstStyle>
            <a:lvl1pPr>
              <a:defRPr>
                <a:solidFill>
                  <a:schemeClr val="bg1"/>
                </a:solidFill>
              </a:defRPr>
            </a:lvl1pPr>
          </a:lstStyle>
          <a:p>
            <a:pPr>
              <a:defRPr/>
            </a:pPr>
            <a:endParaRPr lang="en-US"/>
          </a:p>
        </p:txBody>
      </p:sp>
      <p:sp>
        <p:nvSpPr>
          <p:cNvPr id="12" name="Slide Number Placeholder 5">
            <a:extLst>
              <a:ext uri="{FF2B5EF4-FFF2-40B4-BE49-F238E27FC236}">
                <a16:creationId xmlns:a16="http://schemas.microsoft.com/office/drawing/2014/main" id="{49B95E1B-E791-41A0-8624-3659062A35FE}"/>
              </a:ext>
            </a:extLst>
          </p:cNvPr>
          <p:cNvSpPr>
            <a:spLocks noGrp="1"/>
          </p:cNvSpPr>
          <p:nvPr>
            <p:ph type="sldNum" sz="quarter" idx="17"/>
          </p:nvPr>
        </p:nvSpPr>
        <p:spPr/>
        <p:txBody>
          <a:bodyPr/>
          <a:lstStyle>
            <a:lvl1pPr>
              <a:defRPr>
                <a:solidFill>
                  <a:schemeClr val="bg1"/>
                </a:solidFill>
              </a:defRPr>
            </a:lvl1pPr>
          </a:lstStyle>
          <a:p>
            <a:pPr>
              <a:defRPr/>
            </a:pPr>
            <a:fld id="{97E40D02-84F2-496E-B02F-4C2F8ABD316E}" type="slidenum">
              <a:rPr lang="en-US" altLang="en-US"/>
              <a:pPr>
                <a:defRPr/>
              </a:pPr>
              <a:t>‹#›</a:t>
            </a:fld>
            <a:endParaRPr lang="en-US" altLang="en-US"/>
          </a:p>
        </p:txBody>
      </p:sp>
    </p:spTree>
    <p:extLst>
      <p:ext uri="{BB962C8B-B14F-4D97-AF65-F5344CB8AC3E}">
        <p14:creationId xmlns:p14="http://schemas.microsoft.com/office/powerpoint/2010/main" val="4008726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par>
                                <p:cTn id="9" presetID="2" presetClass="entr" presetSubtype="3"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1+#ppt_w/2"/>
                                          </p:val>
                                        </p:tav>
                                        <p:tav tm="100000">
                                          <p:val>
                                            <p:strVal val="#ppt_x"/>
                                          </p:val>
                                        </p:tav>
                                      </p:tavLst>
                                    </p:anim>
                                    <p:anim calcmode="lin" valueType="num">
                                      <p:cBhvr additive="base">
                                        <p:cTn id="12" dur="500" fill="hold"/>
                                        <p:tgtEl>
                                          <p:spTgt spid="5"/>
                                        </p:tgtEl>
                                        <p:attrNameLst>
                                          <p:attrName>ppt_y</p:attrName>
                                        </p:attrNameLst>
                                      </p:cBhvr>
                                      <p:tavLst>
                                        <p:tav tm="0">
                                          <p:val>
                                            <p:strVal val="0-#ppt_h/2"/>
                                          </p:val>
                                        </p:tav>
                                        <p:tav tm="100000">
                                          <p:val>
                                            <p:strVal val="#ppt_y"/>
                                          </p:val>
                                        </p:tav>
                                      </p:tavLst>
                                    </p:anim>
                                  </p:childTnLst>
                                </p:cTn>
                              </p:par>
                              <p:par>
                                <p:cTn id="13" presetID="42"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anim calcmode="lin" valueType="num">
                                      <p:cBhvr>
                                        <p:cTn id="16" dur="500" fill="hold"/>
                                        <p:tgtEl>
                                          <p:spTgt spid="8"/>
                                        </p:tgtEl>
                                        <p:attrNameLst>
                                          <p:attrName>ppt_x</p:attrName>
                                        </p:attrNameLst>
                                      </p:cBhvr>
                                      <p:tavLst>
                                        <p:tav tm="0">
                                          <p:val>
                                            <p:strVal val="#ppt_x"/>
                                          </p:val>
                                        </p:tav>
                                        <p:tav tm="100000">
                                          <p:val>
                                            <p:strVal val="#ppt_x"/>
                                          </p:val>
                                        </p:tav>
                                      </p:tavLst>
                                    </p:anim>
                                    <p:anim calcmode="lin" valueType="num">
                                      <p:cBhvr>
                                        <p:cTn id="17" dur="500" fill="hold"/>
                                        <p:tgtEl>
                                          <p:spTgt spid="8"/>
                                        </p:tgtEl>
                                        <p:attrNameLst>
                                          <p:attrName>ppt_y</p:attrName>
                                        </p:attrNameLst>
                                      </p:cBhvr>
                                      <p:tavLst>
                                        <p:tav tm="0">
                                          <p:val>
                                            <p:strVal val="#ppt_y+.1"/>
                                          </p:val>
                                        </p:tav>
                                        <p:tav tm="100000">
                                          <p:val>
                                            <p:strVal val="#ppt_y"/>
                                          </p:val>
                                        </p:tav>
                                      </p:tavLst>
                                    </p:anim>
                                  </p:childTnLst>
                                </p:cTn>
                              </p:par>
                              <p:par>
                                <p:cTn id="18" presetID="2" presetClass="entr" presetSubtype="8"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 calcmode="lin" valueType="num">
                                      <p:cBhvr additive="base">
                                        <p:cTn id="20" dur="500" fill="hold"/>
                                        <p:tgtEl>
                                          <p:spTgt spid="6"/>
                                        </p:tgtEl>
                                        <p:attrNameLst>
                                          <p:attrName>ppt_x</p:attrName>
                                        </p:attrNameLst>
                                      </p:cBhvr>
                                      <p:tavLst>
                                        <p:tav tm="0">
                                          <p:val>
                                            <p:strVal val="0-#ppt_w/2"/>
                                          </p:val>
                                        </p:tav>
                                        <p:tav tm="100000">
                                          <p:val>
                                            <p:strVal val="#ppt_x"/>
                                          </p:val>
                                        </p:tav>
                                      </p:tavLst>
                                    </p:anim>
                                    <p:anim calcmode="lin" valueType="num">
                                      <p:cBhvr additive="base">
                                        <p:cTn id="21" dur="500" fill="hold"/>
                                        <p:tgtEl>
                                          <p:spTgt spid="6"/>
                                        </p:tgtEl>
                                        <p:attrNameLst>
                                          <p:attrName>ppt_y</p:attrName>
                                        </p:attrNameLst>
                                      </p:cBhvr>
                                      <p:tavLst>
                                        <p:tav tm="0">
                                          <p:val>
                                            <p:strVal val="#ppt_y"/>
                                          </p:val>
                                        </p:tav>
                                        <p:tav tm="100000">
                                          <p:val>
                                            <p:strVal val="#ppt_y"/>
                                          </p:val>
                                        </p:tav>
                                      </p:tavLst>
                                    </p:anim>
                                  </p:childTnLst>
                                </p:cTn>
                              </p:par>
                              <p:par>
                                <p:cTn id="22" presetID="22" presetClass="entr" presetSubtype="2" fill="hold"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wipe(right)">
                                      <p:cBhvr>
                                        <p:cTn id="24" dur="500"/>
                                        <p:tgtEl>
                                          <p:spTgt spid="7"/>
                                        </p:tgtEl>
                                      </p:cBhvr>
                                    </p:animEffect>
                                  </p:childTnLst>
                                </p:cTn>
                              </p:par>
                              <p:par>
                                <p:cTn id="25" presetID="10" presetClass="entr" presetSubtype="0" fill="hold" grpId="0" nodeType="withEffect">
                                  <p:stCondLst>
                                    <p:cond delay="50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75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edia with Caption">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80B7D8F-BADC-4DAE-BA08-C271801E66A9}"/>
              </a:ext>
            </a:extLst>
          </p:cNvPr>
          <p:cNvSpPr/>
          <p:nvPr userDrawn="1"/>
        </p:nvSpPr>
        <p:spPr>
          <a:xfrm>
            <a:off x="595313" y="4800600"/>
            <a:ext cx="4873625" cy="685800"/>
          </a:xfrm>
          <a:prstGeom prst="rect">
            <a:avLst/>
          </a:prstGeom>
          <a:solidFill>
            <a:schemeClr val="tx1">
              <a:lumMod val="95000"/>
              <a:lumOff val="5000"/>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b="1" dirty="0">
              <a:latin typeface="Georgia" pitchFamily="18" charset="0"/>
            </a:endParaRPr>
          </a:p>
        </p:txBody>
      </p:sp>
      <p:sp>
        <p:nvSpPr>
          <p:cNvPr id="7" name="Title 1"/>
          <p:cNvSpPr>
            <a:spLocks noGrp="1"/>
          </p:cNvSpPr>
          <p:nvPr>
            <p:ph type="title"/>
          </p:nvPr>
        </p:nvSpPr>
        <p:spPr>
          <a:xfrm>
            <a:off x="606552" y="4800600"/>
            <a:ext cx="4809244" cy="566738"/>
          </a:xfrm>
        </p:spPr>
        <p:txBody>
          <a:bodyPr anchor="b">
            <a:normAutofit/>
          </a:bodyPr>
          <a:lstStyle>
            <a:lvl1pPr algn="ctr">
              <a:defRPr sz="1800" b="0" i="1">
                <a:solidFill>
                  <a:schemeClr val="bg1">
                    <a:lumMod val="85000"/>
                  </a:schemeClr>
                </a:solidFill>
                <a:latin typeface="Georgia" pitchFamily="18" charset="0"/>
              </a:defRPr>
            </a:lvl1pPr>
          </a:lstStyle>
          <a:p>
            <a:r>
              <a:rPr lang="en-US"/>
              <a:t>Click to edit Master title style</a:t>
            </a:r>
            <a:endParaRPr lang="en-US" dirty="0"/>
          </a:p>
        </p:txBody>
      </p:sp>
      <p:sp>
        <p:nvSpPr>
          <p:cNvPr id="9" name="Media Placeholder 8"/>
          <p:cNvSpPr>
            <a:spLocks noGrp="1"/>
          </p:cNvSpPr>
          <p:nvPr>
            <p:ph type="media" sz="quarter" idx="13"/>
          </p:nvPr>
        </p:nvSpPr>
        <p:spPr>
          <a:xfrm>
            <a:off x="587022" y="838200"/>
            <a:ext cx="4873752" cy="3812822"/>
          </a:xfrm>
        </p:spPr>
        <p:txBody>
          <a:bodyPr rtlCol="0">
            <a:normAutofit/>
          </a:bodyPr>
          <a:lstStyle>
            <a:lvl1pPr>
              <a:buNone/>
              <a:defRPr/>
            </a:lvl1pPr>
          </a:lstStyle>
          <a:p>
            <a:pPr lvl="0"/>
            <a:r>
              <a:rPr lang="en-US" noProof="0"/>
              <a:t>Click icon to add media</a:t>
            </a:r>
            <a:endParaRPr lang="en-US" noProof="0" dirty="0"/>
          </a:p>
        </p:txBody>
      </p:sp>
      <p:sp>
        <p:nvSpPr>
          <p:cNvPr id="11" name="Text Placeholder 10"/>
          <p:cNvSpPr>
            <a:spLocks noGrp="1"/>
          </p:cNvSpPr>
          <p:nvPr>
            <p:ph type="body" sz="quarter" idx="14"/>
          </p:nvPr>
        </p:nvSpPr>
        <p:spPr>
          <a:xfrm>
            <a:off x="5776863" y="838200"/>
            <a:ext cx="2819400" cy="4636911"/>
          </a:xfrm>
        </p:spPr>
        <p:txBody>
          <a:bodyPr>
            <a:normAutofit/>
          </a:bodyPr>
          <a:lstStyle>
            <a:lvl1pPr marL="0" indent="0" algn="l">
              <a:buNone/>
              <a:defRPr sz="2400">
                <a:solidFill>
                  <a:schemeClr val="bg1"/>
                </a:solidFill>
              </a:defRPr>
            </a:lvl1pPr>
          </a:lstStyle>
          <a:p>
            <a:pPr lvl="0"/>
            <a:r>
              <a:rPr lang="en-US"/>
              <a:t>Click to edit Master text styles</a:t>
            </a:r>
          </a:p>
        </p:txBody>
      </p:sp>
      <p:sp>
        <p:nvSpPr>
          <p:cNvPr id="6" name="Date Placeholder 2">
            <a:extLst>
              <a:ext uri="{FF2B5EF4-FFF2-40B4-BE49-F238E27FC236}">
                <a16:creationId xmlns:a16="http://schemas.microsoft.com/office/drawing/2014/main" id="{3FAEFDEE-37A3-45A7-B0E1-05DC82E78BD9}"/>
              </a:ext>
            </a:extLst>
          </p:cNvPr>
          <p:cNvSpPr>
            <a:spLocks noGrp="1"/>
          </p:cNvSpPr>
          <p:nvPr>
            <p:ph type="dt" sz="half" idx="15"/>
          </p:nvPr>
        </p:nvSpPr>
        <p:spPr/>
        <p:txBody>
          <a:bodyPr/>
          <a:lstStyle>
            <a:lvl1pPr>
              <a:defRPr>
                <a:solidFill>
                  <a:schemeClr val="bg1"/>
                </a:solidFill>
              </a:defRPr>
            </a:lvl1pPr>
          </a:lstStyle>
          <a:p>
            <a:pPr>
              <a:defRPr/>
            </a:pPr>
            <a:fld id="{A5DFE9FD-86DE-44F4-8650-5492EE8666EE}" type="datetimeFigureOut">
              <a:rPr lang="en-US"/>
              <a:pPr>
                <a:defRPr/>
              </a:pPr>
              <a:t>12/9/2021</a:t>
            </a:fld>
            <a:endParaRPr lang="en-US" dirty="0"/>
          </a:p>
        </p:txBody>
      </p:sp>
      <p:sp>
        <p:nvSpPr>
          <p:cNvPr id="8" name="Footer Placeholder 3">
            <a:extLst>
              <a:ext uri="{FF2B5EF4-FFF2-40B4-BE49-F238E27FC236}">
                <a16:creationId xmlns:a16="http://schemas.microsoft.com/office/drawing/2014/main" id="{0B67D372-431D-4678-95C3-C09A23B3654D}"/>
              </a:ext>
            </a:extLst>
          </p:cNvPr>
          <p:cNvSpPr>
            <a:spLocks noGrp="1"/>
          </p:cNvSpPr>
          <p:nvPr>
            <p:ph type="ftr" sz="quarter" idx="16"/>
          </p:nvPr>
        </p:nvSpPr>
        <p:spPr/>
        <p:txBody>
          <a:bodyPr/>
          <a:lstStyle>
            <a:lvl1pPr>
              <a:defRPr>
                <a:solidFill>
                  <a:schemeClr val="bg1"/>
                </a:solidFill>
              </a:defRPr>
            </a:lvl1pPr>
          </a:lstStyle>
          <a:p>
            <a:pPr>
              <a:defRPr/>
            </a:pPr>
            <a:endParaRPr lang="en-US"/>
          </a:p>
        </p:txBody>
      </p:sp>
      <p:sp>
        <p:nvSpPr>
          <p:cNvPr id="10" name="Slide Number Placeholder 4">
            <a:extLst>
              <a:ext uri="{FF2B5EF4-FFF2-40B4-BE49-F238E27FC236}">
                <a16:creationId xmlns:a16="http://schemas.microsoft.com/office/drawing/2014/main" id="{4FEB4433-AB38-482F-8D18-0F75117CCFC0}"/>
              </a:ext>
            </a:extLst>
          </p:cNvPr>
          <p:cNvSpPr>
            <a:spLocks noGrp="1"/>
          </p:cNvSpPr>
          <p:nvPr>
            <p:ph type="sldNum" sz="quarter" idx="17"/>
          </p:nvPr>
        </p:nvSpPr>
        <p:spPr/>
        <p:txBody>
          <a:bodyPr/>
          <a:lstStyle>
            <a:lvl1pPr>
              <a:defRPr>
                <a:solidFill>
                  <a:schemeClr val="bg1"/>
                </a:solidFill>
              </a:defRPr>
            </a:lvl1pPr>
          </a:lstStyle>
          <a:p>
            <a:pPr>
              <a:defRPr/>
            </a:pPr>
            <a:fld id="{9102EEA0-74B9-42D9-8F84-DA4B5783543E}" type="slidenum">
              <a:rPr lang="en-US" altLang="en-US"/>
              <a:pPr>
                <a:defRPr/>
              </a:pPr>
              <a:t>‹#›</a:t>
            </a:fld>
            <a:endParaRPr lang="en-US" altLang="en-US"/>
          </a:p>
        </p:txBody>
      </p:sp>
    </p:spTree>
    <p:extLst>
      <p:ext uri="{BB962C8B-B14F-4D97-AF65-F5344CB8AC3E}">
        <p14:creationId xmlns:p14="http://schemas.microsoft.com/office/powerpoint/2010/main" val="1269282894"/>
      </p:ext>
    </p:extLst>
  </p:cSld>
  <p:clrMapOvr>
    <a:masterClrMapping/>
  </p:clrMapOvr>
  <p:transition spd="slow">
    <p:wip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5F390CF-43DB-44B2-A2DA-CF36182A0352}"/>
              </a:ext>
            </a:extLst>
          </p:cNvPr>
          <p:cNvSpPr/>
          <p:nvPr userDrawn="1"/>
        </p:nvSpPr>
        <p:spPr>
          <a:xfrm>
            <a:off x="1792288" y="4800600"/>
            <a:ext cx="5500687" cy="685800"/>
          </a:xfrm>
          <a:prstGeom prst="rect">
            <a:avLst/>
          </a:prstGeom>
          <a:solidFill>
            <a:schemeClr val="tx1">
              <a:lumMod val="95000"/>
              <a:lumOff val="5000"/>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b="1" dirty="0">
              <a:latin typeface="Georgia" pitchFamily="18" charset="0"/>
            </a:endParaRPr>
          </a:p>
        </p:txBody>
      </p:sp>
      <p:sp>
        <p:nvSpPr>
          <p:cNvPr id="2" name="Title 1"/>
          <p:cNvSpPr>
            <a:spLocks noGrp="1"/>
          </p:cNvSpPr>
          <p:nvPr>
            <p:ph type="title"/>
          </p:nvPr>
        </p:nvSpPr>
        <p:spPr>
          <a:xfrm>
            <a:off x="1792288" y="4800600"/>
            <a:ext cx="5486400" cy="566738"/>
          </a:xfrm>
        </p:spPr>
        <p:txBody>
          <a:bodyPr anchor="b">
            <a:normAutofit/>
          </a:bodyPr>
          <a:lstStyle>
            <a:lvl1pPr algn="ctr">
              <a:defRPr sz="1800" b="0" i="1">
                <a:solidFill>
                  <a:schemeClr val="bg1">
                    <a:lumMod val="85000"/>
                  </a:schemeClr>
                </a:solidFill>
                <a:latin typeface="Georgia" pitchFamily="18" charset="0"/>
              </a:defRPr>
            </a:lvl1pPr>
          </a:lstStyle>
          <a:p>
            <a:r>
              <a:rPr lang="en-US"/>
              <a:t>Click to edit Master title style</a:t>
            </a:r>
            <a:endParaRPr lang="en-US" dirty="0"/>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en-US" noProof="0" dirty="0"/>
          </a:p>
        </p:txBody>
      </p:sp>
      <p:sp>
        <p:nvSpPr>
          <p:cNvPr id="4" name="Text Placeholder 3"/>
          <p:cNvSpPr>
            <a:spLocks noGrp="1"/>
          </p:cNvSpPr>
          <p:nvPr>
            <p:ph type="body" sz="half" idx="2"/>
          </p:nvPr>
        </p:nvSpPr>
        <p:spPr>
          <a:xfrm>
            <a:off x="1792288" y="5562600"/>
            <a:ext cx="5486400" cy="609600"/>
          </a:xfrm>
        </p:spPr>
        <p:txBody>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Date Placeholder 4">
            <a:extLst>
              <a:ext uri="{FF2B5EF4-FFF2-40B4-BE49-F238E27FC236}">
                <a16:creationId xmlns:a16="http://schemas.microsoft.com/office/drawing/2014/main" id="{E8C9A571-E1DD-4002-B085-1AF8F7F93B0D}"/>
              </a:ext>
            </a:extLst>
          </p:cNvPr>
          <p:cNvSpPr>
            <a:spLocks noGrp="1"/>
          </p:cNvSpPr>
          <p:nvPr>
            <p:ph type="dt" sz="half" idx="10"/>
          </p:nvPr>
        </p:nvSpPr>
        <p:spPr/>
        <p:txBody>
          <a:bodyPr/>
          <a:lstStyle>
            <a:lvl1pPr>
              <a:defRPr>
                <a:solidFill>
                  <a:schemeClr val="bg1"/>
                </a:solidFill>
              </a:defRPr>
            </a:lvl1pPr>
          </a:lstStyle>
          <a:p>
            <a:pPr>
              <a:defRPr/>
            </a:pPr>
            <a:fld id="{9A3475BE-0807-4B93-85A9-1E025540C79D}" type="datetimeFigureOut">
              <a:rPr lang="en-US"/>
              <a:pPr>
                <a:defRPr/>
              </a:pPr>
              <a:t>12/9/2021</a:t>
            </a:fld>
            <a:endParaRPr lang="en-US" dirty="0"/>
          </a:p>
        </p:txBody>
      </p:sp>
      <p:sp>
        <p:nvSpPr>
          <p:cNvPr id="7" name="Footer Placeholder 5">
            <a:extLst>
              <a:ext uri="{FF2B5EF4-FFF2-40B4-BE49-F238E27FC236}">
                <a16:creationId xmlns:a16="http://schemas.microsoft.com/office/drawing/2014/main" id="{3D79961B-9C76-4CE5-92D8-4D7C9AD5F777}"/>
              </a:ext>
            </a:extLst>
          </p:cNvPr>
          <p:cNvSpPr>
            <a:spLocks noGrp="1"/>
          </p:cNvSpPr>
          <p:nvPr>
            <p:ph type="ftr" sz="quarter" idx="11"/>
          </p:nvPr>
        </p:nvSpPr>
        <p:spPr/>
        <p:txBody>
          <a:bodyPr/>
          <a:lstStyle>
            <a:lvl1pPr>
              <a:defRPr>
                <a:solidFill>
                  <a:schemeClr val="bg1"/>
                </a:solidFill>
              </a:defRPr>
            </a:lvl1pPr>
          </a:lstStyle>
          <a:p>
            <a:pPr>
              <a:defRPr/>
            </a:pPr>
            <a:endParaRPr lang="en-US"/>
          </a:p>
        </p:txBody>
      </p:sp>
      <p:sp>
        <p:nvSpPr>
          <p:cNvPr id="8" name="Slide Number Placeholder 6">
            <a:extLst>
              <a:ext uri="{FF2B5EF4-FFF2-40B4-BE49-F238E27FC236}">
                <a16:creationId xmlns:a16="http://schemas.microsoft.com/office/drawing/2014/main" id="{229372C3-2961-4831-B48F-41A005C2B8AB}"/>
              </a:ext>
            </a:extLst>
          </p:cNvPr>
          <p:cNvSpPr>
            <a:spLocks noGrp="1"/>
          </p:cNvSpPr>
          <p:nvPr>
            <p:ph type="sldNum" sz="quarter" idx="12"/>
          </p:nvPr>
        </p:nvSpPr>
        <p:spPr/>
        <p:txBody>
          <a:bodyPr/>
          <a:lstStyle>
            <a:lvl1pPr>
              <a:defRPr>
                <a:solidFill>
                  <a:schemeClr val="bg1"/>
                </a:solidFill>
              </a:defRPr>
            </a:lvl1pPr>
          </a:lstStyle>
          <a:p>
            <a:pPr>
              <a:defRPr/>
            </a:pPr>
            <a:fld id="{185F8E8E-3D83-4421-B5A8-75A40B428869}" type="slidenum">
              <a:rPr lang="en-US" altLang="en-US"/>
              <a:pPr>
                <a:defRPr/>
              </a:pPr>
              <a:t>‹#›</a:t>
            </a:fld>
            <a:endParaRPr lang="en-US" altLang="en-US"/>
          </a:p>
        </p:txBody>
      </p:sp>
    </p:spTree>
    <p:extLst>
      <p:ext uri="{BB962C8B-B14F-4D97-AF65-F5344CB8AC3E}">
        <p14:creationId xmlns:p14="http://schemas.microsoft.com/office/powerpoint/2010/main" val="25196500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477A971-9EC4-46A8-90B2-072202E9D2E1}"/>
              </a:ext>
            </a:extLst>
          </p:cNvPr>
          <p:cNvSpPr/>
          <p:nvPr userDrawn="1"/>
        </p:nvSpPr>
        <p:spPr>
          <a:xfrm>
            <a:off x="0" y="381000"/>
            <a:ext cx="4937125" cy="493713"/>
          </a:xfrm>
          <a:prstGeom prst="rect">
            <a:avLst/>
          </a:prstGeom>
          <a:solidFill>
            <a:schemeClr val="tx1">
              <a:lumMod val="95000"/>
              <a:lumOff val="5000"/>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solidFill>
                <a:prstClr val="black">
                  <a:lumMod val="95000"/>
                  <a:lumOff val="5000"/>
                </a:prstClr>
              </a:solidFill>
            </a:endParaRP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itle 1"/>
          <p:cNvSpPr>
            <a:spLocks noGrp="1"/>
          </p:cNvSpPr>
          <p:nvPr>
            <p:ph type="title"/>
          </p:nvPr>
        </p:nvSpPr>
        <p:spPr>
          <a:xfrm>
            <a:off x="362400" y="414867"/>
            <a:ext cx="5124000" cy="457200"/>
          </a:xfrm>
        </p:spPr>
        <p:txBody>
          <a:bodyPr>
            <a:normAutofit/>
          </a:bodyPr>
          <a:lstStyle>
            <a:lvl1pPr algn="l">
              <a:defRPr lang="en-US" sz="2800" b="1" kern="1200" baseline="0" dirty="0">
                <a:solidFill>
                  <a:schemeClr val="bg1"/>
                </a:solidFill>
                <a:latin typeface="+mn-lt"/>
                <a:ea typeface="+mn-ea"/>
                <a:cs typeface="+mn-cs"/>
              </a:defRPr>
            </a:lvl1pPr>
          </a:lstStyle>
          <a:p>
            <a:r>
              <a:rPr lang="en-US"/>
              <a:t>Click to edit Master title style</a:t>
            </a:r>
            <a:endParaRPr lang="en-US" dirty="0"/>
          </a:p>
        </p:txBody>
      </p:sp>
      <p:sp>
        <p:nvSpPr>
          <p:cNvPr id="5" name="Date Placeholder 3">
            <a:extLst>
              <a:ext uri="{FF2B5EF4-FFF2-40B4-BE49-F238E27FC236}">
                <a16:creationId xmlns:a16="http://schemas.microsoft.com/office/drawing/2014/main" id="{D30F4B55-638C-46AE-A142-D9C918721FAD}"/>
              </a:ext>
            </a:extLst>
          </p:cNvPr>
          <p:cNvSpPr>
            <a:spLocks noGrp="1"/>
          </p:cNvSpPr>
          <p:nvPr>
            <p:ph type="dt" sz="half" idx="10"/>
          </p:nvPr>
        </p:nvSpPr>
        <p:spPr/>
        <p:txBody>
          <a:bodyPr/>
          <a:lstStyle>
            <a:lvl1pPr>
              <a:defRPr/>
            </a:lvl1pPr>
          </a:lstStyle>
          <a:p>
            <a:pPr>
              <a:defRPr/>
            </a:pPr>
            <a:fld id="{F6E6C148-DD15-4ABD-A6BA-9FBA2E00DFB3}" type="datetimeFigureOut">
              <a:rPr lang="en-US"/>
              <a:pPr>
                <a:defRPr/>
              </a:pPr>
              <a:t>12/9/2021</a:t>
            </a:fld>
            <a:endParaRPr lang="en-US" dirty="0"/>
          </a:p>
        </p:txBody>
      </p:sp>
      <p:sp>
        <p:nvSpPr>
          <p:cNvPr id="6" name="Footer Placeholder 4">
            <a:extLst>
              <a:ext uri="{FF2B5EF4-FFF2-40B4-BE49-F238E27FC236}">
                <a16:creationId xmlns:a16="http://schemas.microsoft.com/office/drawing/2014/main" id="{FFB12C61-8B50-4072-AD8E-E4CFAFDEA6DD}"/>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3FEC026C-C74D-4733-9C24-E042BE941FA1}"/>
              </a:ext>
            </a:extLst>
          </p:cNvPr>
          <p:cNvSpPr>
            <a:spLocks noGrp="1"/>
          </p:cNvSpPr>
          <p:nvPr>
            <p:ph type="sldNum" sz="quarter" idx="12"/>
          </p:nvPr>
        </p:nvSpPr>
        <p:spPr/>
        <p:txBody>
          <a:bodyPr/>
          <a:lstStyle>
            <a:lvl1pPr>
              <a:defRPr/>
            </a:lvl1pPr>
          </a:lstStyle>
          <a:p>
            <a:pPr>
              <a:defRPr/>
            </a:pPr>
            <a:fld id="{752A8185-1D6B-4D4A-A108-98AA2E6772FA}" type="slidenum">
              <a:rPr lang="en-US" altLang="en-US"/>
              <a:pPr>
                <a:defRPr/>
              </a:pPr>
              <a:t>‹#›</a:t>
            </a:fld>
            <a:endParaRPr lang="en-US" altLang="en-US"/>
          </a:p>
        </p:txBody>
      </p:sp>
    </p:spTree>
    <p:extLst>
      <p:ext uri="{BB962C8B-B14F-4D97-AF65-F5344CB8AC3E}">
        <p14:creationId xmlns:p14="http://schemas.microsoft.com/office/powerpoint/2010/main" val="34312964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715000" y="274638"/>
            <a:ext cx="2057400" cy="585152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457200" y="274638"/>
            <a:ext cx="5105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C360EC5-195D-4C26-BCF8-349F6416F7F5}"/>
              </a:ext>
            </a:extLst>
          </p:cNvPr>
          <p:cNvSpPr>
            <a:spLocks noGrp="1"/>
          </p:cNvSpPr>
          <p:nvPr>
            <p:ph type="dt" sz="half" idx="10"/>
          </p:nvPr>
        </p:nvSpPr>
        <p:spPr/>
        <p:txBody>
          <a:bodyPr/>
          <a:lstStyle>
            <a:lvl1pPr>
              <a:defRPr>
                <a:solidFill>
                  <a:schemeClr val="tx1">
                    <a:lumMod val="85000"/>
                    <a:lumOff val="15000"/>
                  </a:schemeClr>
                </a:solidFill>
              </a:defRPr>
            </a:lvl1pPr>
          </a:lstStyle>
          <a:p>
            <a:pPr>
              <a:defRPr/>
            </a:pPr>
            <a:fld id="{538C73BC-45BA-4A6D-B601-2096445E2D49}" type="datetimeFigureOut">
              <a:rPr lang="en-US"/>
              <a:pPr>
                <a:defRPr/>
              </a:pPr>
              <a:t>12/9/2021</a:t>
            </a:fld>
            <a:endParaRPr lang="en-US" dirty="0"/>
          </a:p>
        </p:txBody>
      </p:sp>
      <p:sp>
        <p:nvSpPr>
          <p:cNvPr id="5" name="Footer Placeholder 4">
            <a:extLst>
              <a:ext uri="{FF2B5EF4-FFF2-40B4-BE49-F238E27FC236}">
                <a16:creationId xmlns:a16="http://schemas.microsoft.com/office/drawing/2014/main" id="{F41BFC79-7DED-4B64-962C-79B7972B385C}"/>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9C6C6F8A-C996-449E-A5E5-F86A1319BBCD}"/>
              </a:ext>
            </a:extLst>
          </p:cNvPr>
          <p:cNvSpPr>
            <a:spLocks noGrp="1"/>
          </p:cNvSpPr>
          <p:nvPr>
            <p:ph type="sldNum" sz="quarter" idx="12"/>
          </p:nvPr>
        </p:nvSpPr>
        <p:spPr/>
        <p:txBody>
          <a:bodyPr/>
          <a:lstStyle>
            <a:lvl1pPr>
              <a:defRPr>
                <a:solidFill>
                  <a:srgbClr val="474747"/>
                </a:solidFill>
              </a:defRPr>
            </a:lvl1pPr>
          </a:lstStyle>
          <a:p>
            <a:pPr>
              <a:defRPr/>
            </a:pPr>
            <a:fld id="{9E786F26-E165-4B3F-ACF8-D3F222EFFDD4}" type="slidenum">
              <a:rPr lang="en-US" altLang="en-US"/>
              <a:pPr>
                <a:defRPr/>
              </a:pPr>
              <a:t>‹#›</a:t>
            </a:fld>
            <a:endParaRPr lang="en-US" altLang="en-US"/>
          </a:p>
        </p:txBody>
      </p:sp>
    </p:spTree>
    <p:extLst>
      <p:ext uri="{BB962C8B-B14F-4D97-AF65-F5344CB8AC3E}">
        <p14:creationId xmlns:p14="http://schemas.microsoft.com/office/powerpoint/2010/main" val="217500862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pic>
        <p:nvPicPr>
          <p:cNvPr id="2" name="Picture 1" descr="grass.png">
            <a:extLst>
              <a:ext uri="{FF2B5EF4-FFF2-40B4-BE49-F238E27FC236}">
                <a16:creationId xmlns:a16="http://schemas.microsoft.com/office/drawing/2014/main" id="{416DC6AD-CF8B-4B33-B118-374D9E87BC47}"/>
              </a:ext>
            </a:extLst>
          </p:cNvPr>
          <p:cNvPicPr>
            <a:picLocks noChangeAspect="1"/>
          </p:cNvPicPr>
          <p:nvPr userDrawn="1"/>
        </p:nvPicPr>
        <p:blipFill>
          <a:blip r:embed="rId2">
            <a:extLst>
              <a:ext uri="{28A0092B-C50C-407E-A947-70E740481C1C}">
                <a14:useLocalDpi xmlns:a14="http://schemas.microsoft.com/office/drawing/2010/main" val="0"/>
              </a:ext>
            </a:extLst>
          </a:blip>
          <a:srcRect l="2599" r="5875" b="5263"/>
          <a:stretch>
            <a:fillRect/>
          </a:stretch>
        </p:blipFill>
        <p:spPr bwMode="auto">
          <a:xfrm>
            <a:off x="3175" y="5867400"/>
            <a:ext cx="9144000" cy="1054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Date Placeholder 1">
            <a:extLst>
              <a:ext uri="{FF2B5EF4-FFF2-40B4-BE49-F238E27FC236}">
                <a16:creationId xmlns:a16="http://schemas.microsoft.com/office/drawing/2014/main" id="{0D974119-409D-4499-9A43-0F8752A8F464}"/>
              </a:ext>
            </a:extLst>
          </p:cNvPr>
          <p:cNvSpPr>
            <a:spLocks noGrp="1"/>
          </p:cNvSpPr>
          <p:nvPr>
            <p:ph type="dt" sz="half" idx="10"/>
          </p:nvPr>
        </p:nvSpPr>
        <p:spPr/>
        <p:txBody>
          <a:bodyPr/>
          <a:lstStyle>
            <a:lvl1pPr>
              <a:defRPr/>
            </a:lvl1pPr>
          </a:lstStyle>
          <a:p>
            <a:pPr>
              <a:defRPr/>
            </a:pPr>
            <a:fld id="{D5F9A570-06A6-44A2-94D9-6EC338C319DD}" type="datetimeFigureOut">
              <a:rPr lang="en-US"/>
              <a:pPr>
                <a:defRPr/>
              </a:pPr>
              <a:t>12/9/2021</a:t>
            </a:fld>
            <a:endParaRPr lang="en-US" dirty="0"/>
          </a:p>
        </p:txBody>
      </p:sp>
      <p:sp>
        <p:nvSpPr>
          <p:cNvPr id="4" name="Footer Placeholder 2">
            <a:extLst>
              <a:ext uri="{FF2B5EF4-FFF2-40B4-BE49-F238E27FC236}">
                <a16:creationId xmlns:a16="http://schemas.microsoft.com/office/drawing/2014/main" id="{B3A98E6F-1D88-460F-B0B6-02DF8100CC01}"/>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3">
            <a:extLst>
              <a:ext uri="{FF2B5EF4-FFF2-40B4-BE49-F238E27FC236}">
                <a16:creationId xmlns:a16="http://schemas.microsoft.com/office/drawing/2014/main" id="{5AD5439F-20DE-4FE6-9695-DF102018E93B}"/>
              </a:ext>
            </a:extLst>
          </p:cNvPr>
          <p:cNvSpPr>
            <a:spLocks noGrp="1"/>
          </p:cNvSpPr>
          <p:nvPr>
            <p:ph type="sldNum" sz="quarter" idx="12"/>
          </p:nvPr>
        </p:nvSpPr>
        <p:spPr/>
        <p:txBody>
          <a:bodyPr/>
          <a:lstStyle>
            <a:lvl1pPr>
              <a:defRPr/>
            </a:lvl1pPr>
          </a:lstStyle>
          <a:p>
            <a:pPr>
              <a:defRPr/>
            </a:pPr>
            <a:fld id="{57BE4505-5FFF-4FDD-9C70-2E38019749F3}" type="slidenum">
              <a:rPr lang="en-US" altLang="en-US"/>
              <a:pPr>
                <a:defRPr/>
              </a:pPr>
              <a:t>‹#›</a:t>
            </a:fld>
            <a:endParaRPr lang="en-US" altLang="en-US"/>
          </a:p>
        </p:txBody>
      </p:sp>
    </p:spTree>
    <p:extLst>
      <p:ext uri="{BB962C8B-B14F-4D97-AF65-F5344CB8AC3E}">
        <p14:creationId xmlns:p14="http://schemas.microsoft.com/office/powerpoint/2010/main" val="2098806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9" name="Title 8"/>
          <p:cNvSpPr>
            <a:spLocks noGrp="1"/>
          </p:cNvSpPr>
          <p:nvPr>
            <p:ph type="ctrTitle"/>
          </p:nvPr>
        </p:nvSpPr>
        <p:spPr>
          <a:xfrm>
            <a:off x="533400" y="1371600"/>
            <a:ext cx="7851648" cy="1828800"/>
          </a:xfrm>
          <a:ln>
            <a:noFill/>
          </a:ln>
        </p:spPr>
        <p:txBody>
          <a:bodyPr tIns="0" rIns="18288">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lang="en-US"/>
              <a:t>Click to edit Master title style</a:t>
            </a:r>
          </a:p>
        </p:txBody>
      </p:sp>
      <p:sp>
        <p:nvSpPr>
          <p:cNvPr id="17" name="Subtitle 16"/>
          <p:cNvSpPr>
            <a:spLocks noGrp="1"/>
          </p:cNvSpPr>
          <p:nvPr>
            <p:ph type="subTitle" idx="1"/>
          </p:nvPr>
        </p:nvSpPr>
        <p:spPr>
          <a:xfrm>
            <a:off x="533400" y="3228536"/>
            <a:ext cx="7854696"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4" name="Date Placeholder 29">
            <a:extLst>
              <a:ext uri="{FF2B5EF4-FFF2-40B4-BE49-F238E27FC236}">
                <a16:creationId xmlns:a16="http://schemas.microsoft.com/office/drawing/2014/main" id="{BE38931A-82EC-46AB-AD5C-67D2CDC8B8FA}"/>
              </a:ext>
            </a:extLst>
          </p:cNvPr>
          <p:cNvSpPr>
            <a:spLocks noGrp="1"/>
          </p:cNvSpPr>
          <p:nvPr>
            <p:ph type="dt" sz="half" idx="10"/>
          </p:nvPr>
        </p:nvSpPr>
        <p:spPr/>
        <p:txBody>
          <a:bodyPr/>
          <a:lstStyle>
            <a:lvl1pPr>
              <a:defRPr/>
            </a:lvl1pPr>
          </a:lstStyle>
          <a:p>
            <a:pPr>
              <a:defRPr/>
            </a:pPr>
            <a:fld id="{AFD996D5-1313-47A5-A40D-FD6D1C7F357F}" type="datetimeFigureOut">
              <a:rPr lang="en-US"/>
              <a:pPr>
                <a:defRPr/>
              </a:pPr>
              <a:t>12/9/2021</a:t>
            </a:fld>
            <a:endParaRPr lang="en-US" dirty="0"/>
          </a:p>
        </p:txBody>
      </p:sp>
      <p:sp>
        <p:nvSpPr>
          <p:cNvPr id="5" name="Footer Placeholder 18">
            <a:extLst>
              <a:ext uri="{FF2B5EF4-FFF2-40B4-BE49-F238E27FC236}">
                <a16:creationId xmlns:a16="http://schemas.microsoft.com/office/drawing/2014/main" id="{68E4AEB0-769C-486F-8097-03B6B9831833}"/>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26">
            <a:extLst>
              <a:ext uri="{FF2B5EF4-FFF2-40B4-BE49-F238E27FC236}">
                <a16:creationId xmlns:a16="http://schemas.microsoft.com/office/drawing/2014/main" id="{C983B641-C8F4-41E6-9619-B7CB187703B8}"/>
              </a:ext>
            </a:extLst>
          </p:cNvPr>
          <p:cNvSpPr>
            <a:spLocks noGrp="1"/>
          </p:cNvSpPr>
          <p:nvPr>
            <p:ph type="sldNum" sz="quarter" idx="12"/>
          </p:nvPr>
        </p:nvSpPr>
        <p:spPr/>
        <p:txBody>
          <a:bodyPr/>
          <a:lstStyle>
            <a:lvl1pPr>
              <a:defRPr>
                <a:solidFill>
                  <a:srgbClr val="D1EAEE"/>
                </a:solidFill>
              </a:defRPr>
            </a:lvl1pPr>
          </a:lstStyle>
          <a:p>
            <a:pPr>
              <a:defRPr/>
            </a:pPr>
            <a:fld id="{62F389D8-91A3-42B1-BA8D-5CD889DBDC8E}" type="slidenum">
              <a:rPr lang="en-US" altLang="en-US"/>
              <a:pPr>
                <a:defRPr/>
              </a:pPr>
              <a:t>‹#›</a:t>
            </a:fld>
            <a:endParaRPr lang="en-US" altLang="en-US"/>
          </a:p>
        </p:txBody>
      </p:sp>
    </p:spTree>
    <p:extLst>
      <p:ext uri="{BB962C8B-B14F-4D97-AF65-F5344CB8AC3E}">
        <p14:creationId xmlns:p14="http://schemas.microsoft.com/office/powerpoint/2010/main" val="3456170694"/>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4" name="Picture 3" descr="grass.png">
            <a:extLst>
              <a:ext uri="{FF2B5EF4-FFF2-40B4-BE49-F238E27FC236}">
                <a16:creationId xmlns:a16="http://schemas.microsoft.com/office/drawing/2014/main" id="{BD2146D9-C09F-41C1-8754-C6F25544F279}"/>
              </a:ext>
            </a:extLst>
          </p:cNvPr>
          <p:cNvPicPr>
            <a:picLocks noChangeAspect="1"/>
          </p:cNvPicPr>
          <p:nvPr userDrawn="1"/>
        </p:nvPicPr>
        <p:blipFill>
          <a:blip r:embed="rId2">
            <a:extLst>
              <a:ext uri="{28A0092B-C50C-407E-A947-70E740481C1C}">
                <a14:useLocalDpi xmlns:a14="http://schemas.microsoft.com/office/drawing/2010/main" val="0"/>
              </a:ext>
            </a:extLst>
          </a:blip>
          <a:srcRect l="2599" r="5875" b="5263"/>
          <a:stretch>
            <a:fillRect/>
          </a:stretch>
        </p:blipFill>
        <p:spPr bwMode="auto">
          <a:xfrm>
            <a:off x="3175" y="5867400"/>
            <a:ext cx="9144000" cy="1054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18F13BE7-BFC9-46CC-9472-3060EDCF21F2}"/>
              </a:ext>
            </a:extLst>
          </p:cNvPr>
          <p:cNvSpPr>
            <a:spLocks noGrp="1"/>
          </p:cNvSpPr>
          <p:nvPr>
            <p:ph type="dt" sz="half" idx="10"/>
          </p:nvPr>
        </p:nvSpPr>
        <p:spPr/>
        <p:txBody>
          <a:bodyPr/>
          <a:lstStyle>
            <a:lvl1pPr>
              <a:defRPr/>
            </a:lvl1pPr>
          </a:lstStyle>
          <a:p>
            <a:pPr>
              <a:defRPr/>
            </a:pPr>
            <a:fld id="{50A642FE-8E4B-4A1E-9BCF-F7BDF11646AE}" type="datetimeFigureOut">
              <a:rPr lang="en-US"/>
              <a:pPr>
                <a:defRPr/>
              </a:pPr>
              <a:t>12/9/2021</a:t>
            </a:fld>
            <a:endParaRPr lang="en-US" dirty="0"/>
          </a:p>
        </p:txBody>
      </p:sp>
      <p:sp>
        <p:nvSpPr>
          <p:cNvPr id="6" name="Footer Placeholder 4">
            <a:extLst>
              <a:ext uri="{FF2B5EF4-FFF2-40B4-BE49-F238E27FC236}">
                <a16:creationId xmlns:a16="http://schemas.microsoft.com/office/drawing/2014/main" id="{C108D5C9-9BB3-457A-A06C-70AD17C45635}"/>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F08634F2-AF4B-479E-B869-35574FC57607}"/>
              </a:ext>
            </a:extLst>
          </p:cNvPr>
          <p:cNvSpPr>
            <a:spLocks noGrp="1"/>
          </p:cNvSpPr>
          <p:nvPr>
            <p:ph type="sldNum" sz="quarter" idx="12"/>
          </p:nvPr>
        </p:nvSpPr>
        <p:spPr/>
        <p:txBody>
          <a:bodyPr/>
          <a:lstStyle>
            <a:lvl1pPr>
              <a:defRPr/>
            </a:lvl1pPr>
          </a:lstStyle>
          <a:p>
            <a:pPr>
              <a:defRPr/>
            </a:pPr>
            <a:fld id="{4CE5C489-11E0-472D-AD18-2E158C29E6CF}" type="slidenum">
              <a:rPr lang="en-US" altLang="en-US"/>
              <a:pPr>
                <a:defRPr/>
              </a:pPr>
              <a:t>‹#›</a:t>
            </a:fld>
            <a:endParaRPr lang="en-US" altLang="en-US"/>
          </a:p>
        </p:txBody>
      </p:sp>
    </p:spTree>
    <p:extLst>
      <p:ext uri="{BB962C8B-B14F-4D97-AF65-F5344CB8AC3E}">
        <p14:creationId xmlns:p14="http://schemas.microsoft.com/office/powerpoint/2010/main" val="1618267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ppt_x"/>
                                          </p:val>
                                        </p:tav>
                                        <p:tav tm="100000">
                                          <p:val>
                                            <p:strVal val="#ppt_x"/>
                                          </p:val>
                                        </p:tav>
                                      </p:tavLst>
                                    </p:anim>
                                    <p:anim calcmode="lin" valueType="num">
                                      <p:cBhvr additive="base">
                                        <p:cTn id="8" dur="10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5A9DF956-5C1B-4CFF-836B-9D5DDB48A69C}"/>
              </a:ext>
            </a:extLst>
          </p:cNvPr>
          <p:cNvSpPr/>
          <p:nvPr userDrawn="1"/>
        </p:nvSpPr>
        <p:spPr>
          <a:xfrm>
            <a:off x="762000" y="1946209"/>
            <a:ext cx="2057400" cy="2057400"/>
          </a:xfrm>
          <a:prstGeom prst="ellipse">
            <a:avLst/>
          </a:prstGeom>
          <a:gradFill flip="none" rotWithShape="1">
            <a:gsLst>
              <a:gs pos="0">
                <a:srgbClr val="F39C29"/>
              </a:gs>
              <a:gs pos="50000">
                <a:srgbClr val="F7931D"/>
              </a:gs>
              <a:gs pos="100000">
                <a:srgbClr val="FF6600"/>
              </a:gs>
            </a:gsLst>
            <a:path path="circle">
              <a:fillToRect l="50000" t="50000" r="50000" b="50000"/>
            </a:path>
            <a:tileRect/>
          </a:gradFill>
          <a:ln w="82550">
            <a:noFill/>
          </a:ln>
          <a:effectLst>
            <a:outerShdw blurRad="152400" dist="165100" dir="5400000" sx="90000" sy="-19000"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dirty="0"/>
              <a:t>             </a:t>
            </a:r>
          </a:p>
        </p:txBody>
      </p:sp>
      <p:sp>
        <p:nvSpPr>
          <p:cNvPr id="5" name="Rectangle 4">
            <a:extLst>
              <a:ext uri="{FF2B5EF4-FFF2-40B4-BE49-F238E27FC236}">
                <a16:creationId xmlns:a16="http://schemas.microsoft.com/office/drawing/2014/main" id="{2E29C47F-B14F-4B09-8D85-B6274132F249}"/>
              </a:ext>
            </a:extLst>
          </p:cNvPr>
          <p:cNvSpPr/>
          <p:nvPr userDrawn="1"/>
        </p:nvSpPr>
        <p:spPr>
          <a:xfrm>
            <a:off x="8686800" y="5265738"/>
            <a:ext cx="457200" cy="968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dirty="0">
                <a:solidFill>
                  <a:srgbClr val="FF6600"/>
                </a:solidFill>
              </a:rPr>
              <a:t>           </a:t>
            </a:r>
          </a:p>
        </p:txBody>
      </p:sp>
      <p:sp>
        <p:nvSpPr>
          <p:cNvPr id="6" name="Oval 5">
            <a:extLst>
              <a:ext uri="{FF2B5EF4-FFF2-40B4-BE49-F238E27FC236}">
                <a16:creationId xmlns:a16="http://schemas.microsoft.com/office/drawing/2014/main" id="{839F12DF-FCA9-40C2-B971-D2193613DE7E}"/>
              </a:ext>
            </a:extLst>
          </p:cNvPr>
          <p:cNvSpPr/>
          <p:nvPr userDrawn="1"/>
        </p:nvSpPr>
        <p:spPr>
          <a:xfrm>
            <a:off x="1007328" y="1992354"/>
            <a:ext cx="1583472" cy="1295400"/>
          </a:xfrm>
          <a:prstGeom prst="ellipse">
            <a:avLst/>
          </a:prstGeom>
          <a:gradFill flip="none" rotWithShape="1">
            <a:gsLst>
              <a:gs pos="63000">
                <a:schemeClr val="bg1">
                  <a:alpha val="7000"/>
                </a:schemeClr>
              </a:gs>
              <a:gs pos="72000">
                <a:schemeClr val="bg1">
                  <a:alpha val="15000"/>
                </a:schemeClr>
              </a:gs>
              <a:gs pos="91000">
                <a:schemeClr val="bg1">
                  <a:alpha val="28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dirty="0"/>
              <a:t>       </a:t>
            </a:r>
          </a:p>
        </p:txBody>
      </p:sp>
      <p:sp>
        <p:nvSpPr>
          <p:cNvPr id="2" name="Title 1"/>
          <p:cNvSpPr>
            <a:spLocks noGrp="1"/>
          </p:cNvSpPr>
          <p:nvPr>
            <p:ph type="title"/>
          </p:nvPr>
        </p:nvSpPr>
        <p:spPr>
          <a:xfrm>
            <a:off x="530352" y="1316736"/>
            <a:ext cx="7772400" cy="1362456"/>
          </a:xfrm>
          <a:ln>
            <a:noFill/>
          </a:ln>
        </p:spPr>
        <p:txBody>
          <a:bodyPr tIns="0">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lang="en-US"/>
              <a:t>Click to edit Master title style</a:t>
            </a:r>
          </a:p>
        </p:txBody>
      </p:sp>
      <p:sp>
        <p:nvSpPr>
          <p:cNvPr id="3" name="Text Placeholder 2"/>
          <p:cNvSpPr>
            <a:spLocks noGrp="1"/>
          </p:cNvSpPr>
          <p:nvPr>
            <p:ph type="body" idx="1"/>
          </p:nvPr>
        </p:nvSpPr>
        <p:spPr>
          <a:xfrm>
            <a:off x="530352" y="2704664"/>
            <a:ext cx="7772400" cy="1509712"/>
          </a:xfrm>
        </p:spPr>
        <p:txBody>
          <a:bodyPr lIns="45720" rIns="45720"/>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7" name="Date Placeholder 3">
            <a:extLst>
              <a:ext uri="{FF2B5EF4-FFF2-40B4-BE49-F238E27FC236}">
                <a16:creationId xmlns:a16="http://schemas.microsoft.com/office/drawing/2014/main" id="{5400DE42-D876-44E8-B672-8F93A733BC0C}"/>
              </a:ext>
            </a:extLst>
          </p:cNvPr>
          <p:cNvSpPr>
            <a:spLocks noGrp="1"/>
          </p:cNvSpPr>
          <p:nvPr>
            <p:ph type="dt" sz="half" idx="10"/>
          </p:nvPr>
        </p:nvSpPr>
        <p:spPr/>
        <p:txBody>
          <a:bodyPr/>
          <a:lstStyle>
            <a:lvl1pPr>
              <a:defRPr/>
            </a:lvl1pPr>
          </a:lstStyle>
          <a:p>
            <a:pPr>
              <a:defRPr/>
            </a:pPr>
            <a:fld id="{FCA557A9-DE0C-4096-AFAD-5A82608F8511}" type="datetimeFigureOut">
              <a:rPr lang="en-US"/>
              <a:pPr>
                <a:defRPr/>
              </a:pPr>
              <a:t>12/9/2021</a:t>
            </a:fld>
            <a:endParaRPr lang="en-US" dirty="0"/>
          </a:p>
        </p:txBody>
      </p:sp>
      <p:sp>
        <p:nvSpPr>
          <p:cNvPr id="8" name="Footer Placeholder 4">
            <a:extLst>
              <a:ext uri="{FF2B5EF4-FFF2-40B4-BE49-F238E27FC236}">
                <a16:creationId xmlns:a16="http://schemas.microsoft.com/office/drawing/2014/main" id="{9483D816-8751-4B80-9B60-7C8D67294C39}"/>
              </a:ext>
            </a:extLst>
          </p:cNvPr>
          <p:cNvSpPr>
            <a:spLocks noGrp="1"/>
          </p:cNvSpPr>
          <p:nvPr>
            <p:ph type="ftr" sz="quarter" idx="11"/>
          </p:nvPr>
        </p:nvSpPr>
        <p:spPr/>
        <p:txBody>
          <a:bodyPr/>
          <a:lstStyle>
            <a:lvl1pPr>
              <a:defRPr/>
            </a:lvl1pPr>
          </a:lstStyle>
          <a:p>
            <a:pPr>
              <a:defRPr/>
            </a:pPr>
            <a:endParaRPr lang="en-US"/>
          </a:p>
        </p:txBody>
      </p:sp>
      <p:sp>
        <p:nvSpPr>
          <p:cNvPr id="9" name="Slide Number Placeholder 5">
            <a:extLst>
              <a:ext uri="{FF2B5EF4-FFF2-40B4-BE49-F238E27FC236}">
                <a16:creationId xmlns:a16="http://schemas.microsoft.com/office/drawing/2014/main" id="{494D22BD-976F-43E8-BF31-9CF63C50BE59}"/>
              </a:ext>
            </a:extLst>
          </p:cNvPr>
          <p:cNvSpPr>
            <a:spLocks noGrp="1"/>
          </p:cNvSpPr>
          <p:nvPr>
            <p:ph type="sldNum" sz="quarter" idx="12"/>
          </p:nvPr>
        </p:nvSpPr>
        <p:spPr/>
        <p:txBody>
          <a:bodyPr/>
          <a:lstStyle>
            <a:lvl1pPr>
              <a:defRPr>
                <a:solidFill>
                  <a:srgbClr val="D1EAEE"/>
                </a:solidFill>
              </a:defRPr>
            </a:lvl1pPr>
          </a:lstStyle>
          <a:p>
            <a:pPr>
              <a:defRPr/>
            </a:pPr>
            <a:fld id="{2EA8A6E1-7045-4E7C-8E3A-F1C121F160C4}" type="slidenum">
              <a:rPr lang="en-US" altLang="en-US"/>
              <a:pPr>
                <a:defRPr/>
              </a:pPr>
              <a:t>‹#›</a:t>
            </a:fld>
            <a:endParaRPr lang="en-US" altLang="en-US"/>
          </a:p>
        </p:txBody>
      </p:sp>
    </p:spTree>
    <p:extLst>
      <p:ext uri="{BB962C8B-B14F-4D97-AF65-F5344CB8AC3E}">
        <p14:creationId xmlns:p14="http://schemas.microsoft.com/office/powerpoint/2010/main" val="1479021311"/>
      </p:ext>
    </p:extLst>
  </p:cSld>
  <p:clrMapOvr>
    <a:overrideClrMapping bg1="dk1" tx1="lt1" bg2="dk2" tx2="lt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a:lstStyle/>
          <a:p>
            <a:r>
              <a:rPr lang="en-US"/>
              <a:t>Click to edit Master title style</a:t>
            </a:r>
          </a:p>
        </p:txBody>
      </p:sp>
      <p:sp>
        <p:nvSpPr>
          <p:cNvPr id="3" name="Content Placeholder 2"/>
          <p:cNvSpPr>
            <a:spLocks noGrp="1"/>
          </p:cNvSpPr>
          <p:nvPr>
            <p:ph sz="half" idx="1"/>
          </p:nvPr>
        </p:nvSpPr>
        <p:spPr>
          <a:xfrm>
            <a:off x="457200" y="1920085"/>
            <a:ext cx="4038600" cy="4434840"/>
          </a:xfrm>
        </p:spPr>
        <p:txBody>
          <a:bodyPr/>
          <a:lstStyle>
            <a:lvl1pPr>
              <a:defRPr sz="2600"/>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20085"/>
            <a:ext cx="4038600" cy="4434840"/>
          </a:xfrm>
        </p:spPr>
        <p:txBody>
          <a:bodyPr/>
          <a:lstStyle>
            <a:lvl1pPr>
              <a:defRPr sz="2600"/>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9">
            <a:extLst>
              <a:ext uri="{FF2B5EF4-FFF2-40B4-BE49-F238E27FC236}">
                <a16:creationId xmlns:a16="http://schemas.microsoft.com/office/drawing/2014/main" id="{DE04E355-A5E3-45C5-BB8A-4C05A4D8E660}"/>
              </a:ext>
            </a:extLst>
          </p:cNvPr>
          <p:cNvSpPr>
            <a:spLocks noGrp="1"/>
          </p:cNvSpPr>
          <p:nvPr>
            <p:ph type="dt" sz="half" idx="10"/>
          </p:nvPr>
        </p:nvSpPr>
        <p:spPr/>
        <p:txBody>
          <a:bodyPr/>
          <a:lstStyle>
            <a:lvl1pPr>
              <a:defRPr/>
            </a:lvl1pPr>
          </a:lstStyle>
          <a:p>
            <a:pPr>
              <a:defRPr/>
            </a:pPr>
            <a:fld id="{4332958A-2EC0-4487-A646-37A0BCDD3F52}" type="datetimeFigureOut">
              <a:rPr lang="en-US"/>
              <a:pPr>
                <a:defRPr/>
              </a:pPr>
              <a:t>12/9/2021</a:t>
            </a:fld>
            <a:endParaRPr lang="en-US" dirty="0"/>
          </a:p>
        </p:txBody>
      </p:sp>
      <p:sp>
        <p:nvSpPr>
          <p:cNvPr id="6" name="Footer Placeholder 21">
            <a:extLst>
              <a:ext uri="{FF2B5EF4-FFF2-40B4-BE49-F238E27FC236}">
                <a16:creationId xmlns:a16="http://schemas.microsoft.com/office/drawing/2014/main" id="{AE3B46D9-6A8D-44B6-99BB-2488C673177A}"/>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17">
            <a:extLst>
              <a:ext uri="{FF2B5EF4-FFF2-40B4-BE49-F238E27FC236}">
                <a16:creationId xmlns:a16="http://schemas.microsoft.com/office/drawing/2014/main" id="{AF424DAD-D681-44F9-8A42-DD89BF0C04F7}"/>
              </a:ext>
            </a:extLst>
          </p:cNvPr>
          <p:cNvSpPr>
            <a:spLocks noGrp="1"/>
          </p:cNvSpPr>
          <p:nvPr>
            <p:ph type="sldNum" sz="quarter" idx="12"/>
          </p:nvPr>
        </p:nvSpPr>
        <p:spPr/>
        <p:txBody>
          <a:bodyPr/>
          <a:lstStyle>
            <a:lvl1pPr>
              <a:defRPr/>
            </a:lvl1pPr>
          </a:lstStyle>
          <a:p>
            <a:pPr>
              <a:defRPr/>
            </a:pPr>
            <a:fld id="{5C384B26-7F86-489E-986C-7693D3E64F04}" type="slidenum">
              <a:rPr lang="en-US" altLang="en-US"/>
              <a:pPr>
                <a:defRPr/>
              </a:pPr>
              <a:t>‹#›</a:t>
            </a:fld>
            <a:endParaRPr lang="en-US" altLang="en-US"/>
          </a:p>
        </p:txBody>
      </p:sp>
    </p:spTree>
    <p:extLst>
      <p:ext uri="{BB962C8B-B14F-4D97-AF65-F5344CB8AC3E}">
        <p14:creationId xmlns:p14="http://schemas.microsoft.com/office/powerpoint/2010/main" val="33184611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855248"/>
            <a:ext cx="4040188"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4" name="Text Placeholder 3"/>
          <p:cNvSpPr>
            <a:spLocks noGrp="1"/>
          </p:cNvSpPr>
          <p:nvPr>
            <p:ph type="body" sz="half" idx="3"/>
          </p:nvPr>
        </p:nvSpPr>
        <p:spPr>
          <a:xfrm>
            <a:off x="4645025" y="1859757"/>
            <a:ext cx="4041775"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5" name="Content Placeholder 4"/>
          <p:cNvSpPr>
            <a:spLocks noGrp="1"/>
          </p:cNvSpPr>
          <p:nvPr>
            <p:ph sz="quarter" idx="2"/>
          </p:nvPr>
        </p:nvSpPr>
        <p:spPr>
          <a:xfrm>
            <a:off x="457200" y="2514600"/>
            <a:ext cx="4040188" cy="3845720"/>
          </a:xfrm>
        </p:spPr>
        <p:txBody>
          <a:bodyPr tIns="0"/>
          <a:lstStyle>
            <a:lvl1pPr>
              <a:defRPr sz="22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45025" y="2514600"/>
            <a:ext cx="4041775" cy="3845720"/>
          </a:xfrm>
        </p:spPr>
        <p:txBody>
          <a:bodyPr tIns="0"/>
          <a:lstStyle>
            <a:lvl1pPr>
              <a:defRPr sz="22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9">
            <a:extLst>
              <a:ext uri="{FF2B5EF4-FFF2-40B4-BE49-F238E27FC236}">
                <a16:creationId xmlns:a16="http://schemas.microsoft.com/office/drawing/2014/main" id="{82047138-CDDC-4965-A2AA-B5879A997C28}"/>
              </a:ext>
            </a:extLst>
          </p:cNvPr>
          <p:cNvSpPr>
            <a:spLocks noGrp="1"/>
          </p:cNvSpPr>
          <p:nvPr>
            <p:ph type="dt" sz="half" idx="10"/>
          </p:nvPr>
        </p:nvSpPr>
        <p:spPr/>
        <p:txBody>
          <a:bodyPr/>
          <a:lstStyle>
            <a:lvl1pPr>
              <a:defRPr/>
            </a:lvl1pPr>
          </a:lstStyle>
          <a:p>
            <a:pPr>
              <a:defRPr/>
            </a:pPr>
            <a:fld id="{1C4D48BA-6F6A-4D5D-937F-641059E60803}" type="datetimeFigureOut">
              <a:rPr lang="en-US"/>
              <a:pPr>
                <a:defRPr/>
              </a:pPr>
              <a:t>12/9/2021</a:t>
            </a:fld>
            <a:endParaRPr lang="en-US" dirty="0"/>
          </a:p>
        </p:txBody>
      </p:sp>
      <p:sp>
        <p:nvSpPr>
          <p:cNvPr id="8" name="Footer Placeholder 21">
            <a:extLst>
              <a:ext uri="{FF2B5EF4-FFF2-40B4-BE49-F238E27FC236}">
                <a16:creationId xmlns:a16="http://schemas.microsoft.com/office/drawing/2014/main" id="{03D309BF-4DC6-4FDE-AF76-DFA06AADCB1D}"/>
              </a:ext>
            </a:extLst>
          </p:cNvPr>
          <p:cNvSpPr>
            <a:spLocks noGrp="1"/>
          </p:cNvSpPr>
          <p:nvPr>
            <p:ph type="ftr" sz="quarter" idx="11"/>
          </p:nvPr>
        </p:nvSpPr>
        <p:spPr/>
        <p:txBody>
          <a:bodyPr/>
          <a:lstStyle>
            <a:lvl1pPr>
              <a:defRPr/>
            </a:lvl1pPr>
          </a:lstStyle>
          <a:p>
            <a:pPr>
              <a:defRPr/>
            </a:pPr>
            <a:endParaRPr lang="en-US"/>
          </a:p>
        </p:txBody>
      </p:sp>
      <p:sp>
        <p:nvSpPr>
          <p:cNvPr id="9" name="Slide Number Placeholder 17">
            <a:extLst>
              <a:ext uri="{FF2B5EF4-FFF2-40B4-BE49-F238E27FC236}">
                <a16:creationId xmlns:a16="http://schemas.microsoft.com/office/drawing/2014/main" id="{3E9E2365-8198-4BF6-AC68-BF5C80F6C71E}"/>
              </a:ext>
            </a:extLst>
          </p:cNvPr>
          <p:cNvSpPr>
            <a:spLocks noGrp="1"/>
          </p:cNvSpPr>
          <p:nvPr>
            <p:ph type="sldNum" sz="quarter" idx="12"/>
          </p:nvPr>
        </p:nvSpPr>
        <p:spPr/>
        <p:txBody>
          <a:bodyPr/>
          <a:lstStyle>
            <a:lvl1pPr>
              <a:defRPr/>
            </a:lvl1pPr>
          </a:lstStyle>
          <a:p>
            <a:pPr>
              <a:defRPr/>
            </a:pPr>
            <a:fld id="{4B565C1A-0F96-4F91-A924-BE4FBA088DEF}" type="slidenum">
              <a:rPr lang="en-US" altLang="en-US"/>
              <a:pPr>
                <a:defRPr/>
              </a:pPr>
              <a:t>‹#›</a:t>
            </a:fld>
            <a:endParaRPr lang="en-US" altLang="en-US"/>
          </a:p>
        </p:txBody>
      </p:sp>
    </p:spTree>
    <p:extLst>
      <p:ext uri="{BB962C8B-B14F-4D97-AF65-F5344CB8AC3E}">
        <p14:creationId xmlns:p14="http://schemas.microsoft.com/office/powerpoint/2010/main" val="27722043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E23F1D46-A643-4415-83B3-CA51EF665108}"/>
              </a:ext>
            </a:extLst>
          </p:cNvPr>
          <p:cNvSpPr/>
          <p:nvPr userDrawn="1"/>
        </p:nvSpPr>
        <p:spPr>
          <a:xfrm>
            <a:off x="762000" y="1946209"/>
            <a:ext cx="2057400" cy="2057400"/>
          </a:xfrm>
          <a:prstGeom prst="ellipse">
            <a:avLst/>
          </a:prstGeom>
          <a:gradFill flip="none" rotWithShape="1">
            <a:gsLst>
              <a:gs pos="0">
                <a:srgbClr val="F39C29"/>
              </a:gs>
              <a:gs pos="50000">
                <a:srgbClr val="F7931D"/>
              </a:gs>
              <a:gs pos="100000">
                <a:srgbClr val="FF6600"/>
              </a:gs>
            </a:gsLst>
            <a:path path="circle">
              <a:fillToRect l="50000" t="50000" r="50000" b="50000"/>
            </a:path>
            <a:tileRect/>
          </a:gradFill>
          <a:ln w="82550">
            <a:noFill/>
          </a:ln>
          <a:effectLst>
            <a:outerShdw blurRad="152400" dist="165100" dir="5400000" sx="90000" sy="-19000"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dirty="0"/>
              <a:t>             </a:t>
            </a:r>
          </a:p>
        </p:txBody>
      </p:sp>
      <p:sp>
        <p:nvSpPr>
          <p:cNvPr id="5" name="Rectangle 4">
            <a:extLst>
              <a:ext uri="{FF2B5EF4-FFF2-40B4-BE49-F238E27FC236}">
                <a16:creationId xmlns:a16="http://schemas.microsoft.com/office/drawing/2014/main" id="{CD7DFA68-3116-430B-84C0-EF6A6E57135D}"/>
              </a:ext>
            </a:extLst>
          </p:cNvPr>
          <p:cNvSpPr/>
          <p:nvPr userDrawn="1"/>
        </p:nvSpPr>
        <p:spPr>
          <a:xfrm>
            <a:off x="8686800" y="5265738"/>
            <a:ext cx="457200" cy="968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dirty="0">
                <a:solidFill>
                  <a:srgbClr val="FF6600"/>
                </a:solidFill>
              </a:rPr>
              <a:t>           </a:t>
            </a:r>
          </a:p>
        </p:txBody>
      </p:sp>
      <p:sp>
        <p:nvSpPr>
          <p:cNvPr id="6" name="Oval 5">
            <a:extLst>
              <a:ext uri="{FF2B5EF4-FFF2-40B4-BE49-F238E27FC236}">
                <a16:creationId xmlns:a16="http://schemas.microsoft.com/office/drawing/2014/main" id="{92119777-1CDA-4878-8AAC-2EDA694253A4}"/>
              </a:ext>
            </a:extLst>
          </p:cNvPr>
          <p:cNvSpPr/>
          <p:nvPr userDrawn="1"/>
        </p:nvSpPr>
        <p:spPr>
          <a:xfrm>
            <a:off x="1007328" y="1992354"/>
            <a:ext cx="1583472" cy="1295400"/>
          </a:xfrm>
          <a:prstGeom prst="ellipse">
            <a:avLst/>
          </a:prstGeom>
          <a:gradFill flip="none" rotWithShape="1">
            <a:gsLst>
              <a:gs pos="63000">
                <a:schemeClr val="bg1">
                  <a:alpha val="7000"/>
                </a:schemeClr>
              </a:gs>
              <a:gs pos="72000">
                <a:schemeClr val="bg1">
                  <a:alpha val="15000"/>
                </a:schemeClr>
              </a:gs>
              <a:gs pos="91000">
                <a:schemeClr val="bg1">
                  <a:alpha val="28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dirty="0"/>
              <a:t>       </a:t>
            </a:r>
          </a:p>
        </p:txBody>
      </p:sp>
      <p:sp>
        <p:nvSpPr>
          <p:cNvPr id="2" name="Title 1"/>
          <p:cNvSpPr>
            <a:spLocks noGrp="1"/>
          </p:cNvSpPr>
          <p:nvPr>
            <p:ph type="title"/>
          </p:nvPr>
        </p:nvSpPr>
        <p:spPr>
          <a:xfrm>
            <a:off x="2895600" y="2743200"/>
            <a:ext cx="5867400" cy="533400"/>
          </a:xfrm>
        </p:spPr>
        <p:txBody>
          <a:bodyPr anchor="t">
            <a:normAutofit/>
          </a:bodyPr>
          <a:lstStyle>
            <a:lvl1pPr algn="l">
              <a:defRPr sz="3000" b="1" cap="all"/>
            </a:lvl1pPr>
          </a:lstStyle>
          <a:p>
            <a:r>
              <a:rPr lang="en-US"/>
              <a:t>Click to edit Master title style</a:t>
            </a:r>
            <a:endParaRPr lang="en-US" dirty="0"/>
          </a:p>
        </p:txBody>
      </p:sp>
      <p:sp>
        <p:nvSpPr>
          <p:cNvPr id="3" name="Text Placeholder 2"/>
          <p:cNvSpPr>
            <a:spLocks noGrp="1"/>
          </p:cNvSpPr>
          <p:nvPr>
            <p:ph type="body" idx="1"/>
          </p:nvPr>
        </p:nvSpPr>
        <p:spPr>
          <a:xfrm>
            <a:off x="914400" y="5105400"/>
            <a:ext cx="7696201" cy="375787"/>
          </a:xfrm>
        </p:spPr>
        <p:txBody>
          <a:bodyPr anchor="b">
            <a:normAutofit/>
          </a:bodyPr>
          <a:lstStyle>
            <a:lvl1pPr marL="0" indent="0" algn="r">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3">
            <a:extLst>
              <a:ext uri="{FF2B5EF4-FFF2-40B4-BE49-F238E27FC236}">
                <a16:creationId xmlns:a16="http://schemas.microsoft.com/office/drawing/2014/main" id="{56797122-9725-48EB-9693-8DCC5055B99B}"/>
              </a:ext>
            </a:extLst>
          </p:cNvPr>
          <p:cNvSpPr>
            <a:spLocks noGrp="1"/>
          </p:cNvSpPr>
          <p:nvPr>
            <p:ph type="dt" sz="half" idx="10"/>
          </p:nvPr>
        </p:nvSpPr>
        <p:spPr/>
        <p:txBody>
          <a:bodyPr/>
          <a:lstStyle>
            <a:lvl1pPr>
              <a:defRPr>
                <a:solidFill>
                  <a:schemeClr val="tx1">
                    <a:lumMod val="85000"/>
                    <a:lumOff val="15000"/>
                  </a:schemeClr>
                </a:solidFill>
              </a:defRPr>
            </a:lvl1pPr>
          </a:lstStyle>
          <a:p>
            <a:pPr>
              <a:defRPr/>
            </a:pPr>
            <a:fld id="{B9AF3ECD-6E8F-44D2-817D-880518412483}" type="datetimeFigureOut">
              <a:rPr lang="en-US"/>
              <a:pPr>
                <a:defRPr/>
              </a:pPr>
              <a:t>12/9/2021</a:t>
            </a:fld>
            <a:endParaRPr lang="en-US" dirty="0"/>
          </a:p>
        </p:txBody>
      </p:sp>
      <p:sp>
        <p:nvSpPr>
          <p:cNvPr id="8" name="Footer Placeholder 4">
            <a:extLst>
              <a:ext uri="{FF2B5EF4-FFF2-40B4-BE49-F238E27FC236}">
                <a16:creationId xmlns:a16="http://schemas.microsoft.com/office/drawing/2014/main" id="{5A83741A-12F4-4496-A795-EB2FF0441375}"/>
              </a:ext>
            </a:extLst>
          </p:cNvPr>
          <p:cNvSpPr>
            <a:spLocks noGrp="1"/>
          </p:cNvSpPr>
          <p:nvPr>
            <p:ph type="ftr" sz="quarter" idx="11"/>
          </p:nvPr>
        </p:nvSpPr>
        <p:spPr/>
        <p:txBody>
          <a:bodyPr/>
          <a:lstStyle>
            <a:lvl1pPr>
              <a:defRPr>
                <a:solidFill>
                  <a:schemeClr val="tx1">
                    <a:lumMod val="85000"/>
                    <a:lumOff val="15000"/>
                  </a:schemeClr>
                </a:solidFill>
              </a:defRPr>
            </a:lvl1pPr>
          </a:lstStyle>
          <a:p>
            <a:pPr>
              <a:defRPr/>
            </a:pPr>
            <a:endParaRPr lang="en-US"/>
          </a:p>
        </p:txBody>
      </p:sp>
      <p:sp>
        <p:nvSpPr>
          <p:cNvPr id="9" name="Slide Number Placeholder 5">
            <a:extLst>
              <a:ext uri="{FF2B5EF4-FFF2-40B4-BE49-F238E27FC236}">
                <a16:creationId xmlns:a16="http://schemas.microsoft.com/office/drawing/2014/main" id="{A1186F88-DC11-4BB9-AE4E-1E3EF12A248E}"/>
              </a:ext>
            </a:extLst>
          </p:cNvPr>
          <p:cNvSpPr>
            <a:spLocks noGrp="1"/>
          </p:cNvSpPr>
          <p:nvPr>
            <p:ph type="sldNum" sz="quarter" idx="12"/>
          </p:nvPr>
        </p:nvSpPr>
        <p:spPr/>
        <p:txBody>
          <a:bodyPr/>
          <a:lstStyle>
            <a:lvl1pPr>
              <a:defRPr>
                <a:solidFill>
                  <a:srgbClr val="474747"/>
                </a:solidFill>
              </a:defRPr>
            </a:lvl1pPr>
          </a:lstStyle>
          <a:p>
            <a:pPr>
              <a:defRPr/>
            </a:pPr>
            <a:fld id="{713C8DC1-3EC8-473A-A5AA-B36649810973}" type="slidenum">
              <a:rPr lang="en-US" altLang="en-US"/>
              <a:pPr>
                <a:defRPr/>
              </a:pPr>
              <a:t>‹#›</a:t>
            </a:fld>
            <a:endParaRPr lang="en-US" altLang="en-US"/>
          </a:p>
        </p:txBody>
      </p:sp>
    </p:spTree>
    <p:extLst>
      <p:ext uri="{BB962C8B-B14F-4D97-AF65-F5344CB8AC3E}">
        <p14:creationId xmlns:p14="http://schemas.microsoft.com/office/powerpoint/2010/main" val="5731554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3" name="Picture 2" descr="swirl.png">
            <a:extLst>
              <a:ext uri="{FF2B5EF4-FFF2-40B4-BE49-F238E27FC236}">
                <a16:creationId xmlns:a16="http://schemas.microsoft.com/office/drawing/2014/main" id="{BF50DB06-F50C-44EA-BA81-8C5CA0983F9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762000"/>
            <a:ext cx="2444750"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7200" y="704088"/>
            <a:ext cx="8305800" cy="1143000"/>
          </a:xfrm>
        </p:spPr>
        <p:txBody>
          <a:bodyPr>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lang="en-US"/>
              <a:t>Click to edit Master title style</a:t>
            </a:r>
          </a:p>
        </p:txBody>
      </p:sp>
      <p:sp>
        <p:nvSpPr>
          <p:cNvPr id="4" name="Date Placeholder 2">
            <a:extLst>
              <a:ext uri="{FF2B5EF4-FFF2-40B4-BE49-F238E27FC236}">
                <a16:creationId xmlns:a16="http://schemas.microsoft.com/office/drawing/2014/main" id="{3952AF97-50C6-4A44-92E6-FC06B61A3A05}"/>
              </a:ext>
            </a:extLst>
          </p:cNvPr>
          <p:cNvSpPr>
            <a:spLocks noGrp="1"/>
          </p:cNvSpPr>
          <p:nvPr>
            <p:ph type="dt" sz="half" idx="10"/>
          </p:nvPr>
        </p:nvSpPr>
        <p:spPr/>
        <p:txBody>
          <a:bodyPr/>
          <a:lstStyle>
            <a:lvl1pPr>
              <a:defRPr/>
            </a:lvl1pPr>
          </a:lstStyle>
          <a:p>
            <a:pPr>
              <a:defRPr/>
            </a:pPr>
            <a:fld id="{7779CF16-F199-4379-94DA-7F3BFC991F1E}" type="datetimeFigureOut">
              <a:rPr lang="en-US"/>
              <a:pPr>
                <a:defRPr/>
              </a:pPr>
              <a:t>12/9/2021</a:t>
            </a:fld>
            <a:endParaRPr lang="en-US" dirty="0"/>
          </a:p>
        </p:txBody>
      </p:sp>
      <p:sp>
        <p:nvSpPr>
          <p:cNvPr id="5" name="Footer Placeholder 3">
            <a:extLst>
              <a:ext uri="{FF2B5EF4-FFF2-40B4-BE49-F238E27FC236}">
                <a16:creationId xmlns:a16="http://schemas.microsoft.com/office/drawing/2014/main" id="{33AFED0D-94A3-4713-9BD0-99CF53838FD2}"/>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4">
            <a:extLst>
              <a:ext uri="{FF2B5EF4-FFF2-40B4-BE49-F238E27FC236}">
                <a16:creationId xmlns:a16="http://schemas.microsoft.com/office/drawing/2014/main" id="{E6AFB497-2CD0-4C69-82E9-91823F06E848}"/>
              </a:ext>
            </a:extLst>
          </p:cNvPr>
          <p:cNvSpPr>
            <a:spLocks noGrp="1"/>
          </p:cNvSpPr>
          <p:nvPr>
            <p:ph type="sldNum" sz="quarter" idx="12"/>
          </p:nvPr>
        </p:nvSpPr>
        <p:spPr/>
        <p:txBody>
          <a:bodyPr/>
          <a:lstStyle>
            <a:lvl1pPr>
              <a:defRPr/>
            </a:lvl1pPr>
          </a:lstStyle>
          <a:p>
            <a:pPr>
              <a:defRPr/>
            </a:pPr>
            <a:fld id="{BC14354E-2CB0-471A-BCD6-50D2E066FCAB}" type="slidenum">
              <a:rPr lang="en-US" altLang="en-US"/>
              <a:pPr>
                <a:defRPr/>
              </a:pPr>
              <a:t>‹#›</a:t>
            </a:fld>
            <a:endParaRPr lang="en-US" altLang="en-US"/>
          </a:p>
        </p:txBody>
      </p:sp>
    </p:spTree>
    <p:extLst>
      <p:ext uri="{BB962C8B-B14F-4D97-AF65-F5344CB8AC3E}">
        <p14:creationId xmlns:p14="http://schemas.microsoft.com/office/powerpoint/2010/main" val="2939904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50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descr="grass.png">
            <a:extLst>
              <a:ext uri="{FF2B5EF4-FFF2-40B4-BE49-F238E27FC236}">
                <a16:creationId xmlns:a16="http://schemas.microsoft.com/office/drawing/2014/main" id="{416DC6AD-CF8B-4B33-B118-374D9E87BC47}"/>
              </a:ext>
            </a:extLst>
          </p:cNvPr>
          <p:cNvPicPr>
            <a:picLocks noChangeAspect="1"/>
          </p:cNvPicPr>
          <p:nvPr userDrawn="1"/>
        </p:nvPicPr>
        <p:blipFill>
          <a:blip r:embed="rId2">
            <a:extLst>
              <a:ext uri="{28A0092B-C50C-407E-A947-70E740481C1C}">
                <a14:useLocalDpi xmlns:a14="http://schemas.microsoft.com/office/drawing/2010/main" val="0"/>
              </a:ext>
            </a:extLst>
          </a:blip>
          <a:srcRect l="2599" r="5875" b="5263"/>
          <a:stretch>
            <a:fillRect/>
          </a:stretch>
        </p:blipFill>
        <p:spPr bwMode="auto">
          <a:xfrm>
            <a:off x="3175" y="5867400"/>
            <a:ext cx="9144000" cy="1054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Date Placeholder 1">
            <a:extLst>
              <a:ext uri="{FF2B5EF4-FFF2-40B4-BE49-F238E27FC236}">
                <a16:creationId xmlns:a16="http://schemas.microsoft.com/office/drawing/2014/main" id="{0D974119-409D-4499-9A43-0F8752A8F464}"/>
              </a:ext>
            </a:extLst>
          </p:cNvPr>
          <p:cNvSpPr>
            <a:spLocks noGrp="1"/>
          </p:cNvSpPr>
          <p:nvPr>
            <p:ph type="dt" sz="half" idx="10"/>
          </p:nvPr>
        </p:nvSpPr>
        <p:spPr/>
        <p:txBody>
          <a:bodyPr/>
          <a:lstStyle>
            <a:lvl1pPr>
              <a:defRPr/>
            </a:lvl1pPr>
          </a:lstStyle>
          <a:p>
            <a:pPr>
              <a:defRPr/>
            </a:pPr>
            <a:fld id="{D5F9A570-06A6-44A2-94D9-6EC338C319DD}" type="datetimeFigureOut">
              <a:rPr lang="en-US"/>
              <a:pPr>
                <a:defRPr/>
              </a:pPr>
              <a:t>12/9/2021</a:t>
            </a:fld>
            <a:endParaRPr lang="en-US" dirty="0"/>
          </a:p>
        </p:txBody>
      </p:sp>
      <p:sp>
        <p:nvSpPr>
          <p:cNvPr id="4" name="Footer Placeholder 2">
            <a:extLst>
              <a:ext uri="{FF2B5EF4-FFF2-40B4-BE49-F238E27FC236}">
                <a16:creationId xmlns:a16="http://schemas.microsoft.com/office/drawing/2014/main" id="{B3A98E6F-1D88-460F-B0B6-02DF8100CC01}"/>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3">
            <a:extLst>
              <a:ext uri="{FF2B5EF4-FFF2-40B4-BE49-F238E27FC236}">
                <a16:creationId xmlns:a16="http://schemas.microsoft.com/office/drawing/2014/main" id="{5AD5439F-20DE-4FE6-9695-DF102018E93B}"/>
              </a:ext>
            </a:extLst>
          </p:cNvPr>
          <p:cNvSpPr>
            <a:spLocks noGrp="1"/>
          </p:cNvSpPr>
          <p:nvPr>
            <p:ph type="sldNum" sz="quarter" idx="12"/>
          </p:nvPr>
        </p:nvSpPr>
        <p:spPr/>
        <p:txBody>
          <a:bodyPr/>
          <a:lstStyle>
            <a:lvl1pPr>
              <a:defRPr/>
            </a:lvl1pPr>
          </a:lstStyle>
          <a:p>
            <a:pPr>
              <a:defRPr/>
            </a:pPr>
            <a:fld id="{57BE4505-5FFF-4FDD-9C70-2E38019749F3}" type="slidenum">
              <a:rPr lang="en-US" altLang="en-US"/>
              <a:pPr>
                <a:defRPr/>
              </a:pPr>
              <a:t>‹#›</a:t>
            </a:fld>
            <a:endParaRPr lang="en-US" altLang="en-US"/>
          </a:p>
        </p:txBody>
      </p:sp>
    </p:spTree>
    <p:extLst>
      <p:ext uri="{BB962C8B-B14F-4D97-AF65-F5344CB8AC3E}">
        <p14:creationId xmlns:p14="http://schemas.microsoft.com/office/powerpoint/2010/main" val="863921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514352"/>
            <a:ext cx="2743200" cy="1162050"/>
          </a:xfrm>
        </p:spPr>
        <p:txBody>
          <a:bodyPr>
            <a:noAutofit/>
          </a:bodyPr>
          <a:lstStyle>
            <a:lvl1pPr algn="l" rtl="0">
              <a:spcBef>
                <a:spcPct val="0"/>
              </a:spcBef>
              <a:buNone/>
              <a:defRPr sz="2600" b="0">
                <a:ln>
                  <a:noFill/>
                </a:ln>
                <a:solidFill>
                  <a:schemeClr val="tx2"/>
                </a:solidFill>
                <a:effectLst/>
                <a:latin typeface="+mj-lt"/>
                <a:ea typeface="+mj-ea"/>
                <a:cs typeface="+mj-cs"/>
              </a:defRPr>
            </a:lvl1pPr>
          </a:lstStyle>
          <a:p>
            <a:r>
              <a:rPr lang="en-US"/>
              <a:t>Click to edit Master title style</a:t>
            </a:r>
          </a:p>
        </p:txBody>
      </p:sp>
      <p:sp>
        <p:nvSpPr>
          <p:cNvPr id="3" name="Text Placeholder 2"/>
          <p:cNvSpPr>
            <a:spLocks noGrp="1"/>
          </p:cNvSpPr>
          <p:nvPr>
            <p:ph type="body" idx="2"/>
          </p:nvPr>
        </p:nvSpPr>
        <p:spPr>
          <a:xfrm>
            <a:off x="685800" y="1676400"/>
            <a:ext cx="27432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a:r>
              <a:rPr lang="en-US"/>
              <a:t>Click to edit Master text styles</a:t>
            </a:r>
          </a:p>
        </p:txBody>
      </p:sp>
      <p:sp>
        <p:nvSpPr>
          <p:cNvPr id="4" name="Content Placeholder 3"/>
          <p:cNvSpPr>
            <a:spLocks noGrp="1"/>
          </p:cNvSpPr>
          <p:nvPr>
            <p:ph sz="half" idx="1"/>
          </p:nvPr>
        </p:nvSpPr>
        <p:spPr>
          <a:xfrm>
            <a:off x="3575050" y="1676400"/>
            <a:ext cx="5111750" cy="4572000"/>
          </a:xfrm>
        </p:spPr>
        <p:txBody>
          <a:bodyPr tIns="0"/>
          <a:lstStyle>
            <a:lvl1pPr>
              <a:defRPr sz="2800"/>
            </a:lvl1pPr>
            <a:lvl2pPr>
              <a:defRPr sz="2600"/>
            </a:lvl2pPr>
            <a:lvl3pPr>
              <a:defRPr sz="2400"/>
            </a:lvl3pPr>
            <a:lvl4pPr>
              <a:defRPr sz="20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9">
            <a:extLst>
              <a:ext uri="{FF2B5EF4-FFF2-40B4-BE49-F238E27FC236}">
                <a16:creationId xmlns:a16="http://schemas.microsoft.com/office/drawing/2014/main" id="{5D6EAF80-8D26-456C-8A67-16810FA07317}"/>
              </a:ext>
            </a:extLst>
          </p:cNvPr>
          <p:cNvSpPr>
            <a:spLocks noGrp="1"/>
          </p:cNvSpPr>
          <p:nvPr>
            <p:ph type="dt" sz="half" idx="10"/>
          </p:nvPr>
        </p:nvSpPr>
        <p:spPr/>
        <p:txBody>
          <a:bodyPr/>
          <a:lstStyle>
            <a:lvl1pPr>
              <a:defRPr/>
            </a:lvl1pPr>
          </a:lstStyle>
          <a:p>
            <a:pPr>
              <a:defRPr/>
            </a:pPr>
            <a:fld id="{BA1CD063-5589-4398-A1B1-E0A511F65750}" type="datetimeFigureOut">
              <a:rPr lang="en-US"/>
              <a:pPr>
                <a:defRPr/>
              </a:pPr>
              <a:t>12/9/2021</a:t>
            </a:fld>
            <a:endParaRPr lang="en-US" dirty="0"/>
          </a:p>
        </p:txBody>
      </p:sp>
      <p:sp>
        <p:nvSpPr>
          <p:cNvPr id="6" name="Footer Placeholder 21">
            <a:extLst>
              <a:ext uri="{FF2B5EF4-FFF2-40B4-BE49-F238E27FC236}">
                <a16:creationId xmlns:a16="http://schemas.microsoft.com/office/drawing/2014/main" id="{139CACCE-4315-4807-975B-71EBDEA56282}"/>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17">
            <a:extLst>
              <a:ext uri="{FF2B5EF4-FFF2-40B4-BE49-F238E27FC236}">
                <a16:creationId xmlns:a16="http://schemas.microsoft.com/office/drawing/2014/main" id="{68C53258-B477-4623-B4CB-61C9B4A77C92}"/>
              </a:ext>
            </a:extLst>
          </p:cNvPr>
          <p:cNvSpPr>
            <a:spLocks noGrp="1"/>
          </p:cNvSpPr>
          <p:nvPr>
            <p:ph type="sldNum" sz="quarter" idx="12"/>
          </p:nvPr>
        </p:nvSpPr>
        <p:spPr/>
        <p:txBody>
          <a:bodyPr/>
          <a:lstStyle>
            <a:lvl1pPr>
              <a:defRPr/>
            </a:lvl1pPr>
          </a:lstStyle>
          <a:p>
            <a:pPr>
              <a:defRPr/>
            </a:pPr>
            <a:fld id="{6B02B266-4F9D-438D-B430-0850C699248C}" type="slidenum">
              <a:rPr lang="en-US" altLang="en-US"/>
              <a:pPr>
                <a:defRPr/>
              </a:pPr>
              <a:t>‹#›</a:t>
            </a:fld>
            <a:endParaRPr lang="en-US" altLang="en-US"/>
          </a:p>
        </p:txBody>
      </p:sp>
    </p:spTree>
    <p:extLst>
      <p:ext uri="{BB962C8B-B14F-4D97-AF65-F5344CB8AC3E}">
        <p14:creationId xmlns:p14="http://schemas.microsoft.com/office/powerpoint/2010/main" val="401248336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5" name="Snip and Round Single Corner Rectangle 6">
            <a:extLst>
              <a:ext uri="{FF2B5EF4-FFF2-40B4-BE49-F238E27FC236}">
                <a16:creationId xmlns:a16="http://schemas.microsoft.com/office/drawing/2014/main" id="{2D8C094B-8295-44BA-832D-8F9F734DC856}"/>
              </a:ext>
            </a:extLst>
          </p:cNvPr>
          <p:cNvSpPr/>
          <p:nvPr/>
        </p:nvSpPr>
        <p:spPr>
          <a:xfrm rot="420000" flipV="1">
            <a:off x="3165475" y="1108075"/>
            <a:ext cx="52578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 name="Right Triangle 5">
            <a:extLst>
              <a:ext uri="{FF2B5EF4-FFF2-40B4-BE49-F238E27FC236}">
                <a16:creationId xmlns:a16="http://schemas.microsoft.com/office/drawing/2014/main" id="{BA24124C-EFD8-4F10-A0D2-387BF33C6AB6}"/>
              </a:ext>
            </a:extLst>
          </p:cNvPr>
          <p:cNvSpPr/>
          <p:nvPr/>
        </p:nvSpPr>
        <p:spPr>
          <a:xfrm rot="420000" flipV="1">
            <a:off x="8004175" y="5359400"/>
            <a:ext cx="155575" cy="155575"/>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7" name="Freeform 10">
            <a:extLst>
              <a:ext uri="{FF2B5EF4-FFF2-40B4-BE49-F238E27FC236}">
                <a16:creationId xmlns:a16="http://schemas.microsoft.com/office/drawing/2014/main" id="{B3479FDF-328B-466C-B4B4-23EEC13AD0DD}"/>
              </a:ext>
            </a:extLst>
          </p:cNvPr>
          <p:cNvSpPr>
            <a:spLocks/>
          </p:cNvSpPr>
          <p:nvPr/>
        </p:nvSpPr>
        <p:spPr bwMode="auto">
          <a:xfrm flipV="1">
            <a:off x="-9525" y="5816600"/>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a:lstStyle/>
          <a:p>
            <a:pPr eaLnBrk="1" fontAlgn="auto" hangingPunct="1">
              <a:spcBef>
                <a:spcPts val="0"/>
              </a:spcBef>
              <a:spcAft>
                <a:spcPts val="0"/>
              </a:spcAft>
              <a:defRPr/>
            </a:pPr>
            <a:endParaRPr lang="en-US">
              <a:latin typeface="+mn-lt"/>
              <a:cs typeface="+mn-cs"/>
            </a:endParaRPr>
          </a:p>
        </p:txBody>
      </p:sp>
      <p:sp>
        <p:nvSpPr>
          <p:cNvPr id="8" name="Freeform 11">
            <a:extLst>
              <a:ext uri="{FF2B5EF4-FFF2-40B4-BE49-F238E27FC236}">
                <a16:creationId xmlns:a16="http://schemas.microsoft.com/office/drawing/2014/main" id="{BDCD5EB7-2375-483E-A962-97B3B1F66B31}"/>
              </a:ext>
            </a:extLst>
          </p:cNvPr>
          <p:cNvSpPr>
            <a:spLocks/>
          </p:cNvSpPr>
          <p:nvPr/>
        </p:nvSpPr>
        <p:spPr bwMode="auto">
          <a:xfrm flipV="1">
            <a:off x="4381500" y="6219825"/>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a:lstStyle/>
          <a:p>
            <a:pPr eaLnBrk="1" fontAlgn="auto" hangingPunct="1">
              <a:spcBef>
                <a:spcPts val="0"/>
              </a:spcBef>
              <a:spcAft>
                <a:spcPts val="0"/>
              </a:spcAft>
              <a:defRPr/>
            </a:pPr>
            <a:endParaRPr lang="en-US">
              <a:latin typeface="+mn-lt"/>
              <a:cs typeface="+mn-cs"/>
            </a:endParaRPr>
          </a:p>
        </p:txBody>
      </p:sp>
      <p:sp>
        <p:nvSpPr>
          <p:cNvPr id="9" name="Rectangle 8">
            <a:extLst>
              <a:ext uri="{FF2B5EF4-FFF2-40B4-BE49-F238E27FC236}">
                <a16:creationId xmlns:a16="http://schemas.microsoft.com/office/drawing/2014/main" id="{BC75FE58-FD80-4A58-82E8-E0C2AF11563B}"/>
              </a:ext>
            </a:extLst>
          </p:cNvPr>
          <p:cNvSpPr/>
          <p:nvPr userDrawn="1"/>
        </p:nvSpPr>
        <p:spPr>
          <a:xfrm>
            <a:off x="1792288" y="4800600"/>
            <a:ext cx="5500687" cy="685800"/>
          </a:xfrm>
          <a:prstGeom prst="rect">
            <a:avLst/>
          </a:prstGeom>
          <a:solidFill>
            <a:schemeClr val="tx1">
              <a:lumMod val="95000"/>
              <a:lumOff val="5000"/>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b="1" dirty="0">
              <a:latin typeface="Georgia" pitchFamily="18" charset="0"/>
            </a:endParaRPr>
          </a:p>
        </p:txBody>
      </p:sp>
      <p:sp>
        <p:nvSpPr>
          <p:cNvPr id="2" name="Title 1"/>
          <p:cNvSpPr>
            <a:spLocks noGrp="1"/>
          </p:cNvSpPr>
          <p:nvPr>
            <p:ph type="title"/>
          </p:nvPr>
        </p:nvSpPr>
        <p:spPr>
          <a:xfrm>
            <a:off x="609600" y="1176996"/>
            <a:ext cx="2212848" cy="1582621"/>
          </a:xfrm>
        </p:spPr>
        <p:txBody>
          <a:bodyPr lIns="45720" rIns="45720" bIns="45720"/>
          <a:lstStyle>
            <a:lvl1pPr algn="l">
              <a:buNone/>
              <a:defRPr sz="2000" b="1">
                <a:solidFill>
                  <a:schemeClr val="tx2"/>
                </a:solidFill>
              </a:defRPr>
            </a:lvl1pPr>
          </a:lstStyle>
          <a:p>
            <a:r>
              <a:rPr lang="en-US"/>
              <a:t>Click to edit Master title style</a:t>
            </a:r>
          </a:p>
        </p:txBody>
      </p:sp>
      <p:sp>
        <p:nvSpPr>
          <p:cNvPr id="4" name="Text Placeholder 3"/>
          <p:cNvSpPr>
            <a:spLocks noGrp="1"/>
          </p:cNvSpPr>
          <p:nvPr>
            <p:ph type="body" sz="half" idx="2"/>
          </p:nvPr>
        </p:nvSpPr>
        <p:spPr>
          <a:xfrm>
            <a:off x="609600" y="2828785"/>
            <a:ext cx="2209800" cy="2179320"/>
          </a:xfrm>
        </p:spPr>
        <p:txBody>
          <a:bodyPr lIns="64008" rIns="45720"/>
          <a:lstStyle>
            <a:lvl1pPr marL="0" indent="0" algn="l">
              <a:spcBef>
                <a:spcPts val="250"/>
              </a:spcBef>
              <a:buFontTx/>
              <a:buNone/>
              <a:defRPr sz="1300"/>
            </a:lvl1pPr>
            <a:lvl2pPr>
              <a:defRPr sz="1200"/>
            </a:lvl2pPr>
            <a:lvl3pPr>
              <a:defRPr sz="1000"/>
            </a:lvl3pPr>
            <a:lvl4pPr>
              <a:defRPr sz="900"/>
            </a:lvl4pPr>
            <a:lvl5pPr>
              <a:defRPr sz="900"/>
            </a:lvl5pPr>
          </a:lstStyle>
          <a:p>
            <a:pPr lvl="0"/>
            <a:r>
              <a:rPr lang="en-US"/>
              <a:t>Click to edit Master text styles</a:t>
            </a:r>
          </a:p>
        </p:txBody>
      </p:sp>
      <p:sp>
        <p:nvSpPr>
          <p:cNvPr id="3" name="Picture Placeholder 2"/>
          <p:cNvSpPr>
            <a:spLocks noGrp="1"/>
          </p:cNvSpPr>
          <p:nvPr>
            <p:ph type="pic" idx="1"/>
          </p:nvPr>
        </p:nvSpPr>
        <p:spPr>
          <a:xfrm rot="420000">
            <a:off x="3485793" y="1199517"/>
            <a:ext cx="4617720" cy="3931920"/>
          </a:xfrm>
          <a:prstGeom prst="rect">
            <a:avLst/>
          </a:prstGeom>
          <a:solidFill>
            <a:schemeClr val="bg2"/>
          </a:solidFill>
          <a:ln w="3000" cap="rnd">
            <a:solidFill>
              <a:srgbClr val="C0C0C0"/>
            </a:solidFill>
            <a:round/>
          </a:ln>
          <a:effectLst/>
        </p:spPr>
        <p:txBody>
          <a:bodyPr>
            <a:normAutofit/>
          </a:bodyPr>
          <a:lstStyle>
            <a:lvl1pPr marL="0" indent="0">
              <a:buNone/>
              <a:defRPr sz="3200"/>
            </a:lvl1pPr>
          </a:lstStyle>
          <a:p>
            <a:pPr lvl="0"/>
            <a:r>
              <a:rPr lang="en-US" noProof="0"/>
              <a:t>Click icon to add picture</a:t>
            </a:r>
            <a:endParaRPr lang="en-US" noProof="0" dirty="0"/>
          </a:p>
        </p:txBody>
      </p:sp>
      <p:sp>
        <p:nvSpPr>
          <p:cNvPr id="10" name="Date Placeholder 4">
            <a:extLst>
              <a:ext uri="{FF2B5EF4-FFF2-40B4-BE49-F238E27FC236}">
                <a16:creationId xmlns:a16="http://schemas.microsoft.com/office/drawing/2014/main" id="{BFFFACB1-4208-4A69-B302-BA56C234B26B}"/>
              </a:ext>
            </a:extLst>
          </p:cNvPr>
          <p:cNvSpPr>
            <a:spLocks noGrp="1"/>
          </p:cNvSpPr>
          <p:nvPr>
            <p:ph type="dt" sz="half" idx="10"/>
          </p:nvPr>
        </p:nvSpPr>
        <p:spPr/>
        <p:txBody>
          <a:bodyPr/>
          <a:lstStyle>
            <a:lvl1pPr>
              <a:defRPr/>
            </a:lvl1pPr>
          </a:lstStyle>
          <a:p>
            <a:pPr>
              <a:defRPr/>
            </a:pPr>
            <a:fld id="{D5FAE142-4266-4752-8ABA-02949A281641}" type="datetimeFigureOut">
              <a:rPr lang="en-US"/>
              <a:pPr>
                <a:defRPr/>
              </a:pPr>
              <a:t>12/9/2021</a:t>
            </a:fld>
            <a:endParaRPr lang="en-US" dirty="0"/>
          </a:p>
        </p:txBody>
      </p:sp>
      <p:sp>
        <p:nvSpPr>
          <p:cNvPr id="11" name="Footer Placeholder 5">
            <a:extLst>
              <a:ext uri="{FF2B5EF4-FFF2-40B4-BE49-F238E27FC236}">
                <a16:creationId xmlns:a16="http://schemas.microsoft.com/office/drawing/2014/main" id="{0E3A2257-5476-4231-89E1-F0EF18B248E7}"/>
              </a:ext>
            </a:extLst>
          </p:cNvPr>
          <p:cNvSpPr>
            <a:spLocks noGrp="1"/>
          </p:cNvSpPr>
          <p:nvPr>
            <p:ph type="ftr" sz="quarter" idx="11"/>
          </p:nvPr>
        </p:nvSpPr>
        <p:spPr/>
        <p:txBody>
          <a:bodyPr/>
          <a:lstStyle>
            <a:lvl1pPr>
              <a:defRPr/>
            </a:lvl1pPr>
          </a:lstStyle>
          <a:p>
            <a:pPr>
              <a:defRPr/>
            </a:pPr>
            <a:endParaRPr lang="en-US"/>
          </a:p>
        </p:txBody>
      </p:sp>
      <p:sp>
        <p:nvSpPr>
          <p:cNvPr id="12" name="Slide Number Placeholder 6">
            <a:extLst>
              <a:ext uri="{FF2B5EF4-FFF2-40B4-BE49-F238E27FC236}">
                <a16:creationId xmlns:a16="http://schemas.microsoft.com/office/drawing/2014/main" id="{D0B2BCFB-A183-462A-84FC-057CCC24C4AC}"/>
              </a:ext>
            </a:extLst>
          </p:cNvPr>
          <p:cNvSpPr>
            <a:spLocks noGrp="1"/>
          </p:cNvSpPr>
          <p:nvPr>
            <p:ph type="sldNum" sz="quarter" idx="12"/>
          </p:nvPr>
        </p:nvSpPr>
        <p:spPr>
          <a:xfrm>
            <a:off x="8077200" y="6356350"/>
            <a:ext cx="609600" cy="365125"/>
          </a:xfrm>
        </p:spPr>
        <p:txBody>
          <a:bodyPr/>
          <a:lstStyle>
            <a:lvl1pPr>
              <a:defRPr/>
            </a:lvl1pPr>
          </a:lstStyle>
          <a:p>
            <a:pPr>
              <a:defRPr/>
            </a:pPr>
            <a:fld id="{03B58A23-394F-40B6-970F-8AD320C01A86}" type="slidenum">
              <a:rPr lang="en-US" altLang="en-US"/>
              <a:pPr>
                <a:defRPr/>
              </a:pPr>
              <a:t>‹#›</a:t>
            </a:fld>
            <a:endParaRPr lang="en-US" altLang="en-US"/>
          </a:p>
        </p:txBody>
      </p:sp>
    </p:spTree>
    <p:extLst>
      <p:ext uri="{BB962C8B-B14F-4D97-AF65-F5344CB8AC3E}">
        <p14:creationId xmlns:p14="http://schemas.microsoft.com/office/powerpoint/2010/main" val="205205941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07D2D4E-83A7-463B-A9C2-73274D7A206D}"/>
              </a:ext>
            </a:extLst>
          </p:cNvPr>
          <p:cNvSpPr/>
          <p:nvPr userDrawn="1"/>
        </p:nvSpPr>
        <p:spPr>
          <a:xfrm>
            <a:off x="0" y="381000"/>
            <a:ext cx="4937125" cy="493713"/>
          </a:xfrm>
          <a:prstGeom prst="rect">
            <a:avLst/>
          </a:prstGeom>
          <a:solidFill>
            <a:schemeClr val="tx1">
              <a:lumMod val="95000"/>
              <a:lumOff val="5000"/>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solidFill>
                <a:prstClr val="black">
                  <a:lumMod val="95000"/>
                  <a:lumOff val="5000"/>
                </a:prstClr>
              </a:solidFill>
            </a:endParaRPr>
          </a:p>
        </p:txBody>
      </p:sp>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0B551D05-31FB-4492-9F4A-477872054BAA}"/>
              </a:ext>
            </a:extLst>
          </p:cNvPr>
          <p:cNvSpPr>
            <a:spLocks noGrp="1"/>
          </p:cNvSpPr>
          <p:nvPr>
            <p:ph type="dt" sz="half" idx="10"/>
          </p:nvPr>
        </p:nvSpPr>
        <p:spPr/>
        <p:txBody>
          <a:bodyPr/>
          <a:lstStyle>
            <a:lvl1pPr>
              <a:defRPr/>
            </a:lvl1pPr>
          </a:lstStyle>
          <a:p>
            <a:pPr>
              <a:defRPr/>
            </a:pPr>
            <a:fld id="{F9506131-6C8A-4948-A776-2CE637C8BB4B}" type="datetimeFigureOut">
              <a:rPr lang="en-US"/>
              <a:pPr>
                <a:defRPr/>
              </a:pPr>
              <a:t>12/9/2021</a:t>
            </a:fld>
            <a:endParaRPr lang="en-US" dirty="0"/>
          </a:p>
        </p:txBody>
      </p:sp>
      <p:sp>
        <p:nvSpPr>
          <p:cNvPr id="6" name="Footer Placeholder 4">
            <a:extLst>
              <a:ext uri="{FF2B5EF4-FFF2-40B4-BE49-F238E27FC236}">
                <a16:creationId xmlns:a16="http://schemas.microsoft.com/office/drawing/2014/main" id="{B5253CDF-5CE4-4503-9633-6ECA3CE2EDF7}"/>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891F7F9F-259D-458A-8897-6971A0BD487B}"/>
              </a:ext>
            </a:extLst>
          </p:cNvPr>
          <p:cNvSpPr>
            <a:spLocks noGrp="1"/>
          </p:cNvSpPr>
          <p:nvPr>
            <p:ph type="sldNum" sz="quarter" idx="12"/>
          </p:nvPr>
        </p:nvSpPr>
        <p:spPr/>
        <p:txBody>
          <a:bodyPr/>
          <a:lstStyle>
            <a:lvl1pPr>
              <a:defRPr/>
            </a:lvl1pPr>
          </a:lstStyle>
          <a:p>
            <a:pPr>
              <a:defRPr/>
            </a:pPr>
            <a:fld id="{FCCBBF7D-966E-4E62-A342-CAAF92376019}" type="slidenum">
              <a:rPr lang="en-US" altLang="en-US"/>
              <a:pPr>
                <a:defRPr/>
              </a:pPr>
              <a:t>‹#›</a:t>
            </a:fld>
            <a:endParaRPr lang="en-US" altLang="en-US"/>
          </a:p>
        </p:txBody>
      </p:sp>
    </p:spTree>
    <p:extLst>
      <p:ext uri="{BB962C8B-B14F-4D97-AF65-F5344CB8AC3E}">
        <p14:creationId xmlns:p14="http://schemas.microsoft.com/office/powerpoint/2010/main" val="266982943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1"/>
            <a:ext cx="2057400" cy="52117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914401"/>
            <a:ext cx="6019800" cy="52117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9">
            <a:extLst>
              <a:ext uri="{FF2B5EF4-FFF2-40B4-BE49-F238E27FC236}">
                <a16:creationId xmlns:a16="http://schemas.microsoft.com/office/drawing/2014/main" id="{8B4EA6C0-EC27-4A48-AEA5-C4A798294EC6}"/>
              </a:ext>
            </a:extLst>
          </p:cNvPr>
          <p:cNvSpPr>
            <a:spLocks noGrp="1"/>
          </p:cNvSpPr>
          <p:nvPr>
            <p:ph type="dt" sz="half" idx="10"/>
          </p:nvPr>
        </p:nvSpPr>
        <p:spPr/>
        <p:txBody>
          <a:bodyPr/>
          <a:lstStyle>
            <a:lvl1pPr>
              <a:defRPr/>
            </a:lvl1pPr>
          </a:lstStyle>
          <a:p>
            <a:pPr>
              <a:defRPr/>
            </a:pPr>
            <a:fld id="{C98C1FEF-D22E-472E-B43F-6BE640062F26}" type="datetimeFigureOut">
              <a:rPr lang="en-US"/>
              <a:pPr>
                <a:defRPr/>
              </a:pPr>
              <a:t>12/9/2021</a:t>
            </a:fld>
            <a:endParaRPr lang="en-US" dirty="0"/>
          </a:p>
        </p:txBody>
      </p:sp>
      <p:sp>
        <p:nvSpPr>
          <p:cNvPr id="5" name="Footer Placeholder 21">
            <a:extLst>
              <a:ext uri="{FF2B5EF4-FFF2-40B4-BE49-F238E27FC236}">
                <a16:creationId xmlns:a16="http://schemas.microsoft.com/office/drawing/2014/main" id="{E28E682E-EF67-47D1-A723-08BDFA124638}"/>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17">
            <a:extLst>
              <a:ext uri="{FF2B5EF4-FFF2-40B4-BE49-F238E27FC236}">
                <a16:creationId xmlns:a16="http://schemas.microsoft.com/office/drawing/2014/main" id="{586D2970-C444-41AC-9239-AB5F05C8DD41}"/>
              </a:ext>
            </a:extLst>
          </p:cNvPr>
          <p:cNvSpPr>
            <a:spLocks noGrp="1"/>
          </p:cNvSpPr>
          <p:nvPr>
            <p:ph type="sldNum" sz="quarter" idx="12"/>
          </p:nvPr>
        </p:nvSpPr>
        <p:spPr/>
        <p:txBody>
          <a:bodyPr/>
          <a:lstStyle>
            <a:lvl1pPr>
              <a:defRPr/>
            </a:lvl1pPr>
          </a:lstStyle>
          <a:p>
            <a:pPr>
              <a:defRPr/>
            </a:pPr>
            <a:fld id="{365D20BE-CE36-4D97-8F1D-510E9A8CC9A0}" type="slidenum">
              <a:rPr lang="en-US" altLang="en-US"/>
              <a:pPr>
                <a:defRPr/>
              </a:pPr>
              <a:t>‹#›</a:t>
            </a:fld>
            <a:endParaRPr lang="en-US" altLang="en-US"/>
          </a:p>
        </p:txBody>
      </p:sp>
    </p:spTree>
    <p:extLst>
      <p:ext uri="{BB962C8B-B14F-4D97-AF65-F5344CB8AC3E}">
        <p14:creationId xmlns:p14="http://schemas.microsoft.com/office/powerpoint/2010/main" val="36359216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4" name="Picture 3" descr="grass.png">
            <a:extLst>
              <a:ext uri="{FF2B5EF4-FFF2-40B4-BE49-F238E27FC236}">
                <a16:creationId xmlns:a16="http://schemas.microsoft.com/office/drawing/2014/main" id="{F5C1B5EC-A332-441B-A079-F703C2962CC6}"/>
              </a:ext>
            </a:extLst>
          </p:cNvPr>
          <p:cNvPicPr>
            <a:picLocks noChangeAspect="1"/>
          </p:cNvPicPr>
          <p:nvPr userDrawn="1"/>
        </p:nvPicPr>
        <p:blipFill>
          <a:blip r:embed="rId2">
            <a:extLst>
              <a:ext uri="{28A0092B-C50C-407E-A947-70E740481C1C}">
                <a14:useLocalDpi xmlns:a14="http://schemas.microsoft.com/office/drawing/2010/main" val="0"/>
              </a:ext>
            </a:extLst>
          </a:blip>
          <a:srcRect l="2599" r="5875" b="5263"/>
          <a:stretch>
            <a:fillRect/>
          </a:stretch>
        </p:blipFill>
        <p:spPr bwMode="auto">
          <a:xfrm>
            <a:off x="3175" y="5867400"/>
            <a:ext cx="9144000" cy="1054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36180" y="2150"/>
            <a:ext cx="6400800" cy="759850"/>
          </a:xfrm>
        </p:spPr>
        <p:txBody>
          <a:bodyPr anchor="b">
            <a:normAutofit/>
          </a:bodyPr>
          <a:lstStyle>
            <a:lvl1pPr algn="l">
              <a:defRPr sz="3000" b="0">
                <a:solidFill>
                  <a:schemeClr val="tx1">
                    <a:lumMod val="85000"/>
                    <a:lumOff val="15000"/>
                  </a:schemeClr>
                </a:solidFill>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a:defRPr>
                <a:solidFill>
                  <a:schemeClr val="tx1">
                    <a:lumMod val="85000"/>
                    <a:lumOff val="15000"/>
                  </a:schemeClr>
                </a:solidFill>
              </a:defRPr>
            </a:lvl1pPr>
            <a:lvl2pPr>
              <a:defRPr>
                <a:solidFill>
                  <a:schemeClr val="tx1">
                    <a:lumMod val="85000"/>
                    <a:lumOff val="15000"/>
                  </a:schemeClr>
                </a:solidFill>
              </a:defRPr>
            </a:lvl2pPr>
            <a:lvl3pPr>
              <a:defRPr>
                <a:solidFill>
                  <a:schemeClr val="tx1">
                    <a:lumMod val="85000"/>
                    <a:lumOff val="15000"/>
                  </a:schemeClr>
                </a:solidFill>
              </a:defRPr>
            </a:lvl3pPr>
            <a:lvl4pPr>
              <a:defRPr>
                <a:solidFill>
                  <a:schemeClr val="tx1">
                    <a:lumMod val="85000"/>
                    <a:lumOff val="15000"/>
                  </a:schemeClr>
                </a:solidFill>
              </a:defRPr>
            </a:lvl4pPr>
            <a:lvl5pPr>
              <a:defRPr>
                <a:solidFill>
                  <a:schemeClr val="tx1">
                    <a:lumMod val="85000"/>
                    <a:lumOff val="1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3">
            <a:extLst>
              <a:ext uri="{FF2B5EF4-FFF2-40B4-BE49-F238E27FC236}">
                <a16:creationId xmlns:a16="http://schemas.microsoft.com/office/drawing/2014/main" id="{D5047F66-FBB0-4792-8353-EBD5CE359E2D}"/>
              </a:ext>
            </a:extLst>
          </p:cNvPr>
          <p:cNvSpPr>
            <a:spLocks noGrp="1"/>
          </p:cNvSpPr>
          <p:nvPr>
            <p:ph type="dt" sz="half" idx="10"/>
          </p:nvPr>
        </p:nvSpPr>
        <p:spPr/>
        <p:txBody>
          <a:bodyPr/>
          <a:lstStyle>
            <a:lvl1pPr>
              <a:defRPr>
                <a:solidFill>
                  <a:schemeClr val="tx1">
                    <a:lumMod val="85000"/>
                    <a:lumOff val="15000"/>
                  </a:schemeClr>
                </a:solidFill>
              </a:defRPr>
            </a:lvl1pPr>
          </a:lstStyle>
          <a:p>
            <a:pPr>
              <a:defRPr/>
            </a:pPr>
            <a:fld id="{1362E8C0-3B5D-4422-9B8A-5A5146783D56}" type="datetimeFigureOut">
              <a:rPr lang="en-US"/>
              <a:pPr>
                <a:defRPr/>
              </a:pPr>
              <a:t>12/9/2021</a:t>
            </a:fld>
            <a:endParaRPr lang="en-US" dirty="0"/>
          </a:p>
        </p:txBody>
      </p:sp>
      <p:sp>
        <p:nvSpPr>
          <p:cNvPr id="6" name="Footer Placeholder 4">
            <a:extLst>
              <a:ext uri="{FF2B5EF4-FFF2-40B4-BE49-F238E27FC236}">
                <a16:creationId xmlns:a16="http://schemas.microsoft.com/office/drawing/2014/main" id="{DC8C8819-A71B-4968-9E2E-A33D8E6CF61F}"/>
              </a:ext>
            </a:extLst>
          </p:cNvPr>
          <p:cNvSpPr>
            <a:spLocks noGrp="1"/>
          </p:cNvSpPr>
          <p:nvPr>
            <p:ph type="ftr" sz="quarter" idx="11"/>
          </p:nvPr>
        </p:nvSpPr>
        <p:spPr/>
        <p:txBody>
          <a:bodyPr/>
          <a:lstStyle>
            <a:lvl1pPr>
              <a:defRPr>
                <a:solidFill>
                  <a:schemeClr val="tx1">
                    <a:lumMod val="85000"/>
                    <a:lumOff val="15000"/>
                  </a:schemeClr>
                </a:solidFill>
              </a:defRPr>
            </a:lvl1pPr>
          </a:lstStyle>
          <a:p>
            <a:pPr>
              <a:defRPr/>
            </a:pPr>
            <a:endParaRPr lang="en-US"/>
          </a:p>
        </p:txBody>
      </p:sp>
      <p:sp>
        <p:nvSpPr>
          <p:cNvPr id="7" name="Slide Number Placeholder 5">
            <a:extLst>
              <a:ext uri="{FF2B5EF4-FFF2-40B4-BE49-F238E27FC236}">
                <a16:creationId xmlns:a16="http://schemas.microsoft.com/office/drawing/2014/main" id="{C896831E-D882-4A8C-B66C-74D1766E248C}"/>
              </a:ext>
            </a:extLst>
          </p:cNvPr>
          <p:cNvSpPr>
            <a:spLocks noGrp="1"/>
          </p:cNvSpPr>
          <p:nvPr>
            <p:ph type="sldNum" sz="quarter" idx="12"/>
          </p:nvPr>
        </p:nvSpPr>
        <p:spPr/>
        <p:txBody>
          <a:bodyPr/>
          <a:lstStyle>
            <a:lvl1pPr>
              <a:defRPr>
                <a:solidFill>
                  <a:srgbClr val="474747"/>
                </a:solidFill>
              </a:defRPr>
            </a:lvl1pPr>
          </a:lstStyle>
          <a:p>
            <a:pPr>
              <a:defRPr/>
            </a:pPr>
            <a:fld id="{D1A8705C-F0BB-43F1-BE1C-2202A2B26EB0}" type="slidenum">
              <a:rPr lang="en-US" altLang="en-US"/>
              <a:pPr>
                <a:defRPr/>
              </a:pPr>
              <a:t>‹#›</a:t>
            </a:fld>
            <a:endParaRPr lang="en-US" altLang="en-US"/>
          </a:p>
        </p:txBody>
      </p:sp>
    </p:spTree>
    <p:extLst>
      <p:ext uri="{BB962C8B-B14F-4D97-AF65-F5344CB8AC3E}">
        <p14:creationId xmlns:p14="http://schemas.microsoft.com/office/powerpoint/2010/main" val="3965730541"/>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ppt_x"/>
                                          </p:val>
                                        </p:tav>
                                        <p:tav tm="100000">
                                          <p:val>
                                            <p:strVal val="#ppt_x"/>
                                          </p:val>
                                        </p:tav>
                                      </p:tavLst>
                                    </p:anim>
                                    <p:anim calcmode="lin" valueType="num">
                                      <p:cBhvr additive="base">
                                        <p:cTn id="8" dur="10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Emphasi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ED0E080-A31E-414F-82EC-41835FCE76B0}"/>
              </a:ext>
            </a:extLst>
          </p:cNvPr>
          <p:cNvSpPr>
            <a:spLocks noGrp="1"/>
          </p:cNvSpPr>
          <p:nvPr>
            <p:ph type="dt" sz="half" idx="10"/>
          </p:nvPr>
        </p:nvSpPr>
        <p:spPr/>
        <p:txBody>
          <a:bodyPr/>
          <a:lstStyle>
            <a:lvl1pPr>
              <a:defRPr>
                <a:solidFill>
                  <a:schemeClr val="tx1">
                    <a:lumMod val="85000"/>
                    <a:lumOff val="15000"/>
                  </a:schemeClr>
                </a:solidFill>
              </a:defRPr>
            </a:lvl1pPr>
          </a:lstStyle>
          <a:p>
            <a:pPr>
              <a:defRPr/>
            </a:pPr>
            <a:fld id="{7734758B-9357-4507-9F4E-B09403323BDA}" type="datetimeFigureOut">
              <a:rPr lang="en-US"/>
              <a:pPr>
                <a:defRPr/>
              </a:pPr>
              <a:t>12/9/2021</a:t>
            </a:fld>
            <a:endParaRPr lang="en-US" dirty="0"/>
          </a:p>
        </p:txBody>
      </p:sp>
      <p:sp>
        <p:nvSpPr>
          <p:cNvPr id="4" name="Footer Placeholder 3">
            <a:extLst>
              <a:ext uri="{FF2B5EF4-FFF2-40B4-BE49-F238E27FC236}">
                <a16:creationId xmlns:a16="http://schemas.microsoft.com/office/drawing/2014/main" id="{8746D056-DC31-41C3-9B85-7C31D07188DF}"/>
              </a:ext>
            </a:extLst>
          </p:cNvPr>
          <p:cNvSpPr>
            <a:spLocks noGrp="1"/>
          </p:cNvSpPr>
          <p:nvPr>
            <p:ph type="ftr" sz="quarter" idx="11"/>
          </p:nvPr>
        </p:nvSpPr>
        <p:spPr/>
        <p:txBody>
          <a:bodyPr/>
          <a:lstStyle>
            <a:lvl1pPr>
              <a:defRPr>
                <a:solidFill>
                  <a:schemeClr val="tx1">
                    <a:lumMod val="85000"/>
                    <a:lumOff val="15000"/>
                  </a:schemeClr>
                </a:solidFill>
              </a:defRPr>
            </a:lvl1pPr>
          </a:lstStyle>
          <a:p>
            <a:pPr>
              <a:defRPr/>
            </a:pPr>
            <a:endParaRPr lang="en-US"/>
          </a:p>
        </p:txBody>
      </p:sp>
      <p:sp>
        <p:nvSpPr>
          <p:cNvPr id="5" name="Slide Number Placeholder 4">
            <a:extLst>
              <a:ext uri="{FF2B5EF4-FFF2-40B4-BE49-F238E27FC236}">
                <a16:creationId xmlns:a16="http://schemas.microsoft.com/office/drawing/2014/main" id="{28B30C21-A201-456F-9806-A636A103AD72}"/>
              </a:ext>
            </a:extLst>
          </p:cNvPr>
          <p:cNvSpPr>
            <a:spLocks noGrp="1"/>
          </p:cNvSpPr>
          <p:nvPr>
            <p:ph type="sldNum" sz="quarter" idx="12"/>
          </p:nvPr>
        </p:nvSpPr>
        <p:spPr/>
        <p:txBody>
          <a:bodyPr/>
          <a:lstStyle>
            <a:lvl1pPr>
              <a:defRPr>
                <a:solidFill>
                  <a:srgbClr val="474747"/>
                </a:solidFill>
              </a:defRPr>
            </a:lvl1pPr>
          </a:lstStyle>
          <a:p>
            <a:pPr>
              <a:defRPr/>
            </a:pPr>
            <a:fld id="{341DCE45-B053-4AC3-8947-51113B958222}" type="slidenum">
              <a:rPr lang="en-US" altLang="en-US"/>
              <a:pPr>
                <a:defRPr/>
              </a:pPr>
              <a:t>‹#›</a:t>
            </a:fld>
            <a:endParaRPr lang="en-US" altLang="en-US"/>
          </a:p>
        </p:txBody>
      </p:sp>
    </p:spTree>
    <p:extLst>
      <p:ext uri="{BB962C8B-B14F-4D97-AF65-F5344CB8AC3E}">
        <p14:creationId xmlns:p14="http://schemas.microsoft.com/office/powerpoint/2010/main" val="13912452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81000" y="1"/>
            <a:ext cx="6324600" cy="838200"/>
          </a:xfrm>
        </p:spPr>
        <p:txBody>
          <a:bodyPr anchor="b">
            <a:normAutofit/>
          </a:bodyPr>
          <a:lstStyle>
            <a:lvl1pPr algn="l">
              <a:defRPr sz="2800">
                <a:solidFill>
                  <a:schemeClr val="bg1"/>
                </a:solidFill>
              </a:defRPr>
            </a:lvl1pPr>
          </a:lstStyle>
          <a:p>
            <a:r>
              <a:rPr lang="en-US"/>
              <a:t>Click to edit Master title style</a:t>
            </a:r>
            <a:endParaRPr lang="en-US" dirty="0"/>
          </a:p>
        </p:txBody>
      </p:sp>
      <p:sp>
        <p:nvSpPr>
          <p:cNvPr id="3" name="Content Placeholder 2"/>
          <p:cNvSpPr>
            <a:spLocks noGrp="1"/>
          </p:cNvSpPr>
          <p:nvPr>
            <p:ph sz="half" idx="1"/>
          </p:nvPr>
        </p:nvSpPr>
        <p:spPr>
          <a:xfrm>
            <a:off x="457200" y="1676402"/>
            <a:ext cx="4038600" cy="3971455"/>
          </a:xfrm>
        </p:spPr>
        <p:txBody>
          <a:bodyPr/>
          <a:lstStyle>
            <a:lvl1pPr>
              <a:defRPr sz="2800">
                <a:solidFill>
                  <a:schemeClr val="tx1">
                    <a:lumMod val="85000"/>
                    <a:lumOff val="15000"/>
                  </a:schemeClr>
                </a:solidFill>
              </a:defRPr>
            </a:lvl1pPr>
            <a:lvl2pPr>
              <a:defRPr sz="2400">
                <a:solidFill>
                  <a:schemeClr val="tx1">
                    <a:lumMod val="85000"/>
                    <a:lumOff val="15000"/>
                  </a:schemeClr>
                </a:solidFill>
              </a:defRPr>
            </a:lvl2pPr>
            <a:lvl3pPr>
              <a:defRPr sz="2000">
                <a:solidFill>
                  <a:schemeClr val="tx1">
                    <a:lumMod val="85000"/>
                    <a:lumOff val="15000"/>
                  </a:schemeClr>
                </a:solidFill>
              </a:defRPr>
            </a:lvl3pPr>
            <a:lvl4pPr>
              <a:defRPr sz="1800">
                <a:solidFill>
                  <a:schemeClr val="tx1">
                    <a:lumMod val="85000"/>
                    <a:lumOff val="15000"/>
                  </a:schemeClr>
                </a:solidFill>
              </a:defRPr>
            </a:lvl4pPr>
            <a:lvl5pPr>
              <a:defRPr sz="1800">
                <a:solidFill>
                  <a:schemeClr val="tx1">
                    <a:lumMod val="85000"/>
                    <a:lumOff val="15000"/>
                  </a:schemeClr>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8200" y="1676400"/>
            <a:ext cx="4038600" cy="3971454"/>
          </a:xfrm>
        </p:spPr>
        <p:txBody>
          <a:bodyPr/>
          <a:lstStyle>
            <a:lvl1pPr>
              <a:defRPr sz="2800">
                <a:solidFill>
                  <a:schemeClr val="tx1">
                    <a:lumMod val="85000"/>
                    <a:lumOff val="15000"/>
                  </a:schemeClr>
                </a:solidFill>
              </a:defRPr>
            </a:lvl1pPr>
            <a:lvl2pPr>
              <a:defRPr sz="2400">
                <a:solidFill>
                  <a:schemeClr val="tx1">
                    <a:lumMod val="85000"/>
                    <a:lumOff val="15000"/>
                  </a:schemeClr>
                </a:solidFill>
              </a:defRPr>
            </a:lvl2pPr>
            <a:lvl3pPr>
              <a:defRPr sz="2000">
                <a:solidFill>
                  <a:schemeClr val="tx1">
                    <a:lumMod val="85000"/>
                    <a:lumOff val="15000"/>
                  </a:schemeClr>
                </a:solidFill>
              </a:defRPr>
            </a:lvl3pPr>
            <a:lvl4pPr>
              <a:defRPr sz="1800">
                <a:solidFill>
                  <a:schemeClr val="tx1">
                    <a:lumMod val="85000"/>
                    <a:lumOff val="15000"/>
                  </a:schemeClr>
                </a:solidFill>
              </a:defRPr>
            </a:lvl4pPr>
            <a:lvl5pPr>
              <a:defRPr sz="1800">
                <a:solidFill>
                  <a:schemeClr val="tx1">
                    <a:lumMod val="85000"/>
                    <a:lumOff val="15000"/>
                  </a:schemeClr>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3">
            <a:extLst>
              <a:ext uri="{FF2B5EF4-FFF2-40B4-BE49-F238E27FC236}">
                <a16:creationId xmlns:a16="http://schemas.microsoft.com/office/drawing/2014/main" id="{CC440744-C100-40CA-8302-EB569F35CCAD}"/>
              </a:ext>
            </a:extLst>
          </p:cNvPr>
          <p:cNvSpPr>
            <a:spLocks noGrp="1"/>
          </p:cNvSpPr>
          <p:nvPr>
            <p:ph type="dt" sz="half" idx="10"/>
          </p:nvPr>
        </p:nvSpPr>
        <p:spPr/>
        <p:txBody>
          <a:bodyPr/>
          <a:lstStyle>
            <a:lvl1pPr>
              <a:defRPr/>
            </a:lvl1pPr>
          </a:lstStyle>
          <a:p>
            <a:pPr>
              <a:defRPr/>
            </a:pPr>
            <a:fld id="{FC088B1B-4EFF-4E11-B31B-1B3021912855}" type="datetimeFigureOut">
              <a:rPr lang="en-US"/>
              <a:pPr>
                <a:defRPr/>
              </a:pPr>
              <a:t>12/9/2021</a:t>
            </a:fld>
            <a:endParaRPr lang="en-US" dirty="0"/>
          </a:p>
        </p:txBody>
      </p:sp>
      <p:sp>
        <p:nvSpPr>
          <p:cNvPr id="6" name="Footer Placeholder 4">
            <a:extLst>
              <a:ext uri="{FF2B5EF4-FFF2-40B4-BE49-F238E27FC236}">
                <a16:creationId xmlns:a16="http://schemas.microsoft.com/office/drawing/2014/main" id="{0CFB76AC-F1DA-424B-B077-DE7240888783}"/>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EB0B020D-4BFA-4CEA-B08B-E0272EECB7CC}"/>
              </a:ext>
            </a:extLst>
          </p:cNvPr>
          <p:cNvSpPr>
            <a:spLocks noGrp="1"/>
          </p:cNvSpPr>
          <p:nvPr>
            <p:ph type="sldNum" sz="quarter" idx="12"/>
          </p:nvPr>
        </p:nvSpPr>
        <p:spPr/>
        <p:txBody>
          <a:bodyPr/>
          <a:lstStyle>
            <a:lvl1pPr>
              <a:defRPr/>
            </a:lvl1pPr>
          </a:lstStyle>
          <a:p>
            <a:pPr>
              <a:defRPr/>
            </a:pPr>
            <a:fld id="{0A227F8D-35CA-4E33-93E8-7DFEEB83C921}" type="slidenum">
              <a:rPr lang="en-US" altLang="en-US"/>
              <a:pPr>
                <a:defRPr/>
              </a:pPr>
              <a:t>‹#›</a:t>
            </a:fld>
            <a:endParaRPr lang="en-US" altLang="en-US"/>
          </a:p>
        </p:txBody>
      </p:sp>
    </p:spTree>
    <p:extLst>
      <p:ext uri="{BB962C8B-B14F-4D97-AF65-F5344CB8AC3E}">
        <p14:creationId xmlns:p14="http://schemas.microsoft.com/office/powerpoint/2010/main" val="24801918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3" name="Picture 2" descr="swirl.png">
            <a:extLst>
              <a:ext uri="{FF2B5EF4-FFF2-40B4-BE49-F238E27FC236}">
                <a16:creationId xmlns:a16="http://schemas.microsoft.com/office/drawing/2014/main" id="{892D1AC0-905D-4247-B647-39BA359368E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762000"/>
            <a:ext cx="2444750"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1124400" y="2077200"/>
            <a:ext cx="7010400" cy="1143000"/>
          </a:xfrm>
        </p:spPr>
        <p:txBody>
          <a:bodyPr/>
          <a:lstStyle>
            <a:lvl1pPr algn="l">
              <a:defRPr/>
            </a:lvl1pPr>
          </a:lstStyle>
          <a:p>
            <a:r>
              <a:rPr lang="en-US"/>
              <a:t>Click to edit Master title style</a:t>
            </a:r>
            <a:endParaRPr lang="en-US" dirty="0"/>
          </a:p>
        </p:txBody>
      </p:sp>
      <p:sp>
        <p:nvSpPr>
          <p:cNvPr id="4" name="Date Placeholder 2">
            <a:extLst>
              <a:ext uri="{FF2B5EF4-FFF2-40B4-BE49-F238E27FC236}">
                <a16:creationId xmlns:a16="http://schemas.microsoft.com/office/drawing/2014/main" id="{2CE4F28D-92A1-46DF-B2CF-36D1770A4158}"/>
              </a:ext>
            </a:extLst>
          </p:cNvPr>
          <p:cNvSpPr>
            <a:spLocks noGrp="1"/>
          </p:cNvSpPr>
          <p:nvPr>
            <p:ph type="dt" sz="half" idx="10"/>
          </p:nvPr>
        </p:nvSpPr>
        <p:spPr/>
        <p:txBody>
          <a:bodyPr/>
          <a:lstStyle>
            <a:lvl1pPr>
              <a:defRPr>
                <a:solidFill>
                  <a:schemeClr val="bg1"/>
                </a:solidFill>
              </a:defRPr>
            </a:lvl1pPr>
          </a:lstStyle>
          <a:p>
            <a:pPr>
              <a:defRPr/>
            </a:pPr>
            <a:fld id="{3C1502C1-3F74-4A40-A6BD-385D0C6C815E}" type="datetimeFigureOut">
              <a:rPr lang="en-US"/>
              <a:pPr>
                <a:defRPr/>
              </a:pPr>
              <a:t>12/9/2021</a:t>
            </a:fld>
            <a:endParaRPr lang="en-US" dirty="0"/>
          </a:p>
        </p:txBody>
      </p:sp>
      <p:sp>
        <p:nvSpPr>
          <p:cNvPr id="5" name="Footer Placeholder 3">
            <a:extLst>
              <a:ext uri="{FF2B5EF4-FFF2-40B4-BE49-F238E27FC236}">
                <a16:creationId xmlns:a16="http://schemas.microsoft.com/office/drawing/2014/main" id="{A9A5F9B9-4AF5-41B7-8AA6-706A39A7D248}"/>
              </a:ext>
            </a:extLst>
          </p:cNvPr>
          <p:cNvSpPr>
            <a:spLocks noGrp="1"/>
          </p:cNvSpPr>
          <p:nvPr>
            <p:ph type="ftr" sz="quarter" idx="11"/>
          </p:nvPr>
        </p:nvSpPr>
        <p:spPr/>
        <p:txBody>
          <a:bodyPr/>
          <a:lstStyle>
            <a:lvl1pPr>
              <a:defRPr>
                <a:solidFill>
                  <a:schemeClr val="bg1"/>
                </a:solidFill>
              </a:defRPr>
            </a:lvl1pPr>
          </a:lstStyle>
          <a:p>
            <a:pPr>
              <a:defRPr/>
            </a:pPr>
            <a:endParaRPr lang="en-US"/>
          </a:p>
        </p:txBody>
      </p:sp>
      <p:sp>
        <p:nvSpPr>
          <p:cNvPr id="6" name="Slide Number Placeholder 4">
            <a:extLst>
              <a:ext uri="{FF2B5EF4-FFF2-40B4-BE49-F238E27FC236}">
                <a16:creationId xmlns:a16="http://schemas.microsoft.com/office/drawing/2014/main" id="{2527C95F-D520-4CD8-AF00-E283C02F4FE9}"/>
              </a:ext>
            </a:extLst>
          </p:cNvPr>
          <p:cNvSpPr>
            <a:spLocks noGrp="1"/>
          </p:cNvSpPr>
          <p:nvPr>
            <p:ph type="sldNum" sz="quarter" idx="12"/>
          </p:nvPr>
        </p:nvSpPr>
        <p:spPr/>
        <p:txBody>
          <a:bodyPr/>
          <a:lstStyle>
            <a:lvl1pPr>
              <a:defRPr>
                <a:solidFill>
                  <a:schemeClr val="bg1"/>
                </a:solidFill>
              </a:defRPr>
            </a:lvl1pPr>
          </a:lstStyle>
          <a:p>
            <a:pPr>
              <a:defRPr/>
            </a:pPr>
            <a:fld id="{5BE6970C-9A5B-40BD-BFC7-8A79C7A791ED}" type="slidenum">
              <a:rPr lang="en-US" altLang="en-US"/>
              <a:pPr>
                <a:defRPr/>
              </a:pPr>
              <a:t>‹#›</a:t>
            </a:fld>
            <a:endParaRPr lang="en-US" altLang="en-US"/>
          </a:p>
        </p:txBody>
      </p:sp>
    </p:spTree>
    <p:extLst>
      <p:ext uri="{BB962C8B-B14F-4D97-AF65-F5344CB8AC3E}">
        <p14:creationId xmlns:p14="http://schemas.microsoft.com/office/powerpoint/2010/main" val="3780513847"/>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50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Emphasis">
    <p:spTree>
      <p:nvGrpSpPr>
        <p:cNvPr id="1" name=""/>
        <p:cNvGrpSpPr/>
        <p:nvPr/>
      </p:nvGrpSpPr>
      <p:grpSpPr>
        <a:xfrm>
          <a:off x="0" y="0"/>
          <a:ext cx="0" cy="0"/>
          <a:chOff x="0" y="0"/>
          <a:chExt cx="0" cy="0"/>
        </a:xfrm>
      </p:grpSpPr>
      <p:sp>
        <p:nvSpPr>
          <p:cNvPr id="6" name="Title 1"/>
          <p:cNvSpPr>
            <a:spLocks noGrp="1"/>
          </p:cNvSpPr>
          <p:nvPr>
            <p:ph type="title"/>
          </p:nvPr>
        </p:nvSpPr>
        <p:spPr>
          <a:xfrm>
            <a:off x="290400" y="3081000"/>
            <a:ext cx="8686800" cy="1095600"/>
          </a:xfrm>
        </p:spPr>
        <p:txBody>
          <a:bodyPr>
            <a:normAutofit/>
          </a:bodyPr>
          <a:lstStyle>
            <a:lvl1pPr algn="ctr">
              <a:defRPr lang="en-US" sz="4600" b="1" kern="1200" spc="-150" baseline="0" dirty="0" smtClean="0">
                <a:ln>
                  <a:gradFill>
                    <a:gsLst>
                      <a:gs pos="0">
                        <a:schemeClr val="bg1"/>
                      </a:gs>
                      <a:gs pos="50000">
                        <a:schemeClr val="bg1">
                          <a:lumMod val="75000"/>
                        </a:schemeClr>
                      </a:gs>
                    </a:gsLst>
                    <a:lin ang="5400000" scaled="0"/>
                  </a:gradFill>
                </a:ln>
                <a:gradFill>
                  <a:gsLst>
                    <a:gs pos="11000">
                      <a:schemeClr val="bg1">
                        <a:lumMod val="75000"/>
                      </a:schemeClr>
                    </a:gs>
                    <a:gs pos="91000">
                      <a:schemeClr val="bg1"/>
                    </a:gs>
                  </a:gsLst>
                  <a:lin ang="16200000" scaled="1"/>
                </a:gradFill>
                <a:effectLst>
                  <a:outerShdw blurRad="38100" algn="ctr" rotWithShape="0">
                    <a:prstClr val="black">
                      <a:alpha val="25000"/>
                    </a:prstClr>
                  </a:outerShdw>
                  <a:reflection blurRad="6350" stA="60000" endA="900" endPos="58000" dir="5400000" sy="-100000" algn="bl" rotWithShape="0"/>
                </a:effectLst>
                <a:latin typeface="+mn-lt"/>
                <a:ea typeface="+mn-ea"/>
                <a:cs typeface="+mn-cs"/>
              </a:defRPr>
            </a:lvl1pPr>
          </a:lstStyle>
          <a:p>
            <a:r>
              <a:rPr lang="en-US"/>
              <a:t>Click to edit Master title style</a:t>
            </a:r>
            <a:endParaRPr lang="en-US" dirty="0"/>
          </a:p>
        </p:txBody>
      </p:sp>
      <p:sp>
        <p:nvSpPr>
          <p:cNvPr id="7" name="Text Placeholder 2"/>
          <p:cNvSpPr>
            <a:spLocks noGrp="1"/>
          </p:cNvSpPr>
          <p:nvPr>
            <p:ph type="body" idx="1"/>
          </p:nvPr>
        </p:nvSpPr>
        <p:spPr>
          <a:xfrm>
            <a:off x="297600" y="2438400"/>
            <a:ext cx="8694000" cy="639762"/>
          </a:xfrm>
        </p:spPr>
        <p:txBody>
          <a:bodyPr anchor="b">
            <a:normAutofit/>
          </a:bodyPr>
          <a:lstStyle>
            <a:lvl1pPr marL="0" indent="0" algn="ctr">
              <a:buNone/>
              <a:defRPr lang="en-US" sz="2800" kern="1200" dirty="0" smtClean="0">
                <a:solidFill>
                  <a:srgbClr val="2E507A">
                    <a:alpha val="81000"/>
                  </a:srgbClr>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Date Placeholder 1">
            <a:extLst>
              <a:ext uri="{FF2B5EF4-FFF2-40B4-BE49-F238E27FC236}">
                <a16:creationId xmlns:a16="http://schemas.microsoft.com/office/drawing/2014/main" id="{52EA014E-626E-4CC1-A36B-6A22A97F9B52}"/>
              </a:ext>
            </a:extLst>
          </p:cNvPr>
          <p:cNvSpPr>
            <a:spLocks noGrp="1"/>
          </p:cNvSpPr>
          <p:nvPr>
            <p:ph type="dt" sz="half" idx="10"/>
          </p:nvPr>
        </p:nvSpPr>
        <p:spPr/>
        <p:txBody>
          <a:bodyPr/>
          <a:lstStyle>
            <a:lvl1pPr>
              <a:defRPr/>
            </a:lvl1pPr>
          </a:lstStyle>
          <a:p>
            <a:pPr>
              <a:defRPr/>
            </a:pPr>
            <a:fld id="{845FC293-4D0D-41D6-8A18-EFB18E033CB2}" type="datetimeFigureOut">
              <a:rPr lang="en-US"/>
              <a:pPr>
                <a:defRPr/>
              </a:pPr>
              <a:t>12/9/2021</a:t>
            </a:fld>
            <a:endParaRPr lang="en-US" dirty="0"/>
          </a:p>
        </p:txBody>
      </p:sp>
      <p:sp>
        <p:nvSpPr>
          <p:cNvPr id="5" name="Footer Placeholder 2">
            <a:extLst>
              <a:ext uri="{FF2B5EF4-FFF2-40B4-BE49-F238E27FC236}">
                <a16:creationId xmlns:a16="http://schemas.microsoft.com/office/drawing/2014/main" id="{2183C0D4-05AF-41E3-A4A4-9DA932015E03}"/>
              </a:ext>
            </a:extLst>
          </p:cNvPr>
          <p:cNvSpPr>
            <a:spLocks noGrp="1"/>
          </p:cNvSpPr>
          <p:nvPr>
            <p:ph type="ftr" sz="quarter" idx="11"/>
          </p:nvPr>
        </p:nvSpPr>
        <p:spPr/>
        <p:txBody>
          <a:bodyPr/>
          <a:lstStyle>
            <a:lvl1pPr>
              <a:defRPr/>
            </a:lvl1pPr>
          </a:lstStyle>
          <a:p>
            <a:pPr>
              <a:defRPr/>
            </a:pPr>
            <a:endParaRPr lang="en-US"/>
          </a:p>
        </p:txBody>
      </p:sp>
      <p:sp>
        <p:nvSpPr>
          <p:cNvPr id="8" name="Slide Number Placeholder 3">
            <a:extLst>
              <a:ext uri="{FF2B5EF4-FFF2-40B4-BE49-F238E27FC236}">
                <a16:creationId xmlns:a16="http://schemas.microsoft.com/office/drawing/2014/main" id="{BF50D541-255C-441E-86C6-5F6B6C260365}"/>
              </a:ext>
            </a:extLst>
          </p:cNvPr>
          <p:cNvSpPr>
            <a:spLocks noGrp="1"/>
          </p:cNvSpPr>
          <p:nvPr>
            <p:ph type="sldNum" sz="quarter" idx="12"/>
          </p:nvPr>
        </p:nvSpPr>
        <p:spPr/>
        <p:txBody>
          <a:bodyPr/>
          <a:lstStyle>
            <a:lvl1pPr>
              <a:defRPr/>
            </a:lvl1pPr>
          </a:lstStyle>
          <a:p>
            <a:pPr>
              <a:defRPr/>
            </a:pPr>
            <a:fld id="{E0C8F33B-B360-4BB6-BB89-BE3CDD4946A4}" type="slidenum">
              <a:rPr lang="en-US" altLang="en-US"/>
              <a:pPr>
                <a:defRPr/>
              </a:pPr>
              <a:t>‹#›</a:t>
            </a:fld>
            <a:endParaRPr lang="en-US" altLang="en-US"/>
          </a:p>
        </p:txBody>
      </p:sp>
    </p:spTree>
    <p:extLst>
      <p:ext uri="{BB962C8B-B14F-4D97-AF65-F5344CB8AC3E}">
        <p14:creationId xmlns:p14="http://schemas.microsoft.com/office/powerpoint/2010/main" val="1702105187"/>
      </p:ext>
    </p:extLst>
  </p:cSld>
  <p:clrMapOvr>
    <a:masterClrMapping/>
  </p:clrMapOvr>
  <p:transition spd="slow">
    <p:push di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with Text ">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28496CE-2B98-41B5-AEAD-4EB63F34578D}"/>
              </a:ext>
            </a:extLst>
          </p:cNvPr>
          <p:cNvSpPr/>
          <p:nvPr userDrawn="1"/>
        </p:nvSpPr>
        <p:spPr>
          <a:xfrm>
            <a:off x="0" y="2895600"/>
            <a:ext cx="7543800" cy="2133600"/>
          </a:xfrm>
          <a:prstGeom prst="rect">
            <a:avLst/>
          </a:prstGeom>
          <a:gradFill flip="none" rotWithShape="1">
            <a:gsLst>
              <a:gs pos="63000">
                <a:schemeClr val="tx1">
                  <a:lumMod val="85000"/>
                  <a:lumOff val="15000"/>
                  <a:alpha val="49000"/>
                </a:schemeClr>
              </a:gs>
              <a:gs pos="100000">
                <a:schemeClr val="tx1">
                  <a:lumMod val="95000"/>
                  <a:lumOff val="5000"/>
                  <a:alpha val="56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9" name="Title 1"/>
          <p:cNvSpPr>
            <a:spLocks noGrp="1"/>
          </p:cNvSpPr>
          <p:nvPr>
            <p:ph type="title"/>
          </p:nvPr>
        </p:nvSpPr>
        <p:spPr>
          <a:xfrm>
            <a:off x="414867" y="3200400"/>
            <a:ext cx="7010400" cy="1676400"/>
          </a:xfrm>
        </p:spPr>
        <p:txBody>
          <a:bodyPr>
            <a:normAutofit/>
          </a:bodyPr>
          <a:lstStyle>
            <a:lvl1pPr marL="0" algn="l" defTabSz="914400" rtl="0" eaLnBrk="1" latinLnBrk="0" hangingPunct="1">
              <a:defRPr lang="en-US" sz="4000" kern="1200" dirty="0">
                <a:solidFill>
                  <a:schemeClr val="bg1"/>
                </a:solidFill>
                <a:latin typeface="+mn-lt"/>
                <a:ea typeface="+mn-ea"/>
                <a:cs typeface="+mn-cs"/>
              </a:defRPr>
            </a:lvl1pPr>
          </a:lstStyle>
          <a:p>
            <a:r>
              <a:rPr lang="en-US"/>
              <a:t>Click to edit Master title style</a:t>
            </a:r>
            <a:endParaRPr lang="en-US" dirty="0"/>
          </a:p>
        </p:txBody>
      </p:sp>
      <p:sp>
        <p:nvSpPr>
          <p:cNvPr id="10" name="Text Placeholder 15"/>
          <p:cNvSpPr>
            <a:spLocks noGrp="1"/>
          </p:cNvSpPr>
          <p:nvPr>
            <p:ph type="body" sz="quarter" idx="14"/>
          </p:nvPr>
        </p:nvSpPr>
        <p:spPr>
          <a:xfrm>
            <a:off x="4648200" y="664780"/>
            <a:ext cx="4191000" cy="381000"/>
          </a:xfrm>
        </p:spPr>
        <p:txBody>
          <a:bodyPr>
            <a:normAutofit/>
          </a:bodyPr>
          <a:lstStyle>
            <a:lvl1pPr algn="r">
              <a:buNone/>
              <a:defRPr lang="en-US" sz="1800" b="1" kern="1200" dirty="0" smtClean="0">
                <a:solidFill>
                  <a:schemeClr val="bg1">
                    <a:lumMod val="65000"/>
                  </a:schemeClr>
                </a:solidFill>
                <a:latin typeface="Calibri" pitchFamily="34" charset="0"/>
                <a:ea typeface="+mn-ea"/>
                <a:cs typeface="+mn-cs"/>
              </a:defRPr>
            </a:lvl1pPr>
          </a:lstStyle>
          <a:p>
            <a:pPr lvl="0"/>
            <a:r>
              <a:rPr lang="en-US"/>
              <a:t>Click to edit Master text styles</a:t>
            </a:r>
          </a:p>
        </p:txBody>
      </p:sp>
      <p:sp>
        <p:nvSpPr>
          <p:cNvPr id="5" name="Date Placeholder 2">
            <a:extLst>
              <a:ext uri="{FF2B5EF4-FFF2-40B4-BE49-F238E27FC236}">
                <a16:creationId xmlns:a16="http://schemas.microsoft.com/office/drawing/2014/main" id="{EC0896E3-05C4-4E18-94F7-05F975889660}"/>
              </a:ext>
            </a:extLst>
          </p:cNvPr>
          <p:cNvSpPr>
            <a:spLocks noGrp="1"/>
          </p:cNvSpPr>
          <p:nvPr>
            <p:ph type="dt" sz="half" idx="15"/>
          </p:nvPr>
        </p:nvSpPr>
        <p:spPr/>
        <p:txBody>
          <a:bodyPr/>
          <a:lstStyle>
            <a:lvl1pPr>
              <a:defRPr>
                <a:solidFill>
                  <a:schemeClr val="bg1"/>
                </a:solidFill>
              </a:defRPr>
            </a:lvl1pPr>
          </a:lstStyle>
          <a:p>
            <a:pPr>
              <a:defRPr/>
            </a:pPr>
            <a:fld id="{7819CD64-033B-40AE-8C95-8A2F9FD82077}" type="datetimeFigureOut">
              <a:rPr lang="en-US"/>
              <a:pPr>
                <a:defRPr/>
              </a:pPr>
              <a:t>12/9/2021</a:t>
            </a:fld>
            <a:endParaRPr lang="en-US" dirty="0"/>
          </a:p>
        </p:txBody>
      </p:sp>
      <p:sp>
        <p:nvSpPr>
          <p:cNvPr id="6" name="Footer Placeholder 3">
            <a:extLst>
              <a:ext uri="{FF2B5EF4-FFF2-40B4-BE49-F238E27FC236}">
                <a16:creationId xmlns:a16="http://schemas.microsoft.com/office/drawing/2014/main" id="{38043EEE-4B89-4284-93F5-5C30C274F5C3}"/>
              </a:ext>
            </a:extLst>
          </p:cNvPr>
          <p:cNvSpPr>
            <a:spLocks noGrp="1"/>
          </p:cNvSpPr>
          <p:nvPr>
            <p:ph type="ftr" sz="quarter" idx="16"/>
          </p:nvPr>
        </p:nvSpPr>
        <p:spPr/>
        <p:txBody>
          <a:bodyPr/>
          <a:lstStyle>
            <a:lvl1pPr>
              <a:defRPr>
                <a:solidFill>
                  <a:schemeClr val="bg1"/>
                </a:solidFill>
              </a:defRPr>
            </a:lvl1pPr>
          </a:lstStyle>
          <a:p>
            <a:pPr>
              <a:defRPr/>
            </a:pPr>
            <a:endParaRPr lang="en-US"/>
          </a:p>
        </p:txBody>
      </p:sp>
      <p:sp>
        <p:nvSpPr>
          <p:cNvPr id="7" name="Slide Number Placeholder 4">
            <a:extLst>
              <a:ext uri="{FF2B5EF4-FFF2-40B4-BE49-F238E27FC236}">
                <a16:creationId xmlns:a16="http://schemas.microsoft.com/office/drawing/2014/main" id="{CAD8C6A1-F2AE-4142-BA40-A69A5851446F}"/>
              </a:ext>
            </a:extLst>
          </p:cNvPr>
          <p:cNvSpPr>
            <a:spLocks noGrp="1"/>
          </p:cNvSpPr>
          <p:nvPr>
            <p:ph type="sldNum" sz="quarter" idx="17"/>
          </p:nvPr>
        </p:nvSpPr>
        <p:spPr/>
        <p:txBody>
          <a:bodyPr/>
          <a:lstStyle>
            <a:lvl1pPr>
              <a:defRPr>
                <a:solidFill>
                  <a:schemeClr val="bg1"/>
                </a:solidFill>
              </a:defRPr>
            </a:lvl1pPr>
          </a:lstStyle>
          <a:p>
            <a:pPr>
              <a:defRPr/>
            </a:pPr>
            <a:fld id="{42F55444-8436-4137-8EA6-A28DB5B140C6}" type="slidenum">
              <a:rPr lang="en-US" altLang="en-US"/>
              <a:pPr>
                <a:defRPr/>
              </a:pPr>
              <a:t>‹#›</a:t>
            </a:fld>
            <a:endParaRPr lang="en-US" altLang="en-US"/>
          </a:p>
        </p:txBody>
      </p:sp>
    </p:spTree>
    <p:extLst>
      <p:ext uri="{BB962C8B-B14F-4D97-AF65-F5344CB8AC3E}">
        <p14:creationId xmlns:p14="http://schemas.microsoft.com/office/powerpoint/2010/main" val="791258593"/>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75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28600" y="609600"/>
            <a:ext cx="3008313" cy="825500"/>
          </a:xfrm>
        </p:spPr>
        <p:txBody>
          <a:bodyPr anchor="b"/>
          <a:lstStyle>
            <a:lvl1pPr algn="l">
              <a:defRPr sz="2000" b="1"/>
            </a:lvl1pPr>
          </a:lstStyle>
          <a:p>
            <a:r>
              <a:rPr lang="en-US"/>
              <a:t>Click to edit Master title style</a:t>
            </a:r>
            <a:endParaRPr lang="en-US" dirty="0"/>
          </a:p>
        </p:txBody>
      </p:sp>
      <p:sp>
        <p:nvSpPr>
          <p:cNvPr id="3" name="Content Placeholder 2"/>
          <p:cNvSpPr>
            <a:spLocks noGrp="1"/>
          </p:cNvSpPr>
          <p:nvPr>
            <p:ph idx="1"/>
          </p:nvPr>
        </p:nvSpPr>
        <p:spPr>
          <a:xfrm>
            <a:off x="3803650" y="609600"/>
            <a:ext cx="5111750" cy="5334000"/>
          </a:xfrm>
        </p:spPr>
        <p:txBody>
          <a:bodyPr/>
          <a:lstStyle>
            <a:lvl1pPr>
              <a:defRPr sz="2800">
                <a:solidFill>
                  <a:schemeClr val="bg1"/>
                </a:solidFill>
              </a:defRPr>
            </a:lvl1pPr>
            <a:lvl2pPr>
              <a:defRPr sz="2800">
                <a:solidFill>
                  <a:schemeClr val="bg1"/>
                </a:solidFill>
              </a:defRPr>
            </a:lvl2pPr>
            <a:lvl3pPr>
              <a:defRPr sz="2400">
                <a:solidFill>
                  <a:schemeClr val="bg1"/>
                </a:solidFill>
              </a:defRPr>
            </a:lvl3pPr>
            <a:lvl4pPr>
              <a:defRPr sz="2000">
                <a:solidFill>
                  <a:schemeClr val="bg1"/>
                </a:solidFill>
              </a:defRPr>
            </a:lvl4pPr>
            <a:lvl5pPr>
              <a:defRPr sz="2000">
                <a:solidFill>
                  <a:schemeClr val="bg1"/>
                </a:solidFill>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28600" y="1435101"/>
            <a:ext cx="3008313" cy="3822699"/>
          </a:xfrm>
        </p:spPr>
        <p:txBody>
          <a:bodyPr/>
          <a:lstStyle>
            <a:lvl1pPr marL="0" indent="0">
              <a:buNone/>
              <a:defRPr sz="1400">
                <a:solidFill>
                  <a:schemeClr val="tx1">
                    <a:lumMod val="75000"/>
                    <a:lumOff val="2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a:extLst>
              <a:ext uri="{FF2B5EF4-FFF2-40B4-BE49-F238E27FC236}">
                <a16:creationId xmlns:a16="http://schemas.microsoft.com/office/drawing/2014/main" id="{023B8646-3356-4E20-AF15-B64A96D60AC1}"/>
              </a:ext>
            </a:extLst>
          </p:cNvPr>
          <p:cNvSpPr>
            <a:spLocks noGrp="1"/>
          </p:cNvSpPr>
          <p:nvPr>
            <p:ph type="dt" sz="half" idx="10"/>
          </p:nvPr>
        </p:nvSpPr>
        <p:spPr/>
        <p:txBody>
          <a:bodyPr/>
          <a:lstStyle>
            <a:lvl1pPr>
              <a:defRPr>
                <a:solidFill>
                  <a:schemeClr val="bg1"/>
                </a:solidFill>
              </a:defRPr>
            </a:lvl1pPr>
          </a:lstStyle>
          <a:p>
            <a:pPr>
              <a:defRPr/>
            </a:pPr>
            <a:fld id="{95E16F6B-7232-4870-A65E-9A12EE3C9733}" type="datetimeFigureOut">
              <a:rPr lang="en-US"/>
              <a:pPr>
                <a:defRPr/>
              </a:pPr>
              <a:t>12/9/2021</a:t>
            </a:fld>
            <a:endParaRPr lang="en-US" dirty="0"/>
          </a:p>
        </p:txBody>
      </p:sp>
      <p:sp>
        <p:nvSpPr>
          <p:cNvPr id="6" name="Footer Placeholder 5">
            <a:extLst>
              <a:ext uri="{FF2B5EF4-FFF2-40B4-BE49-F238E27FC236}">
                <a16:creationId xmlns:a16="http://schemas.microsoft.com/office/drawing/2014/main" id="{0A6B1DFD-B694-4187-BBF0-F41D2624F96D}"/>
              </a:ext>
            </a:extLst>
          </p:cNvPr>
          <p:cNvSpPr>
            <a:spLocks noGrp="1"/>
          </p:cNvSpPr>
          <p:nvPr>
            <p:ph type="ftr" sz="quarter" idx="11"/>
          </p:nvPr>
        </p:nvSpPr>
        <p:spPr/>
        <p:txBody>
          <a:bodyPr/>
          <a:lstStyle>
            <a:lvl1pPr>
              <a:defRPr>
                <a:solidFill>
                  <a:schemeClr val="bg1"/>
                </a:solidFill>
              </a:defRPr>
            </a:lvl1pPr>
          </a:lstStyle>
          <a:p>
            <a:pPr>
              <a:defRPr/>
            </a:pPr>
            <a:endParaRPr lang="en-US"/>
          </a:p>
        </p:txBody>
      </p:sp>
      <p:sp>
        <p:nvSpPr>
          <p:cNvPr id="7" name="Slide Number Placeholder 6">
            <a:extLst>
              <a:ext uri="{FF2B5EF4-FFF2-40B4-BE49-F238E27FC236}">
                <a16:creationId xmlns:a16="http://schemas.microsoft.com/office/drawing/2014/main" id="{C0C4A933-5E2D-45A6-8DEA-EAE9691869E6}"/>
              </a:ext>
            </a:extLst>
          </p:cNvPr>
          <p:cNvSpPr>
            <a:spLocks noGrp="1"/>
          </p:cNvSpPr>
          <p:nvPr>
            <p:ph type="sldNum" sz="quarter" idx="12"/>
          </p:nvPr>
        </p:nvSpPr>
        <p:spPr/>
        <p:txBody>
          <a:bodyPr/>
          <a:lstStyle>
            <a:lvl1pPr>
              <a:defRPr>
                <a:solidFill>
                  <a:schemeClr val="bg1"/>
                </a:solidFill>
              </a:defRPr>
            </a:lvl1pPr>
          </a:lstStyle>
          <a:p>
            <a:pPr>
              <a:defRPr/>
            </a:pPr>
            <a:fld id="{803C29CB-FC53-46A3-B66E-35C077185998}" type="slidenum">
              <a:rPr lang="en-US" altLang="en-US"/>
              <a:pPr>
                <a:defRPr/>
              </a:pPr>
              <a:t>‹#›</a:t>
            </a:fld>
            <a:endParaRPr lang="en-US" altLang="en-US"/>
          </a:p>
        </p:txBody>
      </p:sp>
    </p:spTree>
    <p:extLst>
      <p:ext uri="{BB962C8B-B14F-4D97-AF65-F5344CB8AC3E}">
        <p14:creationId xmlns:p14="http://schemas.microsoft.com/office/powerpoint/2010/main" val="15562452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image" Target="../media/image9.jpeg"/><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theme" Target="../theme/theme2.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B93407D2-F334-46D9-9198-4294B0F5C3DD}"/>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Text Placeholder 2">
            <a:extLst>
              <a:ext uri="{FF2B5EF4-FFF2-40B4-BE49-F238E27FC236}">
                <a16:creationId xmlns:a16="http://schemas.microsoft.com/office/drawing/2014/main" id="{48880314-5437-4510-8223-E005F4FAFC40}"/>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a:extLst>
              <a:ext uri="{FF2B5EF4-FFF2-40B4-BE49-F238E27FC236}">
                <a16:creationId xmlns:a16="http://schemas.microsoft.com/office/drawing/2014/main" id="{27E362AE-1EAE-475F-83C0-16262AF00107}"/>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cs typeface="+mn-cs"/>
              </a:defRPr>
            </a:lvl1pPr>
          </a:lstStyle>
          <a:p>
            <a:pPr>
              <a:defRPr/>
            </a:pPr>
            <a:fld id="{30915C8C-671B-43DE-A7BC-A99A3A929F9D}" type="datetimeFigureOut">
              <a:rPr lang="en-US"/>
              <a:pPr>
                <a:defRPr/>
              </a:pPr>
              <a:t>12/9/2021</a:t>
            </a:fld>
            <a:endParaRPr lang="en-US" dirty="0"/>
          </a:p>
        </p:txBody>
      </p:sp>
      <p:sp>
        <p:nvSpPr>
          <p:cNvPr id="5" name="Footer Placeholder 4">
            <a:extLst>
              <a:ext uri="{FF2B5EF4-FFF2-40B4-BE49-F238E27FC236}">
                <a16:creationId xmlns:a16="http://schemas.microsoft.com/office/drawing/2014/main" id="{330F3150-76C2-4269-BC03-B2BEE603328A}"/>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a:extLst>
              <a:ext uri="{FF2B5EF4-FFF2-40B4-BE49-F238E27FC236}">
                <a16:creationId xmlns:a16="http://schemas.microsoft.com/office/drawing/2014/main" id="{BB5C86B6-6B63-4B34-BEB5-FBE1B9525327}"/>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a:solidFill>
                  <a:srgbClr val="8D8D8D"/>
                </a:solidFill>
              </a:defRPr>
            </a:lvl1pPr>
          </a:lstStyle>
          <a:p>
            <a:pPr>
              <a:defRPr/>
            </a:pPr>
            <a:fld id="{5A9E3BC3-1670-4D72-B1FE-6A9CDC1EAB7E}"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sldLayoutIdLst>
    <p:sldLayoutId id="2147484300" r:id="rId1"/>
    <p:sldLayoutId id="2147484301" r:id="rId2"/>
    <p:sldLayoutId id="2147484302" r:id="rId3"/>
    <p:sldLayoutId id="2147484303" r:id="rId4"/>
    <p:sldLayoutId id="2147484295" r:id="rId5"/>
    <p:sldLayoutId id="2147484304" r:id="rId6"/>
    <p:sldLayoutId id="2147484305" r:id="rId7"/>
    <p:sldLayoutId id="2147484306" r:id="rId8"/>
    <p:sldLayoutId id="2147484307" r:id="rId9"/>
    <p:sldLayoutId id="2147484308" r:id="rId10"/>
    <p:sldLayoutId id="2147484309" r:id="rId11"/>
    <p:sldLayoutId id="2147484310" r:id="rId12"/>
    <p:sldLayoutId id="2147484311" r:id="rId13"/>
    <p:sldLayoutId id="2147484319" r:id="rId14"/>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anose="020F0502020204030204" pitchFamily="34" charset="0"/>
        </a:defRPr>
      </a:lvl2pPr>
      <a:lvl3pPr algn="ctr" rtl="0" eaLnBrk="0" fontAlgn="base" hangingPunct="0">
        <a:spcBef>
          <a:spcPct val="0"/>
        </a:spcBef>
        <a:spcAft>
          <a:spcPct val="0"/>
        </a:spcAft>
        <a:defRPr sz="4400">
          <a:solidFill>
            <a:schemeClr val="tx1"/>
          </a:solidFill>
          <a:latin typeface="Calibri" panose="020F0502020204030204" pitchFamily="34" charset="0"/>
        </a:defRPr>
      </a:lvl3pPr>
      <a:lvl4pPr algn="ctr" rtl="0" eaLnBrk="0" fontAlgn="base" hangingPunct="0">
        <a:spcBef>
          <a:spcPct val="0"/>
        </a:spcBef>
        <a:spcAft>
          <a:spcPct val="0"/>
        </a:spcAft>
        <a:defRPr sz="4400">
          <a:solidFill>
            <a:schemeClr val="tx1"/>
          </a:solidFill>
          <a:latin typeface="Calibri" panose="020F0502020204030204" pitchFamily="34" charset="0"/>
        </a:defRPr>
      </a:lvl4pPr>
      <a:lvl5pPr algn="ctr" rtl="0" eaLnBrk="0" fontAlgn="base" hangingPunct="0">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7" name="Freeform 6">
            <a:extLst>
              <a:ext uri="{FF2B5EF4-FFF2-40B4-BE49-F238E27FC236}">
                <a16:creationId xmlns:a16="http://schemas.microsoft.com/office/drawing/2014/main" id="{B437540D-3E0E-4C40-A88B-A21367752B87}"/>
              </a:ext>
            </a:extLst>
          </p:cNvPr>
          <p:cNvSpPr>
            <a:spLocks/>
          </p:cNvSpPr>
          <p:nvPr/>
        </p:nvSpPr>
        <p:spPr bwMode="auto">
          <a:xfrm>
            <a:off x="-9525" y="-7938"/>
            <a:ext cx="9163050" cy="1041401"/>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a:lstStyle/>
          <a:p>
            <a:pPr eaLnBrk="1" fontAlgn="auto" hangingPunct="1">
              <a:spcBef>
                <a:spcPts val="0"/>
              </a:spcBef>
              <a:spcAft>
                <a:spcPts val="0"/>
              </a:spcAft>
              <a:defRPr/>
            </a:pPr>
            <a:endParaRPr lang="en-US">
              <a:latin typeface="+mn-lt"/>
              <a:cs typeface="+mn-cs"/>
            </a:endParaRPr>
          </a:p>
        </p:txBody>
      </p:sp>
      <p:sp>
        <p:nvSpPr>
          <p:cNvPr id="8" name="Freeform 7">
            <a:extLst>
              <a:ext uri="{FF2B5EF4-FFF2-40B4-BE49-F238E27FC236}">
                <a16:creationId xmlns:a16="http://schemas.microsoft.com/office/drawing/2014/main" id="{90DECD4F-70F7-4391-9AE7-4A5C55C4041E}"/>
              </a:ext>
            </a:extLst>
          </p:cNvPr>
          <p:cNvSpPr>
            <a:spLocks/>
          </p:cNvSpPr>
          <p:nvPr/>
        </p:nvSpPr>
        <p:spPr bwMode="auto">
          <a:xfrm>
            <a:off x="4381500" y="-7938"/>
            <a:ext cx="4762500" cy="638176"/>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a:lstStyle/>
          <a:p>
            <a:pPr eaLnBrk="1" fontAlgn="auto" hangingPunct="1">
              <a:spcBef>
                <a:spcPts val="0"/>
              </a:spcBef>
              <a:spcAft>
                <a:spcPts val="0"/>
              </a:spcAft>
              <a:defRPr/>
            </a:pPr>
            <a:endParaRPr lang="en-US">
              <a:latin typeface="+mn-lt"/>
              <a:cs typeface="+mn-cs"/>
            </a:endParaRPr>
          </a:p>
        </p:txBody>
      </p:sp>
      <p:sp>
        <p:nvSpPr>
          <p:cNvPr id="2052" name="Title Placeholder 8">
            <a:extLst>
              <a:ext uri="{FF2B5EF4-FFF2-40B4-BE49-F238E27FC236}">
                <a16:creationId xmlns:a16="http://schemas.microsoft.com/office/drawing/2014/main" id="{6B91F8F9-D20B-4264-A732-8EC89183D2C7}"/>
              </a:ext>
            </a:extLst>
          </p:cNvPr>
          <p:cNvSpPr>
            <a:spLocks noGrp="1"/>
          </p:cNvSpPr>
          <p:nvPr>
            <p:ph type="title"/>
          </p:nvPr>
        </p:nvSpPr>
        <p:spPr bwMode="auto">
          <a:xfrm>
            <a:off x="457200" y="70485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0" bIns="0" numCol="1" anchor="b" anchorCtr="0" compatLnSpc="1">
            <a:prstTxWarp prst="textNoShape">
              <a:avLst/>
            </a:prstTxWarp>
          </a:bodyPr>
          <a:lstStyle/>
          <a:p>
            <a:pPr lvl="0"/>
            <a:r>
              <a:rPr lang="en-US" altLang="en-US"/>
              <a:t>Click to edit Master title style</a:t>
            </a:r>
          </a:p>
        </p:txBody>
      </p:sp>
      <p:sp>
        <p:nvSpPr>
          <p:cNvPr id="2053" name="Text Placeholder 29">
            <a:extLst>
              <a:ext uri="{FF2B5EF4-FFF2-40B4-BE49-F238E27FC236}">
                <a16:creationId xmlns:a16="http://schemas.microsoft.com/office/drawing/2014/main" id="{3B8C5AAF-A394-4D11-903B-925909E549DF}"/>
              </a:ext>
            </a:extLst>
          </p:cNvPr>
          <p:cNvSpPr>
            <a:spLocks noGrp="1"/>
          </p:cNvSpPr>
          <p:nvPr>
            <p:ph type="body" idx="1"/>
          </p:nvPr>
        </p:nvSpPr>
        <p:spPr bwMode="auto">
          <a:xfrm>
            <a:off x="457200" y="1935163"/>
            <a:ext cx="8229600" cy="438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 name="Date Placeholder 9">
            <a:extLst>
              <a:ext uri="{FF2B5EF4-FFF2-40B4-BE49-F238E27FC236}">
                <a16:creationId xmlns:a16="http://schemas.microsoft.com/office/drawing/2014/main" id="{A5A06137-C888-490D-86C3-ED9CEE929E31}"/>
              </a:ext>
            </a:extLst>
          </p:cNvPr>
          <p:cNvSpPr>
            <a:spLocks noGrp="1"/>
          </p:cNvSpPr>
          <p:nvPr>
            <p:ph type="dt" sz="half" idx="2"/>
          </p:nvPr>
        </p:nvSpPr>
        <p:spPr>
          <a:xfrm>
            <a:off x="457200" y="6356350"/>
            <a:ext cx="2133600" cy="365125"/>
          </a:xfrm>
          <a:prstGeom prst="rect">
            <a:avLst/>
          </a:prstGeom>
        </p:spPr>
        <p:txBody>
          <a:bodyPr vert="horz" lIns="0" tIns="0" rIns="0" bIns="0" anchor="b"/>
          <a:lstStyle>
            <a:lvl1pPr algn="l" eaLnBrk="1" fontAlgn="auto" latinLnBrk="0" hangingPunct="1">
              <a:spcBef>
                <a:spcPts val="0"/>
              </a:spcBef>
              <a:spcAft>
                <a:spcPts val="0"/>
              </a:spcAft>
              <a:defRPr kumimoji="0" sz="1200">
                <a:solidFill>
                  <a:schemeClr val="tx2">
                    <a:shade val="90000"/>
                  </a:schemeClr>
                </a:solidFill>
                <a:latin typeface="+mn-lt"/>
                <a:cs typeface="+mn-cs"/>
              </a:defRPr>
            </a:lvl1pPr>
          </a:lstStyle>
          <a:p>
            <a:pPr>
              <a:defRPr/>
            </a:pPr>
            <a:fld id="{28240B8E-7939-4252-BA42-23902BCE5B57}" type="datetimeFigureOut">
              <a:rPr lang="en-US"/>
              <a:pPr>
                <a:defRPr/>
              </a:pPr>
              <a:t>12/9/2021</a:t>
            </a:fld>
            <a:endParaRPr lang="en-US" dirty="0"/>
          </a:p>
        </p:txBody>
      </p:sp>
      <p:sp>
        <p:nvSpPr>
          <p:cNvPr id="22" name="Footer Placeholder 21">
            <a:extLst>
              <a:ext uri="{FF2B5EF4-FFF2-40B4-BE49-F238E27FC236}">
                <a16:creationId xmlns:a16="http://schemas.microsoft.com/office/drawing/2014/main" id="{ACE3A4FC-8825-42C5-BE65-987C09AF145F}"/>
              </a:ext>
            </a:extLst>
          </p:cNvPr>
          <p:cNvSpPr>
            <a:spLocks noGrp="1"/>
          </p:cNvSpPr>
          <p:nvPr>
            <p:ph type="ftr" sz="quarter" idx="3"/>
          </p:nvPr>
        </p:nvSpPr>
        <p:spPr>
          <a:xfrm>
            <a:off x="2667000" y="6356350"/>
            <a:ext cx="3352800" cy="365125"/>
          </a:xfrm>
          <a:prstGeom prst="rect">
            <a:avLst/>
          </a:prstGeom>
        </p:spPr>
        <p:txBody>
          <a:bodyPr vert="horz" lIns="0" tIns="0" rIns="0" bIns="0" anchor="b"/>
          <a:lstStyle>
            <a:lvl1pPr algn="l" eaLnBrk="1" fontAlgn="auto" latinLnBrk="0" hangingPunct="1">
              <a:spcBef>
                <a:spcPts val="0"/>
              </a:spcBef>
              <a:spcAft>
                <a:spcPts val="0"/>
              </a:spcAft>
              <a:defRPr kumimoji="0" sz="1200">
                <a:solidFill>
                  <a:schemeClr val="tx2">
                    <a:shade val="90000"/>
                  </a:schemeClr>
                </a:solidFill>
                <a:latin typeface="+mn-lt"/>
                <a:cs typeface="+mn-cs"/>
              </a:defRPr>
            </a:lvl1pPr>
          </a:lstStyle>
          <a:p>
            <a:pPr>
              <a:defRPr/>
            </a:pPr>
            <a:endParaRPr lang="en-US"/>
          </a:p>
        </p:txBody>
      </p:sp>
      <p:sp>
        <p:nvSpPr>
          <p:cNvPr id="18" name="Slide Number Placeholder 17">
            <a:extLst>
              <a:ext uri="{FF2B5EF4-FFF2-40B4-BE49-F238E27FC236}">
                <a16:creationId xmlns:a16="http://schemas.microsoft.com/office/drawing/2014/main" id="{3CED8C4F-5329-40E7-9862-2FB869F373DC}"/>
              </a:ext>
            </a:extLst>
          </p:cNvPr>
          <p:cNvSpPr>
            <a:spLocks noGrp="1"/>
          </p:cNvSpPr>
          <p:nvPr>
            <p:ph type="sldNum" sz="quarter" idx="4"/>
          </p:nvPr>
        </p:nvSpPr>
        <p:spPr>
          <a:xfrm>
            <a:off x="7924800" y="6356350"/>
            <a:ext cx="762000" cy="365125"/>
          </a:xfrm>
          <a:prstGeom prst="rect">
            <a:avLst/>
          </a:prstGeom>
        </p:spPr>
        <p:txBody>
          <a:bodyPr vert="horz" wrap="square" lIns="0" tIns="0" rIns="0" bIns="0" numCol="1" anchor="b" anchorCtr="0" compatLnSpc="1">
            <a:prstTxWarp prst="textNoShape">
              <a:avLst/>
            </a:prstTxWarp>
          </a:bodyPr>
          <a:lstStyle>
            <a:lvl1pPr algn="r" eaLnBrk="1" hangingPunct="1">
              <a:defRPr sz="1200">
                <a:solidFill>
                  <a:srgbClr val="045C75"/>
                </a:solidFill>
                <a:latin typeface="Constantia" panose="02030602050306030303" pitchFamily="18" charset="0"/>
              </a:defRPr>
            </a:lvl1pPr>
          </a:lstStyle>
          <a:p>
            <a:pPr>
              <a:defRPr/>
            </a:pPr>
            <a:fld id="{29506E64-3116-4965-8584-409C50C2B801}" type="slidenum">
              <a:rPr lang="en-US" altLang="en-US"/>
              <a:pPr>
                <a:defRPr/>
              </a:pPr>
              <a:t>‹#›</a:t>
            </a:fld>
            <a:endParaRPr lang="en-US" altLang="en-US"/>
          </a:p>
        </p:txBody>
      </p:sp>
      <p:grpSp>
        <p:nvGrpSpPr>
          <p:cNvPr id="2057" name="Group 1">
            <a:extLst>
              <a:ext uri="{FF2B5EF4-FFF2-40B4-BE49-F238E27FC236}">
                <a16:creationId xmlns:a16="http://schemas.microsoft.com/office/drawing/2014/main" id="{8D1FBC88-9B30-48F7-A9E1-DE69C2C7EA60}"/>
              </a:ext>
            </a:extLst>
          </p:cNvPr>
          <p:cNvGrpSpPr>
            <a:grpSpLocks/>
          </p:cNvGrpSpPr>
          <p:nvPr/>
        </p:nvGrpSpPr>
        <p:grpSpPr bwMode="auto">
          <a:xfrm>
            <a:off x="-19050" y="203200"/>
            <a:ext cx="9180513" cy="647700"/>
            <a:chOff x="-19045" y="216550"/>
            <a:chExt cx="9180548" cy="649224"/>
          </a:xfrm>
        </p:grpSpPr>
        <p:sp>
          <p:nvSpPr>
            <p:cNvPr id="12" name="Freeform 11">
              <a:extLst>
                <a:ext uri="{FF2B5EF4-FFF2-40B4-BE49-F238E27FC236}">
                  <a16:creationId xmlns:a16="http://schemas.microsoft.com/office/drawing/2014/main" id="{FC54870C-E2F9-4A71-AD91-D00A71B763A0}"/>
                </a:ext>
              </a:extLst>
            </p:cNvPr>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a:lstStyle/>
            <a:p>
              <a:pPr eaLnBrk="1" fontAlgn="auto" hangingPunct="1">
                <a:spcBef>
                  <a:spcPts val="0"/>
                </a:spcBef>
                <a:spcAft>
                  <a:spcPts val="0"/>
                </a:spcAft>
                <a:defRPr/>
              </a:pPr>
              <a:endParaRPr lang="en-US">
                <a:latin typeface="+mn-lt"/>
                <a:cs typeface="+mn-cs"/>
              </a:endParaRPr>
            </a:p>
          </p:txBody>
        </p:sp>
        <p:sp>
          <p:nvSpPr>
            <p:cNvPr id="13" name="Freeform 12">
              <a:extLst>
                <a:ext uri="{FF2B5EF4-FFF2-40B4-BE49-F238E27FC236}">
                  <a16:creationId xmlns:a16="http://schemas.microsoft.com/office/drawing/2014/main" id="{77F10F02-499E-4B1A-86BF-5AEE4EC2D18F}"/>
                </a:ext>
              </a:extLst>
            </p:cNvPr>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a:lstStyle/>
            <a:p>
              <a:pPr eaLnBrk="1" fontAlgn="auto" hangingPunct="1">
                <a:spcBef>
                  <a:spcPts val="0"/>
                </a:spcBef>
                <a:spcAft>
                  <a:spcPts val="0"/>
                </a:spcAft>
                <a:defRPr/>
              </a:pPr>
              <a:endParaRPr lang="en-US">
                <a:latin typeface="+mn-lt"/>
                <a:cs typeface="+mn-cs"/>
              </a:endParaRPr>
            </a:p>
          </p:txBody>
        </p:sp>
      </p:grpSp>
    </p:spTree>
  </p:cSld>
  <p:clrMap bg1="lt1" tx1="dk1" bg2="lt2" tx2="dk2" accent1="accent1" accent2="accent2" accent3="accent3" accent4="accent4" accent5="accent5" accent6="accent6" hlink="hlink" folHlink="folHlink"/>
  <p:sldLayoutIdLst>
    <p:sldLayoutId id="2147484312" r:id="rId1"/>
    <p:sldLayoutId id="2147484313" r:id="rId2"/>
    <p:sldLayoutId id="2147484314" r:id="rId3"/>
    <p:sldLayoutId id="2147484296" r:id="rId4"/>
    <p:sldLayoutId id="2147484297" r:id="rId5"/>
    <p:sldLayoutId id="2147484315" r:id="rId6"/>
    <p:sldLayoutId id="2147484316" r:id="rId7"/>
    <p:sldLayoutId id="2147484298" r:id="rId8"/>
    <p:sldLayoutId id="2147484317" r:id="rId9"/>
    <p:sldLayoutId id="2147484318" r:id="rId10"/>
    <p:sldLayoutId id="2147484299" r:id="rId11"/>
  </p:sldLayoutIdLst>
  <p:txStyles>
    <p:titleStyle>
      <a:lvl1pPr algn="l" rtl="0" eaLnBrk="0" fontAlgn="base" hangingPunct="0">
        <a:spcBef>
          <a:spcPct val="0"/>
        </a:spcBef>
        <a:spcAft>
          <a:spcPct val="0"/>
        </a:spcAft>
        <a:defRPr sz="5000" kern="1200">
          <a:solidFill>
            <a:schemeClr val="tx2"/>
          </a:solidFill>
          <a:latin typeface="+mj-lt"/>
          <a:ea typeface="+mj-ea"/>
          <a:cs typeface="+mj-cs"/>
        </a:defRPr>
      </a:lvl1pPr>
      <a:lvl2pPr algn="l" rtl="0" eaLnBrk="0" fontAlgn="base" hangingPunct="0">
        <a:spcBef>
          <a:spcPct val="0"/>
        </a:spcBef>
        <a:spcAft>
          <a:spcPct val="0"/>
        </a:spcAft>
        <a:defRPr sz="5000">
          <a:solidFill>
            <a:schemeClr val="tx2"/>
          </a:solidFill>
          <a:latin typeface="Calibri" panose="020F0502020204030204" pitchFamily="34" charset="0"/>
        </a:defRPr>
      </a:lvl2pPr>
      <a:lvl3pPr algn="l" rtl="0" eaLnBrk="0" fontAlgn="base" hangingPunct="0">
        <a:spcBef>
          <a:spcPct val="0"/>
        </a:spcBef>
        <a:spcAft>
          <a:spcPct val="0"/>
        </a:spcAft>
        <a:defRPr sz="5000">
          <a:solidFill>
            <a:schemeClr val="tx2"/>
          </a:solidFill>
          <a:latin typeface="Calibri" panose="020F0502020204030204" pitchFamily="34" charset="0"/>
        </a:defRPr>
      </a:lvl3pPr>
      <a:lvl4pPr algn="l" rtl="0" eaLnBrk="0" fontAlgn="base" hangingPunct="0">
        <a:spcBef>
          <a:spcPct val="0"/>
        </a:spcBef>
        <a:spcAft>
          <a:spcPct val="0"/>
        </a:spcAft>
        <a:defRPr sz="5000">
          <a:solidFill>
            <a:schemeClr val="tx2"/>
          </a:solidFill>
          <a:latin typeface="Calibri" panose="020F0502020204030204" pitchFamily="34" charset="0"/>
        </a:defRPr>
      </a:lvl4pPr>
      <a:lvl5pPr algn="l" rtl="0" eaLnBrk="0" fontAlgn="base" hangingPunct="0">
        <a:spcBef>
          <a:spcPct val="0"/>
        </a:spcBef>
        <a:spcAft>
          <a:spcPct val="0"/>
        </a:spcAft>
        <a:defRPr sz="5000">
          <a:solidFill>
            <a:schemeClr val="tx2"/>
          </a:solidFill>
          <a:latin typeface="Calibri" panose="020F0502020204030204" pitchFamily="34" charset="0"/>
        </a:defRPr>
      </a:lvl5pPr>
      <a:lvl6pPr marL="457200" algn="l" rtl="0" fontAlgn="base">
        <a:spcBef>
          <a:spcPct val="0"/>
        </a:spcBef>
        <a:spcAft>
          <a:spcPct val="0"/>
        </a:spcAft>
        <a:defRPr sz="5000">
          <a:solidFill>
            <a:schemeClr val="tx2"/>
          </a:solidFill>
          <a:latin typeface="Calibri" panose="020F0502020204030204" pitchFamily="34" charset="0"/>
        </a:defRPr>
      </a:lvl6pPr>
      <a:lvl7pPr marL="914400" algn="l" rtl="0" fontAlgn="base">
        <a:spcBef>
          <a:spcPct val="0"/>
        </a:spcBef>
        <a:spcAft>
          <a:spcPct val="0"/>
        </a:spcAft>
        <a:defRPr sz="5000">
          <a:solidFill>
            <a:schemeClr val="tx2"/>
          </a:solidFill>
          <a:latin typeface="Calibri" panose="020F0502020204030204" pitchFamily="34" charset="0"/>
        </a:defRPr>
      </a:lvl7pPr>
      <a:lvl8pPr marL="1371600" algn="l" rtl="0" fontAlgn="base">
        <a:spcBef>
          <a:spcPct val="0"/>
        </a:spcBef>
        <a:spcAft>
          <a:spcPct val="0"/>
        </a:spcAft>
        <a:defRPr sz="5000">
          <a:solidFill>
            <a:schemeClr val="tx2"/>
          </a:solidFill>
          <a:latin typeface="Calibri" panose="020F0502020204030204" pitchFamily="34" charset="0"/>
        </a:defRPr>
      </a:lvl8pPr>
      <a:lvl9pPr marL="1828800" algn="l" rtl="0" fontAlgn="base">
        <a:spcBef>
          <a:spcPct val="0"/>
        </a:spcBef>
        <a:spcAft>
          <a:spcPct val="0"/>
        </a:spcAft>
        <a:defRPr sz="5000">
          <a:solidFill>
            <a:schemeClr val="tx2"/>
          </a:solidFill>
          <a:latin typeface="Calibri" panose="020F0502020204030204" pitchFamily="34" charset="0"/>
        </a:defRPr>
      </a:lvl9pPr>
    </p:titleStyle>
    <p:bodyStyle>
      <a:lvl1pPr marL="273050" indent="-273050" algn="l" rtl="0" eaLnBrk="0" fontAlgn="base" hangingPunct="0">
        <a:spcBef>
          <a:spcPct val="20000"/>
        </a:spcBef>
        <a:spcAft>
          <a:spcPct val="0"/>
        </a:spcAft>
        <a:buClr>
          <a:srgbClr val="0BD0D9"/>
        </a:buClr>
        <a:buSzPct val="95000"/>
        <a:buFont typeface="Wingdings 2" panose="05020102010507070707" pitchFamily="18" charset="2"/>
        <a:buChar char=""/>
        <a:defRPr sz="2600" kern="1200">
          <a:solidFill>
            <a:schemeClr val="tx1"/>
          </a:solidFill>
          <a:latin typeface="+mn-lt"/>
          <a:ea typeface="+mn-ea"/>
          <a:cs typeface="+mn-cs"/>
        </a:defRPr>
      </a:lvl1pPr>
      <a:lvl2pPr marL="639763" indent="-246063" algn="l" rtl="0" eaLnBrk="0" fontAlgn="base" hangingPunct="0">
        <a:spcBef>
          <a:spcPct val="20000"/>
        </a:spcBef>
        <a:spcAft>
          <a:spcPct val="0"/>
        </a:spcAft>
        <a:buClr>
          <a:schemeClr val="accent1"/>
        </a:buClr>
        <a:buSzPct val="85000"/>
        <a:buFont typeface="Wingdings 2" panose="05020102010507070707" pitchFamily="18" charset="2"/>
        <a:buChar char=""/>
        <a:defRPr sz="2400" kern="1200">
          <a:solidFill>
            <a:schemeClr val="tx1"/>
          </a:solidFill>
          <a:latin typeface="+mn-lt"/>
          <a:ea typeface="+mn-ea"/>
          <a:cs typeface="+mn-cs"/>
        </a:defRPr>
      </a:lvl2pPr>
      <a:lvl3pPr marL="914400" indent="-246063" algn="l" rtl="0" eaLnBrk="0" fontAlgn="base" hangingPunct="0">
        <a:spcBef>
          <a:spcPct val="20000"/>
        </a:spcBef>
        <a:spcAft>
          <a:spcPct val="0"/>
        </a:spcAft>
        <a:buClr>
          <a:schemeClr val="accent2"/>
        </a:buClr>
        <a:buSzPct val="70000"/>
        <a:buFont typeface="Wingdings 2" panose="05020102010507070707" pitchFamily="18" charset="2"/>
        <a:buChar char=""/>
        <a:defRPr sz="2100" kern="1200">
          <a:solidFill>
            <a:schemeClr val="tx1"/>
          </a:solidFill>
          <a:latin typeface="+mn-lt"/>
          <a:ea typeface="+mn-ea"/>
          <a:cs typeface="+mn-cs"/>
        </a:defRPr>
      </a:lvl3pPr>
      <a:lvl4pPr marL="1187450" indent="-209550" algn="l" rtl="0" eaLnBrk="0" fontAlgn="base" hangingPunct="0">
        <a:spcBef>
          <a:spcPct val="20000"/>
        </a:spcBef>
        <a:spcAft>
          <a:spcPct val="0"/>
        </a:spcAft>
        <a:buClr>
          <a:srgbClr val="0BD0D9"/>
        </a:buClr>
        <a:buSzPct val="65000"/>
        <a:buFont typeface="Wingdings 2" panose="05020102010507070707" pitchFamily="18" charset="2"/>
        <a:buChar char=""/>
        <a:defRPr sz="2000" kern="1200">
          <a:solidFill>
            <a:schemeClr val="tx1"/>
          </a:solidFill>
          <a:latin typeface="+mn-lt"/>
          <a:ea typeface="+mn-ea"/>
          <a:cs typeface="+mn-cs"/>
        </a:defRPr>
      </a:lvl4pPr>
      <a:lvl5pPr marL="1462088" indent="-209550" algn="l" rtl="0" eaLnBrk="0" fontAlgn="base" hangingPunct="0">
        <a:spcBef>
          <a:spcPct val="20000"/>
        </a:spcBef>
        <a:spcAft>
          <a:spcPct val="0"/>
        </a:spcAft>
        <a:buClr>
          <a:srgbClr val="10CF9B"/>
        </a:buClr>
        <a:buSzPct val="65000"/>
        <a:buFont typeface="Wingdings 2" panose="05020102010507070707" pitchFamily="18" charset="2"/>
        <a:buChar char=""/>
        <a:defRPr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3" Type="http://schemas.openxmlformats.org/officeDocument/2006/relationships/image" Target="../media/image25.jpg"/><Relationship Id="rId18" Type="http://schemas.openxmlformats.org/officeDocument/2006/relationships/image" Target="../media/image30.png"/><Relationship Id="rId26" Type="http://schemas.openxmlformats.org/officeDocument/2006/relationships/image" Target="../media/image38.jpg"/><Relationship Id="rId3" Type="http://schemas.openxmlformats.org/officeDocument/2006/relationships/image" Target="../media/image15.emf"/><Relationship Id="rId21" Type="http://schemas.openxmlformats.org/officeDocument/2006/relationships/image" Target="../media/image33.png"/><Relationship Id="rId34" Type="http://schemas.openxmlformats.org/officeDocument/2006/relationships/image" Target="../media/image45.gif"/><Relationship Id="rId7" Type="http://schemas.openxmlformats.org/officeDocument/2006/relationships/image" Target="../media/image19.png"/><Relationship Id="rId12" Type="http://schemas.openxmlformats.org/officeDocument/2006/relationships/image" Target="../media/image24.jpeg"/><Relationship Id="rId17" Type="http://schemas.openxmlformats.org/officeDocument/2006/relationships/image" Target="../media/image29.jpeg"/><Relationship Id="rId25" Type="http://schemas.openxmlformats.org/officeDocument/2006/relationships/image" Target="../media/image37.png"/><Relationship Id="rId33" Type="http://schemas.openxmlformats.org/officeDocument/2006/relationships/image" Target="../media/image44.jpeg"/><Relationship Id="rId2" Type="http://schemas.openxmlformats.org/officeDocument/2006/relationships/image" Target="../media/image14.gif"/><Relationship Id="rId16" Type="http://schemas.openxmlformats.org/officeDocument/2006/relationships/image" Target="../media/image28.jpeg"/><Relationship Id="rId20" Type="http://schemas.openxmlformats.org/officeDocument/2006/relationships/image" Target="../media/image32.png"/><Relationship Id="rId29" Type="http://schemas.openxmlformats.org/officeDocument/2006/relationships/image" Target="../media/image41.png"/><Relationship Id="rId1" Type="http://schemas.openxmlformats.org/officeDocument/2006/relationships/slideLayout" Target="../slideLayouts/slideLayout3.xml"/><Relationship Id="rId6" Type="http://schemas.openxmlformats.org/officeDocument/2006/relationships/image" Target="../media/image18.jpeg"/><Relationship Id="rId11" Type="http://schemas.openxmlformats.org/officeDocument/2006/relationships/image" Target="../media/image23.jpeg"/><Relationship Id="rId24" Type="http://schemas.openxmlformats.org/officeDocument/2006/relationships/image" Target="../media/image36.png"/><Relationship Id="rId32" Type="http://schemas.microsoft.com/office/2007/relationships/hdphoto" Target="../media/hdphoto1.wdp"/><Relationship Id="rId5" Type="http://schemas.openxmlformats.org/officeDocument/2006/relationships/image" Target="../media/image17.jpg"/><Relationship Id="rId15" Type="http://schemas.openxmlformats.org/officeDocument/2006/relationships/image" Target="../media/image27.jpg"/><Relationship Id="rId23" Type="http://schemas.openxmlformats.org/officeDocument/2006/relationships/image" Target="../media/image35.png"/><Relationship Id="rId28" Type="http://schemas.openxmlformats.org/officeDocument/2006/relationships/image" Target="../media/image40.emf"/><Relationship Id="rId10" Type="http://schemas.openxmlformats.org/officeDocument/2006/relationships/image" Target="../media/image22.jpg"/><Relationship Id="rId19" Type="http://schemas.openxmlformats.org/officeDocument/2006/relationships/image" Target="../media/image31.png"/><Relationship Id="rId31" Type="http://schemas.openxmlformats.org/officeDocument/2006/relationships/image" Target="../media/image43.png"/><Relationship Id="rId4" Type="http://schemas.openxmlformats.org/officeDocument/2006/relationships/image" Target="../media/image16.jpg"/><Relationship Id="rId9" Type="http://schemas.openxmlformats.org/officeDocument/2006/relationships/image" Target="../media/image21.jpeg"/><Relationship Id="rId14" Type="http://schemas.openxmlformats.org/officeDocument/2006/relationships/image" Target="../media/image26.jpeg"/><Relationship Id="rId22" Type="http://schemas.openxmlformats.org/officeDocument/2006/relationships/image" Target="../media/image34.png"/><Relationship Id="rId27" Type="http://schemas.openxmlformats.org/officeDocument/2006/relationships/image" Target="../media/image39.jpg"/><Relationship Id="rId30" Type="http://schemas.openxmlformats.org/officeDocument/2006/relationships/image" Target="../media/image42.png"/><Relationship Id="rId8" Type="http://schemas.openxmlformats.org/officeDocument/2006/relationships/image" Target="../media/image20.jpeg"/></Relationships>
</file>

<file path=ppt/slides/_rels/slide100.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jpg"/><Relationship Id="rId1" Type="http://schemas.openxmlformats.org/officeDocument/2006/relationships/slideLayout" Target="../slideLayouts/slideLayout21.xml"/></Relationships>
</file>

<file path=ppt/slides/_rels/slide101.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jpg"/><Relationship Id="rId1" Type="http://schemas.openxmlformats.org/officeDocument/2006/relationships/slideLayout" Target="../slideLayouts/slideLayout21.xml"/></Relationships>
</file>

<file path=ppt/slides/_rels/slide102.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jpg"/><Relationship Id="rId1" Type="http://schemas.openxmlformats.org/officeDocument/2006/relationships/slideLayout" Target="../slideLayouts/slideLayout21.xml"/></Relationships>
</file>

<file path=ppt/slides/_rels/slide103.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jpg"/><Relationship Id="rId1" Type="http://schemas.openxmlformats.org/officeDocument/2006/relationships/slideLayout" Target="../slideLayouts/slideLayout21.xml"/><Relationship Id="rId4" Type="http://schemas.openxmlformats.org/officeDocument/2006/relationships/image" Target="../media/image127.jpg"/></Relationships>
</file>

<file path=ppt/slides/_rels/slide104.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jpg"/><Relationship Id="rId1" Type="http://schemas.openxmlformats.org/officeDocument/2006/relationships/slideLayout" Target="../slideLayouts/slideLayout21.xml"/></Relationships>
</file>

<file path=ppt/slides/_rels/slide105.xml.rels><?xml version="1.0" encoding="UTF-8" standalone="yes"?>
<Relationships xmlns="http://schemas.openxmlformats.org/package/2006/relationships"><Relationship Id="rId2" Type="http://schemas.openxmlformats.org/officeDocument/2006/relationships/image" Target="../media/image128.jpg"/><Relationship Id="rId1" Type="http://schemas.openxmlformats.org/officeDocument/2006/relationships/slideLayout" Target="../slideLayouts/slideLayout21.xml"/></Relationships>
</file>

<file path=ppt/slides/_rels/slide106.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jpg"/><Relationship Id="rId1" Type="http://schemas.openxmlformats.org/officeDocument/2006/relationships/slideLayout" Target="../slideLayouts/slideLayout21.xml"/><Relationship Id="rId5" Type="http://schemas.openxmlformats.org/officeDocument/2006/relationships/image" Target="../media/image132.jpg"/><Relationship Id="rId4" Type="http://schemas.openxmlformats.org/officeDocument/2006/relationships/image" Target="../media/image131.jpg"/></Relationships>
</file>

<file path=ppt/slides/_rels/slide107.xml.rels><?xml version="1.0" encoding="UTF-8" standalone="yes"?>
<Relationships xmlns="http://schemas.openxmlformats.org/package/2006/relationships"><Relationship Id="rId8" Type="http://schemas.openxmlformats.org/officeDocument/2006/relationships/image" Target="../media/image138.png"/><Relationship Id="rId3" Type="http://schemas.openxmlformats.org/officeDocument/2006/relationships/image" Target="../media/image133.png"/><Relationship Id="rId7" Type="http://schemas.openxmlformats.org/officeDocument/2006/relationships/image" Target="../media/image137.png"/><Relationship Id="rId2" Type="http://schemas.openxmlformats.org/officeDocument/2006/relationships/notesSlide" Target="../notesSlides/notesSlide17.xml"/><Relationship Id="rId1" Type="http://schemas.openxmlformats.org/officeDocument/2006/relationships/slideLayout" Target="../slideLayouts/slideLayout20.xml"/><Relationship Id="rId6" Type="http://schemas.openxmlformats.org/officeDocument/2006/relationships/image" Target="../media/image136.png"/><Relationship Id="rId11" Type="http://schemas.openxmlformats.org/officeDocument/2006/relationships/image" Target="../media/image141.png"/><Relationship Id="rId5" Type="http://schemas.openxmlformats.org/officeDocument/2006/relationships/image" Target="../media/image135.png"/><Relationship Id="rId10" Type="http://schemas.openxmlformats.org/officeDocument/2006/relationships/image" Target="../media/image140.png"/><Relationship Id="rId4" Type="http://schemas.openxmlformats.org/officeDocument/2006/relationships/image" Target="../media/image134.png"/><Relationship Id="rId9" Type="http://schemas.openxmlformats.org/officeDocument/2006/relationships/image" Target="../media/image139.png"/></Relationships>
</file>

<file path=ppt/slides/_rels/slide108.xml.rels><?xml version="1.0" encoding="UTF-8" standalone="yes"?>
<Relationships xmlns="http://schemas.openxmlformats.org/package/2006/relationships"><Relationship Id="rId8" Type="http://schemas.openxmlformats.org/officeDocument/2006/relationships/image" Target="../media/image146.png"/><Relationship Id="rId13" Type="http://schemas.openxmlformats.org/officeDocument/2006/relationships/image" Target="../media/image151.png"/><Relationship Id="rId3" Type="http://schemas.openxmlformats.org/officeDocument/2006/relationships/image" Target="../media/image126.png"/><Relationship Id="rId7" Type="http://schemas.openxmlformats.org/officeDocument/2006/relationships/image" Target="../media/image145.png"/><Relationship Id="rId12" Type="http://schemas.openxmlformats.org/officeDocument/2006/relationships/image" Target="../media/image150.png"/><Relationship Id="rId17" Type="http://schemas.openxmlformats.org/officeDocument/2006/relationships/image" Target="../media/image155.png"/><Relationship Id="rId2" Type="http://schemas.openxmlformats.org/officeDocument/2006/relationships/image" Target="../media/image125.jpg"/><Relationship Id="rId16" Type="http://schemas.openxmlformats.org/officeDocument/2006/relationships/image" Target="../media/image154.jpg"/><Relationship Id="rId1" Type="http://schemas.openxmlformats.org/officeDocument/2006/relationships/slideLayout" Target="../slideLayouts/slideLayout21.xml"/><Relationship Id="rId6" Type="http://schemas.openxmlformats.org/officeDocument/2006/relationships/image" Target="../media/image144.png"/><Relationship Id="rId11" Type="http://schemas.openxmlformats.org/officeDocument/2006/relationships/image" Target="../media/image149.png"/><Relationship Id="rId5" Type="http://schemas.openxmlformats.org/officeDocument/2006/relationships/image" Target="../media/image143.png"/><Relationship Id="rId15" Type="http://schemas.openxmlformats.org/officeDocument/2006/relationships/image" Target="../media/image153.png"/><Relationship Id="rId10" Type="http://schemas.openxmlformats.org/officeDocument/2006/relationships/image" Target="../media/image148.png"/><Relationship Id="rId4" Type="http://schemas.openxmlformats.org/officeDocument/2006/relationships/image" Target="../media/image142.png"/><Relationship Id="rId9" Type="http://schemas.openxmlformats.org/officeDocument/2006/relationships/image" Target="../media/image147.png"/><Relationship Id="rId14" Type="http://schemas.openxmlformats.org/officeDocument/2006/relationships/image" Target="../media/image152.png"/></Relationships>
</file>

<file path=ppt/slides/_rels/slide109.xml.rels><?xml version="1.0" encoding="UTF-8" standalone="yes"?>
<Relationships xmlns="http://schemas.openxmlformats.org/package/2006/relationships"><Relationship Id="rId8" Type="http://schemas.openxmlformats.org/officeDocument/2006/relationships/image" Target="../media/image159.png"/><Relationship Id="rId13" Type="http://schemas.openxmlformats.org/officeDocument/2006/relationships/image" Target="../media/image164.png"/><Relationship Id="rId3" Type="http://schemas.openxmlformats.org/officeDocument/2006/relationships/image" Target="../media/image126.png"/><Relationship Id="rId7" Type="http://schemas.openxmlformats.org/officeDocument/2006/relationships/image" Target="../media/image158.jpeg"/><Relationship Id="rId12" Type="http://schemas.openxmlformats.org/officeDocument/2006/relationships/image" Target="../media/image163.png"/><Relationship Id="rId2" Type="http://schemas.openxmlformats.org/officeDocument/2006/relationships/image" Target="../media/image125.jpg"/><Relationship Id="rId1" Type="http://schemas.openxmlformats.org/officeDocument/2006/relationships/slideLayout" Target="../slideLayouts/slideLayout21.xml"/><Relationship Id="rId6" Type="http://schemas.microsoft.com/office/2007/relationships/hdphoto" Target="../media/hdphoto2.wdp"/><Relationship Id="rId11" Type="http://schemas.openxmlformats.org/officeDocument/2006/relationships/image" Target="../media/image162.png"/><Relationship Id="rId5" Type="http://schemas.openxmlformats.org/officeDocument/2006/relationships/image" Target="../media/image157.png"/><Relationship Id="rId15" Type="http://schemas.openxmlformats.org/officeDocument/2006/relationships/image" Target="../media/image166.png"/><Relationship Id="rId10" Type="http://schemas.openxmlformats.org/officeDocument/2006/relationships/image" Target="../media/image161.png"/><Relationship Id="rId4" Type="http://schemas.openxmlformats.org/officeDocument/2006/relationships/image" Target="../media/image156.png"/><Relationship Id="rId9" Type="http://schemas.openxmlformats.org/officeDocument/2006/relationships/image" Target="../media/image160.jpeg"/><Relationship Id="rId14" Type="http://schemas.openxmlformats.org/officeDocument/2006/relationships/image" Target="../media/image165.png"/></Relationships>
</file>

<file path=ppt/slides/_rels/slide11.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110.xml.rels><?xml version="1.0" encoding="UTF-8" standalone="yes"?>
<Relationships xmlns="http://schemas.openxmlformats.org/package/2006/relationships"><Relationship Id="rId8" Type="http://schemas.openxmlformats.org/officeDocument/2006/relationships/image" Target="../media/image173.jpg"/><Relationship Id="rId3" Type="http://schemas.openxmlformats.org/officeDocument/2006/relationships/image" Target="../media/image168.png"/><Relationship Id="rId7" Type="http://schemas.openxmlformats.org/officeDocument/2006/relationships/image" Target="../media/image172.jpg"/><Relationship Id="rId2" Type="http://schemas.openxmlformats.org/officeDocument/2006/relationships/image" Target="../media/image167.png"/><Relationship Id="rId1" Type="http://schemas.openxmlformats.org/officeDocument/2006/relationships/slideLayout" Target="../slideLayouts/slideLayout21.xml"/><Relationship Id="rId6" Type="http://schemas.openxmlformats.org/officeDocument/2006/relationships/image" Target="../media/image171.jpg"/><Relationship Id="rId5" Type="http://schemas.openxmlformats.org/officeDocument/2006/relationships/image" Target="../media/image170.jpg"/><Relationship Id="rId10" Type="http://schemas.openxmlformats.org/officeDocument/2006/relationships/image" Target="../media/image175.png"/><Relationship Id="rId4" Type="http://schemas.openxmlformats.org/officeDocument/2006/relationships/image" Target="../media/image169.jpg"/><Relationship Id="rId9" Type="http://schemas.openxmlformats.org/officeDocument/2006/relationships/image" Target="../media/image174.jpg"/></Relationships>
</file>

<file path=ppt/slides/_rels/slide111.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jpg"/><Relationship Id="rId1" Type="http://schemas.openxmlformats.org/officeDocument/2006/relationships/slideLayout" Target="../slideLayouts/slideLayout21.xml"/><Relationship Id="rId6" Type="http://schemas.openxmlformats.org/officeDocument/2006/relationships/image" Target="../media/image178.png"/><Relationship Id="rId5" Type="http://schemas.openxmlformats.org/officeDocument/2006/relationships/image" Target="../media/image177.png"/><Relationship Id="rId4" Type="http://schemas.openxmlformats.org/officeDocument/2006/relationships/image" Target="../media/image176.png"/></Relationships>
</file>

<file path=ppt/slides/_rels/slide112.xml.rels><?xml version="1.0" encoding="UTF-8" standalone="yes"?>
<Relationships xmlns="http://schemas.openxmlformats.org/package/2006/relationships"><Relationship Id="rId3" Type="http://schemas.openxmlformats.org/officeDocument/2006/relationships/image" Target="../media/image130.png"/><Relationship Id="rId7" Type="http://schemas.openxmlformats.org/officeDocument/2006/relationships/image" Target="../media/image180.png"/><Relationship Id="rId2" Type="http://schemas.openxmlformats.org/officeDocument/2006/relationships/image" Target="../media/image129.jpg"/><Relationship Id="rId1" Type="http://schemas.openxmlformats.org/officeDocument/2006/relationships/slideLayout" Target="../slideLayouts/slideLayout21.xml"/><Relationship Id="rId6" Type="http://schemas.openxmlformats.org/officeDocument/2006/relationships/image" Target="../media/image143.png"/><Relationship Id="rId5" Type="http://schemas.openxmlformats.org/officeDocument/2006/relationships/image" Target="../media/image179.png"/><Relationship Id="rId4" Type="http://schemas.openxmlformats.org/officeDocument/2006/relationships/image" Target="../media/image176.png"/></Relationships>
</file>

<file path=ppt/slides/_rels/slide113.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jpg"/><Relationship Id="rId1" Type="http://schemas.openxmlformats.org/officeDocument/2006/relationships/slideLayout" Target="../slideLayouts/slideLayout21.xml"/><Relationship Id="rId6" Type="http://schemas.openxmlformats.org/officeDocument/2006/relationships/image" Target="../media/image182.png"/><Relationship Id="rId5" Type="http://schemas.openxmlformats.org/officeDocument/2006/relationships/image" Target="../media/image181.png"/><Relationship Id="rId4" Type="http://schemas.openxmlformats.org/officeDocument/2006/relationships/image" Target="../media/image176.png"/></Relationships>
</file>

<file path=ppt/slides/_rels/slide114.xml.rels><?xml version="1.0" encoding="UTF-8" standalone="yes"?>
<Relationships xmlns="http://schemas.openxmlformats.org/package/2006/relationships"><Relationship Id="rId3" Type="http://schemas.openxmlformats.org/officeDocument/2006/relationships/image" Target="../media/image183.jpg"/><Relationship Id="rId2" Type="http://schemas.openxmlformats.org/officeDocument/2006/relationships/slideLayout" Target="../slideLayouts/slideLayout20.xml"/><Relationship Id="rId1" Type="http://schemas.openxmlformats.org/officeDocument/2006/relationships/tags" Target="../tags/tag1.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52.png"/><Relationship Id="rId4" Type="http://schemas.openxmlformats.org/officeDocument/2006/relationships/image" Target="../media/image51.emf"/></Relationships>
</file>

<file path=ppt/slides/_rels/slide13.xml.rels><?xml version="1.0" encoding="UTF-8" standalone="yes"?>
<Relationships xmlns="http://schemas.openxmlformats.org/package/2006/relationships"><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56.emf"/><Relationship Id="rId5" Type="http://schemas.openxmlformats.org/officeDocument/2006/relationships/image" Target="../media/image55.emf"/><Relationship Id="rId4" Type="http://schemas.openxmlformats.org/officeDocument/2006/relationships/image" Target="../media/image54.png"/></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58.emf"/></Relationships>
</file>

<file path=ppt/slides/_rels/slide15.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62.png"/><Relationship Id="rId5" Type="http://schemas.openxmlformats.org/officeDocument/2006/relationships/image" Target="../media/image61.png"/><Relationship Id="rId10" Type="http://schemas.openxmlformats.org/officeDocument/2006/relationships/image" Target="../media/image66.png"/><Relationship Id="rId4" Type="http://schemas.openxmlformats.org/officeDocument/2006/relationships/image" Target="../media/image60.png"/><Relationship Id="rId9" Type="http://schemas.openxmlformats.org/officeDocument/2006/relationships/image" Target="../media/image65.png"/></Relationships>
</file>

<file path=ppt/slides/_rels/slide16.xml.rels><?xml version="1.0" encoding="UTF-8" standalone="yes"?>
<Relationships xmlns="http://schemas.openxmlformats.org/package/2006/relationships"><Relationship Id="rId8" Type="http://schemas.openxmlformats.org/officeDocument/2006/relationships/image" Target="../media/image64.png"/><Relationship Id="rId13" Type="http://schemas.openxmlformats.org/officeDocument/2006/relationships/image" Target="../media/image75.emf"/><Relationship Id="rId3" Type="http://schemas.openxmlformats.org/officeDocument/2006/relationships/image" Target="../media/image67.png"/><Relationship Id="rId7" Type="http://schemas.openxmlformats.org/officeDocument/2006/relationships/image" Target="../media/image70.png"/><Relationship Id="rId12" Type="http://schemas.openxmlformats.org/officeDocument/2006/relationships/image" Target="../media/image74.emf"/><Relationship Id="rId17" Type="http://schemas.openxmlformats.org/officeDocument/2006/relationships/image" Target="../media/image78.png"/><Relationship Id="rId2" Type="http://schemas.openxmlformats.org/officeDocument/2006/relationships/notesSlide" Target="../notesSlides/notesSlide10.xml"/><Relationship Id="rId16" Type="http://schemas.openxmlformats.org/officeDocument/2006/relationships/image" Target="../media/image77.jpeg"/><Relationship Id="rId1" Type="http://schemas.openxmlformats.org/officeDocument/2006/relationships/slideLayout" Target="../slideLayouts/slideLayout3.xml"/><Relationship Id="rId6" Type="http://schemas.openxmlformats.org/officeDocument/2006/relationships/image" Target="../media/image69.png"/><Relationship Id="rId11" Type="http://schemas.openxmlformats.org/officeDocument/2006/relationships/image" Target="../media/image73.png"/><Relationship Id="rId5" Type="http://schemas.openxmlformats.org/officeDocument/2006/relationships/image" Target="../media/image61.png"/><Relationship Id="rId15" Type="http://schemas.openxmlformats.org/officeDocument/2006/relationships/image" Target="../media/image34.png"/><Relationship Id="rId10" Type="http://schemas.openxmlformats.org/officeDocument/2006/relationships/image" Target="../media/image72.png"/><Relationship Id="rId4" Type="http://schemas.openxmlformats.org/officeDocument/2006/relationships/image" Target="../media/image68.png"/><Relationship Id="rId9" Type="http://schemas.openxmlformats.org/officeDocument/2006/relationships/image" Target="../media/image71.png"/><Relationship Id="rId14" Type="http://schemas.openxmlformats.org/officeDocument/2006/relationships/image" Target="../media/image76.emf"/></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3.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21.xml"/></Relationships>
</file>

<file path=ppt/slides/_rels/slide24.xml.rels><?xml version="1.0" encoding="UTF-8" standalone="yes"?>
<Relationships xmlns="http://schemas.openxmlformats.org/package/2006/relationships"><Relationship Id="rId2" Type="http://schemas.openxmlformats.org/officeDocument/2006/relationships/image" Target="../media/image80.jpeg"/><Relationship Id="rId1" Type="http://schemas.openxmlformats.org/officeDocument/2006/relationships/slideLayout" Target="../slideLayouts/slideLayout21.xml"/></Relationships>
</file>

<file path=ppt/slides/_rels/slide25.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image" Target="../media/image81.emf"/><Relationship Id="rId1" Type="http://schemas.openxmlformats.org/officeDocument/2006/relationships/slideLayout" Target="../slideLayouts/slideLayout2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3.xml"/><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1.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1.xml"/></Relationships>
</file>

<file path=ppt/slides/_rels/slide32.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21.xml"/></Relationships>
</file>

<file path=ppt/slides/_rels/slide33.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1.xml"/></Relationships>
</file>

<file path=ppt/slides/_rels/slide34.xml.rels><?xml version="1.0" encoding="UTF-8" standalone="yes"?>
<Relationships xmlns="http://schemas.openxmlformats.org/package/2006/relationships"><Relationship Id="rId2" Type="http://schemas.openxmlformats.org/officeDocument/2006/relationships/image" Target="../media/image90.emf"/><Relationship Id="rId1" Type="http://schemas.openxmlformats.org/officeDocument/2006/relationships/slideLayout" Target="../slideLayouts/slideLayout16.xml"/></Relationships>
</file>

<file path=ppt/slides/_rels/slide35.xml.rels><?xml version="1.0" encoding="UTF-8" standalone="yes"?>
<Relationships xmlns="http://schemas.openxmlformats.org/package/2006/relationships"><Relationship Id="rId2" Type="http://schemas.openxmlformats.org/officeDocument/2006/relationships/image" Target="../media/image91.emf"/><Relationship Id="rId1" Type="http://schemas.openxmlformats.org/officeDocument/2006/relationships/slideLayout" Target="../slideLayouts/slideLayout1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2.xml.rels><?xml version="1.0" encoding="UTF-8" standalone="yes"?>
<Relationships xmlns="http://schemas.openxmlformats.org/package/2006/relationships"><Relationship Id="rId2" Type="http://schemas.openxmlformats.org/officeDocument/2006/relationships/hyperlink" Target="file:///G:\G3-PLC%20Alliance%20Technical%20Presentation.pptx" TargetMode="External"/><Relationship Id="rId1" Type="http://schemas.openxmlformats.org/officeDocument/2006/relationships/slideLayout" Target="../slideLayouts/slideLayout2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6.xml.rels><?xml version="1.0" encoding="UTF-8" standalone="yes"?>
<Relationships xmlns="http://schemas.openxmlformats.org/package/2006/relationships"><Relationship Id="rId2" Type="http://schemas.openxmlformats.org/officeDocument/2006/relationships/image" Target="../media/image92.jpeg"/><Relationship Id="rId1" Type="http://schemas.openxmlformats.org/officeDocument/2006/relationships/slideLayout" Target="../slideLayouts/slideLayout2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48.xml.rels><?xml version="1.0" encoding="UTF-8" standalone="yes"?>
<Relationships xmlns="http://schemas.openxmlformats.org/package/2006/relationships"><Relationship Id="rId2" Type="http://schemas.openxmlformats.org/officeDocument/2006/relationships/image" Target="../media/image93.jpeg"/><Relationship Id="rId1" Type="http://schemas.openxmlformats.org/officeDocument/2006/relationships/slideLayout" Target="../slideLayouts/slideLayout21.xml"/></Relationships>
</file>

<file path=ppt/slides/_rels/slide49.xml.rels><?xml version="1.0" encoding="UTF-8" standalone="yes"?>
<Relationships xmlns="http://schemas.openxmlformats.org/package/2006/relationships"><Relationship Id="rId2" Type="http://schemas.openxmlformats.org/officeDocument/2006/relationships/image" Target="../media/image94.jpeg"/><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50.xml.rels><?xml version="1.0" encoding="UTF-8" standalone="yes"?>
<Relationships xmlns="http://schemas.openxmlformats.org/package/2006/relationships"><Relationship Id="rId2" Type="http://schemas.openxmlformats.org/officeDocument/2006/relationships/image" Target="../media/image95.jpeg"/><Relationship Id="rId1" Type="http://schemas.openxmlformats.org/officeDocument/2006/relationships/slideLayout" Target="../slideLayouts/slideLayout21.xml"/></Relationships>
</file>

<file path=ppt/slides/_rels/slide51.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Layout" Target="../slideLayouts/slideLayout2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54.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6.xml.rels><?xml version="1.0" encoding="UTF-8" standalone="yes"?>
<Relationships xmlns="http://schemas.openxmlformats.org/package/2006/relationships"><Relationship Id="rId2" Type="http://schemas.openxmlformats.org/officeDocument/2006/relationships/image" Target="../media/image98.emf"/><Relationship Id="rId1" Type="http://schemas.openxmlformats.org/officeDocument/2006/relationships/slideLayout" Target="../slideLayouts/slideLayout21.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6.xml"/></Relationships>
</file>

<file path=ppt/slides/_rels/slide58.xml.rels><?xml version="1.0" encoding="UTF-8" standalone="yes"?>
<Relationships xmlns="http://schemas.openxmlformats.org/package/2006/relationships"><Relationship Id="rId2" Type="http://schemas.openxmlformats.org/officeDocument/2006/relationships/image" Target="../media/image99.jpeg"/><Relationship Id="rId1" Type="http://schemas.openxmlformats.org/officeDocument/2006/relationships/slideLayout" Target="../slideLayouts/slideLayout21.xml"/></Relationships>
</file>

<file path=ppt/slides/_rels/slide59.xml.rels><?xml version="1.0" encoding="UTF-8" standalone="yes"?>
<Relationships xmlns="http://schemas.openxmlformats.org/package/2006/relationships"><Relationship Id="rId2" Type="http://schemas.openxmlformats.org/officeDocument/2006/relationships/image" Target="../media/image100.emf"/><Relationship Id="rId1" Type="http://schemas.openxmlformats.org/officeDocument/2006/relationships/slideLayout" Target="../slideLayouts/slideLayout2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0.xml.rels><?xml version="1.0" encoding="UTF-8" standalone="yes"?>
<Relationships xmlns="http://schemas.openxmlformats.org/package/2006/relationships"><Relationship Id="rId2" Type="http://schemas.openxmlformats.org/officeDocument/2006/relationships/image" Target="../media/image101.emf"/><Relationship Id="rId1" Type="http://schemas.openxmlformats.org/officeDocument/2006/relationships/slideLayout" Target="../slideLayouts/slideLayout21.xml"/></Relationships>
</file>

<file path=ppt/slides/_rels/slide61.xml.rels><?xml version="1.0" encoding="UTF-8" standalone="yes"?>
<Relationships xmlns="http://schemas.openxmlformats.org/package/2006/relationships"><Relationship Id="rId2" Type="http://schemas.openxmlformats.org/officeDocument/2006/relationships/image" Target="../media/image102.emf"/><Relationship Id="rId1" Type="http://schemas.openxmlformats.org/officeDocument/2006/relationships/slideLayout" Target="../slideLayouts/slideLayout21.xml"/></Relationships>
</file>

<file path=ppt/slides/_rels/slide62.xml.rels><?xml version="1.0" encoding="UTF-8" standalone="yes"?>
<Relationships xmlns="http://schemas.openxmlformats.org/package/2006/relationships"><Relationship Id="rId2" Type="http://schemas.openxmlformats.org/officeDocument/2006/relationships/image" Target="../media/image103.emf"/><Relationship Id="rId1" Type="http://schemas.openxmlformats.org/officeDocument/2006/relationships/slideLayout" Target="../slideLayouts/slideLayout21.xml"/></Relationships>
</file>

<file path=ppt/slides/_rels/slide63.xml.rels><?xml version="1.0" encoding="UTF-8" standalone="yes"?>
<Relationships xmlns="http://schemas.openxmlformats.org/package/2006/relationships"><Relationship Id="rId2" Type="http://schemas.openxmlformats.org/officeDocument/2006/relationships/image" Target="../media/image104.emf"/><Relationship Id="rId1" Type="http://schemas.openxmlformats.org/officeDocument/2006/relationships/slideLayout" Target="../slideLayouts/slideLayout21.xml"/></Relationships>
</file>

<file path=ppt/slides/_rels/slide64.xml.rels><?xml version="1.0" encoding="UTF-8" standalone="yes"?>
<Relationships xmlns="http://schemas.openxmlformats.org/package/2006/relationships"><Relationship Id="rId2" Type="http://schemas.openxmlformats.org/officeDocument/2006/relationships/image" Target="../media/image105.emf"/><Relationship Id="rId1" Type="http://schemas.openxmlformats.org/officeDocument/2006/relationships/slideLayout" Target="../slideLayouts/slideLayout21.xml"/></Relationships>
</file>

<file path=ppt/slides/_rels/slide65.xml.rels><?xml version="1.0" encoding="UTF-8" standalone="yes"?>
<Relationships xmlns="http://schemas.openxmlformats.org/package/2006/relationships"><Relationship Id="rId2" Type="http://schemas.openxmlformats.org/officeDocument/2006/relationships/image" Target="../media/image106.emf"/><Relationship Id="rId1" Type="http://schemas.openxmlformats.org/officeDocument/2006/relationships/slideLayout" Target="../slideLayouts/slideLayout2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69.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2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72.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1.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74.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1.xml"/></Relationships>
</file>

<file path=ppt/slides/_rels/slide75.xml.rels><?xml version="1.0" encoding="UTF-8" standalone="yes"?>
<Relationships xmlns="http://schemas.openxmlformats.org/package/2006/relationships"><Relationship Id="rId2" Type="http://schemas.openxmlformats.org/officeDocument/2006/relationships/image" Target="../media/image110.jpeg"/><Relationship Id="rId1" Type="http://schemas.openxmlformats.org/officeDocument/2006/relationships/slideLayout" Target="../slideLayouts/slideLayout21.xml"/></Relationships>
</file>

<file path=ppt/slides/_rels/slide76.xml.rels><?xml version="1.0" encoding="UTF-8" standalone="yes"?>
<Relationships xmlns="http://schemas.openxmlformats.org/package/2006/relationships"><Relationship Id="rId2" Type="http://schemas.openxmlformats.org/officeDocument/2006/relationships/image" Target="../media/image111.jpeg"/><Relationship Id="rId1" Type="http://schemas.openxmlformats.org/officeDocument/2006/relationships/slideLayout" Target="../slideLayouts/slideLayout21.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80.xml.rels><?xml version="1.0" encoding="UTF-8" standalone="yes"?>
<Relationships xmlns="http://schemas.openxmlformats.org/package/2006/relationships"><Relationship Id="rId2" Type="http://schemas.openxmlformats.org/officeDocument/2006/relationships/hyperlink" Target="file:///G:\RF%20Mesh.pdf" TargetMode="External"/><Relationship Id="rId1" Type="http://schemas.openxmlformats.org/officeDocument/2006/relationships/slideLayout" Target="../slideLayouts/slideLayout21.xml"/></Relationships>
</file>

<file path=ppt/slides/_rels/slide81.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1.xml"/></Relationships>
</file>

<file path=ppt/slides/_rels/slide82.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1.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84.xml.rels><?xml version="1.0" encoding="UTF-8" standalone="yes"?>
<Relationships xmlns="http://schemas.openxmlformats.org/package/2006/relationships"><Relationship Id="rId3" Type="http://schemas.openxmlformats.org/officeDocument/2006/relationships/image" Target="../media/image115.emf"/><Relationship Id="rId2" Type="http://schemas.openxmlformats.org/officeDocument/2006/relationships/image" Target="../media/image114.emf"/><Relationship Id="rId1" Type="http://schemas.openxmlformats.org/officeDocument/2006/relationships/slideLayout" Target="../slideLayouts/slideLayout16.xml"/></Relationships>
</file>

<file path=ppt/slides/_rels/slide85.xml.rels><?xml version="1.0" encoding="UTF-8" standalone="yes"?>
<Relationships xmlns="http://schemas.openxmlformats.org/package/2006/relationships"><Relationship Id="rId2" Type="http://schemas.openxmlformats.org/officeDocument/2006/relationships/image" Target="../media/image116.emf"/><Relationship Id="rId1" Type="http://schemas.openxmlformats.org/officeDocument/2006/relationships/slideLayout" Target="../slideLayouts/slideLayout16.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88.xml.rels><?xml version="1.0" encoding="UTF-8" standalone="yes"?>
<Relationships xmlns="http://schemas.openxmlformats.org/package/2006/relationships"><Relationship Id="rId2" Type="http://schemas.openxmlformats.org/officeDocument/2006/relationships/image" Target="../media/image117.jpeg"/><Relationship Id="rId1" Type="http://schemas.openxmlformats.org/officeDocument/2006/relationships/slideLayout" Target="../slideLayouts/slideLayout21.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96.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21.xml"/><Relationship Id="rId6" Type="http://schemas.openxmlformats.org/officeDocument/2006/relationships/image" Target="../media/image122.jpeg"/><Relationship Id="rId5" Type="http://schemas.openxmlformats.org/officeDocument/2006/relationships/image" Target="../media/image121.jpeg"/><Relationship Id="rId4" Type="http://schemas.openxmlformats.org/officeDocument/2006/relationships/image" Target="../media/image120.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99.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2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C477387-FBC8-42E8-8EE8-1396AAEC5156}"/>
              </a:ext>
            </a:extLst>
          </p:cNvPr>
          <p:cNvSpPr>
            <a:spLocks noGrp="1"/>
          </p:cNvSpPr>
          <p:nvPr>
            <p:ph type="body" sz="quarter" idx="13"/>
          </p:nvPr>
        </p:nvSpPr>
        <p:spPr>
          <a:xfrm>
            <a:off x="107950" y="3213100"/>
            <a:ext cx="7488386" cy="1368425"/>
          </a:xfrm>
        </p:spPr>
        <p:txBody>
          <a:bodyPr rtlCol="0"/>
          <a:lstStyle/>
          <a:p>
            <a:pPr marL="0" indent="0" algn="ctr" eaLnBrk="1" fontAlgn="auto" hangingPunct="1">
              <a:spcAft>
                <a:spcPts val="0"/>
              </a:spcAft>
              <a:defRPr/>
            </a:pPr>
            <a:r>
              <a:rPr lang="bn-BD" sz="2600" dirty="0">
                <a:solidFill>
                  <a:srgbClr val="C00000"/>
                </a:solidFill>
                <a:ea typeface="+mj-ea"/>
                <a:cs typeface="+mj-cs"/>
              </a:rPr>
              <a:t>I</a:t>
            </a:r>
            <a:r>
              <a:rPr lang="en-US" sz="2600" dirty="0" err="1">
                <a:solidFill>
                  <a:srgbClr val="C00000"/>
                </a:solidFill>
                <a:ea typeface="+mj-ea"/>
                <a:cs typeface="+mj-cs"/>
              </a:rPr>
              <a:t>ntroducing</a:t>
            </a:r>
            <a:r>
              <a:rPr lang="bn-BD" sz="2600" dirty="0">
                <a:solidFill>
                  <a:srgbClr val="C00000"/>
                </a:solidFill>
                <a:ea typeface="+mj-ea"/>
                <a:cs typeface="+mj-cs"/>
              </a:rPr>
              <a:t>   ......</a:t>
            </a:r>
            <a:br>
              <a:rPr lang="en-US" sz="4400" b="0" dirty="0">
                <a:solidFill>
                  <a:srgbClr val="262626"/>
                </a:solidFill>
                <a:ea typeface="+mj-ea"/>
                <a:cs typeface="+mj-cs"/>
              </a:rPr>
            </a:br>
            <a:r>
              <a:rPr lang="bn-BD" sz="3900" dirty="0">
                <a:solidFill>
                  <a:prstClr val="white"/>
                </a:solidFill>
                <a:latin typeface="Arial" pitchFamily="34" charset="0"/>
                <a:ea typeface="+mj-ea"/>
                <a:cs typeface="Arial" pitchFamily="34" charset="0"/>
              </a:rPr>
              <a:t>The </a:t>
            </a:r>
            <a:r>
              <a:rPr lang="en-US" sz="3900" dirty="0">
                <a:solidFill>
                  <a:prstClr val="white"/>
                </a:solidFill>
                <a:latin typeface="Arial" pitchFamily="34" charset="0"/>
                <a:ea typeface="+mj-ea"/>
                <a:cs typeface="Arial" pitchFamily="34" charset="0"/>
              </a:rPr>
              <a:t>Smart </a:t>
            </a:r>
            <a:r>
              <a:rPr lang="bn-BD" sz="3900" dirty="0">
                <a:solidFill>
                  <a:prstClr val="white"/>
                </a:solidFill>
                <a:latin typeface="Arial" pitchFamily="34" charset="0"/>
                <a:ea typeface="+mj-ea"/>
                <a:cs typeface="Arial" pitchFamily="34" charset="0"/>
              </a:rPr>
              <a:t>Pre-Paid Meter</a:t>
            </a:r>
            <a:endParaRPr lang="en-US" sz="3900" dirty="0"/>
          </a:p>
        </p:txBody>
      </p:sp>
      <p:sp>
        <p:nvSpPr>
          <p:cNvPr id="3" name="Text Placeholder 2">
            <a:extLst>
              <a:ext uri="{FF2B5EF4-FFF2-40B4-BE49-F238E27FC236}">
                <a16:creationId xmlns:a16="http://schemas.microsoft.com/office/drawing/2014/main" id="{B19B166D-3A09-4F58-8E01-848F41EE5BD2}"/>
              </a:ext>
            </a:extLst>
          </p:cNvPr>
          <p:cNvSpPr>
            <a:spLocks noGrp="1"/>
          </p:cNvSpPr>
          <p:nvPr>
            <p:ph type="body" sz="quarter" idx="14"/>
          </p:nvPr>
        </p:nvSpPr>
        <p:spPr>
          <a:xfrm>
            <a:off x="4527550" y="2197100"/>
            <a:ext cx="4191000" cy="533400"/>
          </a:xfrm>
        </p:spPr>
        <p:txBody>
          <a:bodyPr rtlCol="0"/>
          <a:lstStyle/>
          <a:p>
            <a:pPr eaLnBrk="1" fontAlgn="auto" hangingPunct="1">
              <a:spcAft>
                <a:spcPts val="0"/>
              </a:spcAft>
              <a:defRPr/>
            </a:pPr>
            <a:r>
              <a:rPr lang="bn-BD" dirty="0"/>
              <a:t>A</a:t>
            </a:r>
            <a:r>
              <a:rPr dirty="0"/>
              <a:t> tour of new </a:t>
            </a:r>
            <a:r>
              <a:rPr lang="bn-BD" dirty="0"/>
              <a:t>erra</a:t>
            </a:r>
            <a:endParaRPr dirty="0"/>
          </a:p>
        </p:txBody>
      </p:sp>
    </p:spTree>
    <p:extLst>
      <p:ext uri="{BB962C8B-B14F-4D97-AF65-F5344CB8AC3E}">
        <p14:creationId xmlns:p14="http://schemas.microsoft.com/office/powerpoint/2010/main" val="1711681801"/>
      </p:ext>
    </p:extLst>
  </p:cSld>
  <p:clrMapOvr>
    <a:masterClrMapping/>
  </p:clrMapOvr>
  <p:transition spd="slow"/>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2830" y="122794"/>
            <a:ext cx="7886700" cy="994172"/>
          </a:xfrm>
        </p:spPr>
        <p:txBody>
          <a:bodyPr>
            <a:normAutofit fontScale="90000"/>
          </a:bodyPr>
          <a:lstStyle/>
          <a:p>
            <a:pPr algn="ctr"/>
            <a:r>
              <a:rPr lang="en-US" sz="3600" b="1" dirty="0">
                <a:solidFill>
                  <a:srgbClr val="FF0000"/>
                </a:solidFill>
                <a:effectLst>
                  <a:outerShdw blurRad="38100" dist="38100" dir="2700000" algn="tl">
                    <a:srgbClr val="000000">
                      <a:alpha val="43137"/>
                    </a:srgbClr>
                  </a:outerShdw>
                </a:effectLst>
                <a:latin typeface="Arial Black" panose="020B0A04020102020204" pitchFamily="34" charset="0"/>
              </a:rPr>
              <a:t>Best Practice in Unified Prepaid System</a:t>
            </a:r>
          </a:p>
        </p:txBody>
      </p:sp>
      <p:grpSp>
        <p:nvGrpSpPr>
          <p:cNvPr id="5" name="Group 4"/>
          <p:cNvGrpSpPr/>
          <p:nvPr/>
        </p:nvGrpSpPr>
        <p:grpSpPr>
          <a:xfrm>
            <a:off x="152401" y="1116966"/>
            <a:ext cx="8817428" cy="5120346"/>
            <a:chOff x="443345" y="2114553"/>
            <a:chExt cx="11291455" cy="4514847"/>
          </a:xfrm>
        </p:grpSpPr>
        <p:grpSp>
          <p:nvGrpSpPr>
            <p:cNvPr id="6" name="Group 5"/>
            <p:cNvGrpSpPr/>
            <p:nvPr/>
          </p:nvGrpSpPr>
          <p:grpSpPr>
            <a:xfrm>
              <a:off x="4904814" y="2114553"/>
              <a:ext cx="1210237" cy="2000249"/>
              <a:chOff x="661427" y="-129988"/>
              <a:chExt cx="1210237" cy="2087375"/>
            </a:xfrm>
          </p:grpSpPr>
          <p:pic>
            <p:nvPicPr>
              <p:cNvPr id="82" name="Picture 8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1427" y="-129988"/>
                <a:ext cx="1210235" cy="2056280"/>
              </a:xfrm>
              <a:prstGeom prst="rect">
                <a:avLst/>
              </a:prstGeom>
            </p:spPr>
          </p:pic>
          <p:sp>
            <p:nvSpPr>
              <p:cNvPr id="83" name="Rectangle 82"/>
              <p:cNvSpPr/>
              <p:nvPr/>
            </p:nvSpPr>
            <p:spPr>
              <a:xfrm>
                <a:off x="671514" y="1571625"/>
                <a:ext cx="1200150" cy="3857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rgbClr val="002060"/>
                    </a:solidFill>
                  </a:rPr>
                  <a:t>Mobile</a:t>
                </a:r>
              </a:p>
              <a:p>
                <a:pPr algn="ctr"/>
                <a:r>
                  <a:rPr lang="en-US" sz="900" dirty="0">
                    <a:solidFill>
                      <a:srgbClr val="002060"/>
                    </a:solidFill>
                  </a:rPr>
                  <a:t>Operator</a:t>
                </a:r>
              </a:p>
            </p:txBody>
          </p:sp>
        </p:grpSp>
        <p:sp>
          <p:nvSpPr>
            <p:cNvPr id="7" name="Oval 6"/>
            <p:cNvSpPr/>
            <p:nvPr/>
          </p:nvSpPr>
          <p:spPr>
            <a:xfrm>
              <a:off x="8720996" y="2552999"/>
              <a:ext cx="2729753" cy="1546412"/>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9208936" y="4085194"/>
              <a:ext cx="1801904" cy="526676"/>
            </a:xfrm>
            <a:prstGeom prst="rect">
              <a:avLst/>
            </a:prstGeom>
            <a:noFill/>
          </p:spPr>
          <p:txBody>
            <a:bodyPr wrap="square" rtlCol="0">
              <a:spAutoFit/>
            </a:bodyPr>
            <a:lstStyle/>
            <a:p>
              <a:pPr algn="ctr"/>
              <a:r>
                <a:rPr lang="en-US" sz="1050" dirty="0">
                  <a:solidFill>
                    <a:srgbClr val="002060"/>
                  </a:solidFill>
                  <a:latin typeface="Arial Narrow" panose="020B0606020202030204" pitchFamily="34" charset="0"/>
                </a:rPr>
                <a:t>Smart Unified Prepaid Metering System</a:t>
              </a:r>
            </a:p>
          </p:txBody>
        </p:sp>
        <p:pic>
          <p:nvPicPr>
            <p:cNvPr id="9" name="Picture 8"/>
            <p:cNvPicPr>
              <a:picLocks noChangeAspect="1"/>
            </p:cNvPicPr>
            <p:nvPr/>
          </p:nvPicPr>
          <p:blipFill>
            <a:blip r:embed="rId3"/>
            <a:stretch>
              <a:fillRect/>
            </a:stretch>
          </p:blipFill>
          <p:spPr>
            <a:xfrm>
              <a:off x="8844487" y="2693771"/>
              <a:ext cx="2402643" cy="1284616"/>
            </a:xfrm>
            <a:prstGeom prst="rect">
              <a:avLst/>
            </a:prstGeom>
          </p:spPr>
        </p:pic>
        <p:grpSp>
          <p:nvGrpSpPr>
            <p:cNvPr id="10" name="Group 9"/>
            <p:cNvGrpSpPr/>
            <p:nvPr/>
          </p:nvGrpSpPr>
          <p:grpSpPr>
            <a:xfrm>
              <a:off x="6152608" y="2785056"/>
              <a:ext cx="2250421" cy="1069592"/>
              <a:chOff x="5943600" y="3079380"/>
              <a:chExt cx="2250421" cy="1069592"/>
            </a:xfrm>
          </p:grpSpPr>
          <p:pic>
            <p:nvPicPr>
              <p:cNvPr id="80" name="Picture 7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43600" y="3079380"/>
                <a:ext cx="2250421" cy="1069592"/>
              </a:xfrm>
              <a:prstGeom prst="rect">
                <a:avLst/>
              </a:prstGeom>
            </p:spPr>
          </p:pic>
          <p:sp>
            <p:nvSpPr>
              <p:cNvPr id="81" name="TextBox 80"/>
              <p:cNvSpPr txBox="1"/>
              <p:nvPr/>
            </p:nvSpPr>
            <p:spPr>
              <a:xfrm>
                <a:off x="6285625" y="3307980"/>
                <a:ext cx="1715376" cy="585197"/>
              </a:xfrm>
              <a:prstGeom prst="rect">
                <a:avLst/>
              </a:prstGeom>
              <a:noFill/>
            </p:spPr>
            <p:txBody>
              <a:bodyPr wrap="square" rtlCol="0">
                <a:spAutoFit/>
              </a:bodyPr>
              <a:lstStyle/>
              <a:p>
                <a:pPr algn="ctr"/>
                <a:r>
                  <a:rPr lang="en-US" sz="1200" b="1" dirty="0">
                    <a:solidFill>
                      <a:schemeClr val="tx2"/>
                    </a:solidFill>
                  </a:rPr>
                  <a:t>Internet/Intranet</a:t>
                </a:r>
              </a:p>
              <a:p>
                <a:pPr algn="ctr"/>
                <a:r>
                  <a:rPr lang="en-US" sz="1200" b="1" dirty="0">
                    <a:solidFill>
                      <a:schemeClr val="tx2"/>
                    </a:solidFill>
                  </a:rPr>
                  <a:t>VPN/APN</a:t>
                </a:r>
              </a:p>
            </p:txBody>
          </p:sp>
        </p:grpSp>
        <p:cxnSp>
          <p:nvCxnSpPr>
            <p:cNvPr id="11" name="Straight Connector 10"/>
            <p:cNvCxnSpPr/>
            <p:nvPr/>
          </p:nvCxnSpPr>
          <p:spPr>
            <a:xfrm flipV="1">
              <a:off x="8329879" y="3326205"/>
              <a:ext cx="430306" cy="6724"/>
            </a:xfrm>
            <a:prstGeom prst="line">
              <a:avLst/>
            </a:prstGeom>
            <a:ln w="19050">
              <a:solidFill>
                <a:srgbClr val="002060"/>
              </a:solidFill>
              <a:headEnd type="triangle" w="med" len="med"/>
              <a:tailEnd type="triangle" w="med" len="med"/>
            </a:ln>
          </p:spPr>
          <p:style>
            <a:lnRef idx="1">
              <a:schemeClr val="dk1"/>
            </a:lnRef>
            <a:fillRef idx="0">
              <a:schemeClr val="dk1"/>
            </a:fillRef>
            <a:effectRef idx="0">
              <a:schemeClr val="dk1"/>
            </a:effectRef>
            <a:fontRef idx="minor">
              <a:schemeClr val="tx1"/>
            </a:fontRef>
          </p:style>
        </p:cxnSp>
        <p:grpSp>
          <p:nvGrpSpPr>
            <p:cNvPr id="12" name="Group 11"/>
            <p:cNvGrpSpPr/>
            <p:nvPr/>
          </p:nvGrpSpPr>
          <p:grpSpPr>
            <a:xfrm>
              <a:off x="9149114" y="5286587"/>
              <a:ext cx="1208683" cy="1138519"/>
              <a:chOff x="9442509" y="5168151"/>
              <a:chExt cx="1208683" cy="1138519"/>
            </a:xfrm>
          </p:grpSpPr>
          <p:pic>
            <p:nvPicPr>
              <p:cNvPr id="78" name="Picture 7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442509" y="5168151"/>
                <a:ext cx="1208683" cy="1138519"/>
              </a:xfrm>
              <a:prstGeom prst="rect">
                <a:avLst/>
              </a:prstGeom>
            </p:spPr>
          </p:pic>
          <p:pic>
            <p:nvPicPr>
              <p:cNvPr id="79" name="Picture 7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662832" y="5647765"/>
                <a:ext cx="785534" cy="497541"/>
              </a:xfrm>
              <a:prstGeom prst="rect">
                <a:avLst/>
              </a:prstGeom>
            </p:spPr>
          </p:pic>
        </p:grpSp>
        <p:sp>
          <p:nvSpPr>
            <p:cNvPr id="13" name="Freeform 12"/>
            <p:cNvSpPr/>
            <p:nvPr/>
          </p:nvSpPr>
          <p:spPr>
            <a:xfrm>
              <a:off x="7820043" y="3749784"/>
              <a:ext cx="1689719" cy="1703550"/>
            </a:xfrm>
            <a:custGeom>
              <a:avLst/>
              <a:gdLst>
                <a:gd name="connsiteX0" fmla="*/ 0 w 1694330"/>
                <a:gd name="connsiteY0" fmla="*/ 0 h 1801906"/>
                <a:gd name="connsiteX1" fmla="*/ 309283 w 1694330"/>
                <a:gd name="connsiteY1" fmla="*/ 820271 h 1801906"/>
                <a:gd name="connsiteX2" fmla="*/ 1304365 w 1694330"/>
                <a:gd name="connsiteY2" fmla="*/ 1021977 h 1801906"/>
                <a:gd name="connsiteX3" fmla="*/ 1694330 w 1694330"/>
                <a:gd name="connsiteY3" fmla="*/ 1801906 h 1801906"/>
              </a:gdLst>
              <a:ahLst/>
              <a:cxnLst>
                <a:cxn ang="0">
                  <a:pos x="connsiteX0" y="connsiteY0"/>
                </a:cxn>
                <a:cxn ang="0">
                  <a:pos x="connsiteX1" y="connsiteY1"/>
                </a:cxn>
                <a:cxn ang="0">
                  <a:pos x="connsiteX2" y="connsiteY2"/>
                </a:cxn>
                <a:cxn ang="0">
                  <a:pos x="connsiteX3" y="connsiteY3"/>
                </a:cxn>
              </a:cxnLst>
              <a:rect l="l" t="t" r="r" b="b"/>
              <a:pathLst>
                <a:path w="1694330" h="1801906">
                  <a:moveTo>
                    <a:pt x="0" y="0"/>
                  </a:moveTo>
                  <a:cubicBezTo>
                    <a:pt x="45944" y="324971"/>
                    <a:pt x="91889" y="649942"/>
                    <a:pt x="309283" y="820271"/>
                  </a:cubicBezTo>
                  <a:cubicBezTo>
                    <a:pt x="526677" y="990600"/>
                    <a:pt x="1073524" y="858371"/>
                    <a:pt x="1304365" y="1021977"/>
                  </a:cubicBezTo>
                  <a:cubicBezTo>
                    <a:pt x="1535206" y="1185583"/>
                    <a:pt x="1614768" y="1493744"/>
                    <a:pt x="1694330" y="1801906"/>
                  </a:cubicBezTo>
                </a:path>
              </a:pathLst>
            </a:custGeom>
            <a:noFill/>
            <a:ln w="12700">
              <a:solidFill>
                <a:srgbClr val="002060"/>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flipV="1">
              <a:off x="10112830" y="5928948"/>
              <a:ext cx="428897" cy="8711"/>
            </a:xfrm>
            <a:prstGeom prst="straightConnector1">
              <a:avLst/>
            </a:prstGeom>
            <a:ln w="19050">
              <a:solidFill>
                <a:srgbClr val="00206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5" name="Group 14"/>
            <p:cNvGrpSpPr/>
            <p:nvPr/>
          </p:nvGrpSpPr>
          <p:grpSpPr>
            <a:xfrm>
              <a:off x="618565" y="2577973"/>
              <a:ext cx="2986786" cy="3775165"/>
              <a:chOff x="248193" y="2495006"/>
              <a:chExt cx="3069773" cy="3775165"/>
            </a:xfrm>
          </p:grpSpPr>
          <p:sp>
            <p:nvSpPr>
              <p:cNvPr id="62" name="Rectangle 61"/>
              <p:cNvSpPr/>
              <p:nvPr/>
            </p:nvSpPr>
            <p:spPr>
              <a:xfrm>
                <a:off x="248193" y="2495006"/>
                <a:ext cx="3069773" cy="3775165"/>
              </a:xfrm>
              <a:prstGeom prst="rect">
                <a:avLst/>
              </a:prstGeom>
              <a:solidFill>
                <a:srgbClr val="FFF9E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3" name="Picture 62"/>
              <p:cNvPicPr>
                <a:picLocks noChangeAspect="1"/>
              </p:cNvPicPr>
              <p:nvPr/>
            </p:nvPicPr>
            <p:blipFill rotWithShape="1">
              <a:blip r:embed="rId7" cstate="print">
                <a:extLst>
                  <a:ext uri="{28A0092B-C50C-407E-A947-70E740481C1C}">
                    <a14:useLocalDpi xmlns:a14="http://schemas.microsoft.com/office/drawing/2010/main" val="0"/>
                  </a:ext>
                </a:extLst>
              </a:blip>
              <a:srcRect l="13084" r="13084" b="25827"/>
              <a:stretch/>
            </p:blipFill>
            <p:spPr>
              <a:xfrm>
                <a:off x="1802674" y="2521127"/>
                <a:ext cx="1110345" cy="966651"/>
              </a:xfrm>
              <a:prstGeom prst="rect">
                <a:avLst/>
              </a:prstGeom>
              <a:ln>
                <a:noFill/>
              </a:ln>
            </p:spPr>
          </p:pic>
          <p:pic>
            <p:nvPicPr>
              <p:cNvPr id="64" name="Picture 63"/>
              <p:cNvPicPr>
                <a:picLocks noChangeAspect="1"/>
              </p:cNvPicPr>
              <p:nvPr/>
            </p:nvPicPr>
            <p:blipFill rotWithShape="1">
              <a:blip r:embed="rId8" cstate="print">
                <a:extLst>
                  <a:ext uri="{28A0092B-C50C-407E-A947-70E740481C1C}">
                    <a14:useLocalDpi xmlns:a14="http://schemas.microsoft.com/office/drawing/2010/main" val="0"/>
                  </a:ext>
                </a:extLst>
              </a:blip>
              <a:srcRect l="4651" t="-3702" r="-9303" b="-9465"/>
              <a:stretch/>
            </p:blipFill>
            <p:spPr>
              <a:xfrm>
                <a:off x="378820" y="2586442"/>
                <a:ext cx="1058094" cy="1018903"/>
              </a:xfrm>
              <a:prstGeom prst="rect">
                <a:avLst/>
              </a:prstGeom>
            </p:spPr>
          </p:pic>
          <p:pic>
            <p:nvPicPr>
              <p:cNvPr id="65" name="Picture 64"/>
              <p:cNvPicPr>
                <a:picLocks noChangeAspect="1"/>
              </p:cNvPicPr>
              <p:nvPr/>
            </p:nvPicPr>
            <p:blipFill rotWithShape="1">
              <a:blip r:embed="rId9" cstate="print">
                <a:extLst>
                  <a:ext uri="{28A0092B-C50C-407E-A947-70E740481C1C}">
                    <a14:useLocalDpi xmlns:a14="http://schemas.microsoft.com/office/drawing/2010/main" val="0"/>
                  </a:ext>
                </a:extLst>
              </a:blip>
              <a:srcRect l="22168" r="984" b="18580"/>
              <a:stretch/>
            </p:blipFill>
            <p:spPr>
              <a:xfrm>
                <a:off x="391887" y="3997235"/>
                <a:ext cx="1005840" cy="744582"/>
              </a:xfrm>
              <a:prstGeom prst="rect">
                <a:avLst/>
              </a:prstGeom>
            </p:spPr>
          </p:pic>
          <p:pic>
            <p:nvPicPr>
              <p:cNvPr id="66" name="Picture 65"/>
              <p:cNvPicPr>
                <a:picLocks noChangeAspect="1"/>
              </p:cNvPicPr>
              <p:nvPr/>
            </p:nvPicPr>
            <p:blipFill rotWithShape="1">
              <a:blip r:embed="rId10">
                <a:extLst>
                  <a:ext uri="{28A0092B-C50C-407E-A947-70E740481C1C}">
                    <a14:useLocalDpi xmlns:a14="http://schemas.microsoft.com/office/drawing/2010/main" val="0"/>
                  </a:ext>
                </a:extLst>
              </a:blip>
              <a:srcRect l="19661" r="22005" b="26212"/>
              <a:stretch/>
            </p:blipFill>
            <p:spPr>
              <a:xfrm>
                <a:off x="1872535" y="3958044"/>
                <a:ext cx="992778" cy="765670"/>
              </a:xfrm>
              <a:prstGeom prst="rect">
                <a:avLst/>
              </a:prstGeom>
              <a:ln>
                <a:noFill/>
              </a:ln>
            </p:spPr>
          </p:pic>
          <p:pic>
            <p:nvPicPr>
              <p:cNvPr id="67" name="Picture 66"/>
              <p:cNvPicPr>
                <a:picLocks noChangeAspect="1"/>
              </p:cNvPicPr>
              <p:nvPr/>
            </p:nvPicPr>
            <p:blipFill rotWithShape="1">
              <a:blip r:embed="rId11" cstate="print">
                <a:extLst>
                  <a:ext uri="{28A0092B-C50C-407E-A947-70E740481C1C}">
                    <a14:useLocalDpi xmlns:a14="http://schemas.microsoft.com/office/drawing/2010/main" val="0"/>
                  </a:ext>
                </a:extLst>
              </a:blip>
              <a:srcRect r="18645"/>
              <a:stretch/>
            </p:blipFill>
            <p:spPr>
              <a:xfrm>
                <a:off x="391884" y="5277396"/>
                <a:ext cx="1018903" cy="658042"/>
              </a:xfrm>
              <a:prstGeom prst="rect">
                <a:avLst/>
              </a:prstGeom>
            </p:spPr>
          </p:pic>
          <p:pic>
            <p:nvPicPr>
              <p:cNvPr id="68" name="Picture 67"/>
              <p:cNvPicPr>
                <a:picLocks noChangeAspect="1"/>
              </p:cNvPicPr>
              <p:nvPr/>
            </p:nvPicPr>
            <p:blipFill rotWithShape="1">
              <a:blip r:embed="rId12" cstate="print">
                <a:extLst>
                  <a:ext uri="{28A0092B-C50C-407E-A947-70E740481C1C}">
                    <a14:useLocalDpi xmlns:a14="http://schemas.microsoft.com/office/drawing/2010/main" val="0"/>
                  </a:ext>
                </a:extLst>
              </a:blip>
              <a:srcRect r="52779"/>
              <a:stretch/>
            </p:blipFill>
            <p:spPr>
              <a:xfrm>
                <a:off x="1810067" y="5251270"/>
                <a:ext cx="1063761" cy="668955"/>
              </a:xfrm>
              <a:prstGeom prst="rect">
                <a:avLst/>
              </a:prstGeom>
            </p:spPr>
          </p:pic>
          <p:pic>
            <p:nvPicPr>
              <p:cNvPr id="69" name="Picture 68"/>
              <p:cNvPicPr>
                <a:picLocks noChangeAspect="1"/>
              </p:cNvPicPr>
              <p:nvPr/>
            </p:nvPicPr>
            <p:blipFill rotWithShape="1">
              <a:blip r:embed="rId13" cstate="print">
                <a:extLst>
                  <a:ext uri="{28A0092B-C50C-407E-A947-70E740481C1C}">
                    <a14:useLocalDpi xmlns:a14="http://schemas.microsoft.com/office/drawing/2010/main" val="0"/>
                  </a:ext>
                </a:extLst>
              </a:blip>
              <a:srcRect l="23385" r="21149" b="10686"/>
              <a:stretch/>
            </p:blipFill>
            <p:spPr>
              <a:xfrm>
                <a:off x="1386962" y="3004457"/>
                <a:ext cx="292047" cy="470263"/>
              </a:xfrm>
              <a:prstGeom prst="rect">
                <a:avLst/>
              </a:prstGeom>
            </p:spPr>
          </p:pic>
          <p:pic>
            <p:nvPicPr>
              <p:cNvPr id="70" name="Picture 69"/>
              <p:cNvPicPr>
                <a:picLocks noChangeAspect="1"/>
              </p:cNvPicPr>
              <p:nvPr/>
            </p:nvPicPr>
            <p:blipFill rotWithShape="1">
              <a:blip r:embed="rId14" cstate="print">
                <a:extLst>
                  <a:ext uri="{28A0092B-C50C-407E-A947-70E740481C1C}">
                    <a14:useLocalDpi xmlns:a14="http://schemas.microsoft.com/office/drawing/2010/main" val="0"/>
                  </a:ext>
                </a:extLst>
              </a:blip>
              <a:srcRect l="12435" t="2372" r="12614" b="2662"/>
              <a:stretch/>
            </p:blipFill>
            <p:spPr>
              <a:xfrm>
                <a:off x="2937434" y="2992927"/>
                <a:ext cx="309845" cy="470261"/>
              </a:xfrm>
              <a:prstGeom prst="rect">
                <a:avLst/>
              </a:prstGeom>
            </p:spPr>
          </p:pic>
          <p:pic>
            <p:nvPicPr>
              <p:cNvPr id="71" name="Picture 70"/>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2890011" y="4186314"/>
                <a:ext cx="362640" cy="565114"/>
              </a:xfrm>
              <a:prstGeom prst="rect">
                <a:avLst/>
              </a:prstGeom>
            </p:spPr>
          </p:pic>
          <p:pic>
            <p:nvPicPr>
              <p:cNvPr id="72" name="Picture 71"/>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1419456" y="5408023"/>
                <a:ext cx="307630" cy="522515"/>
              </a:xfrm>
              <a:prstGeom prst="rect">
                <a:avLst/>
              </a:prstGeom>
            </p:spPr>
          </p:pic>
          <p:pic>
            <p:nvPicPr>
              <p:cNvPr id="73" name="Picture 72"/>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2899954" y="5437023"/>
                <a:ext cx="346437" cy="486712"/>
              </a:xfrm>
              <a:prstGeom prst="rect">
                <a:avLst/>
              </a:prstGeom>
            </p:spPr>
          </p:pic>
          <p:pic>
            <p:nvPicPr>
              <p:cNvPr id="74" name="Picture 73"/>
              <p:cNvPicPr>
                <a:picLocks noChangeAspect="1"/>
              </p:cNvPicPr>
              <p:nvPr/>
            </p:nvPicPr>
            <p:blipFill rotWithShape="1">
              <a:blip r:embed="rId18" cstate="print">
                <a:extLst>
                  <a:ext uri="{28A0092B-C50C-407E-A947-70E740481C1C}">
                    <a14:useLocalDpi xmlns:a14="http://schemas.microsoft.com/office/drawing/2010/main" val="0"/>
                  </a:ext>
                </a:extLst>
              </a:blip>
              <a:srcRect l="23016" t="8191" r="24412" b="6667"/>
              <a:stretch/>
            </p:blipFill>
            <p:spPr>
              <a:xfrm>
                <a:off x="1384487" y="4153987"/>
                <a:ext cx="354889" cy="574766"/>
              </a:xfrm>
              <a:prstGeom prst="rect">
                <a:avLst/>
              </a:prstGeom>
            </p:spPr>
          </p:pic>
          <p:sp>
            <p:nvSpPr>
              <p:cNvPr id="75" name="TextBox 74"/>
              <p:cNvSpPr txBox="1"/>
              <p:nvPr/>
            </p:nvSpPr>
            <p:spPr>
              <a:xfrm>
                <a:off x="887888" y="3432841"/>
                <a:ext cx="1662957" cy="321859"/>
              </a:xfrm>
              <a:prstGeom prst="rect">
                <a:avLst/>
              </a:prstGeom>
              <a:noFill/>
            </p:spPr>
            <p:txBody>
              <a:bodyPr wrap="none" rtlCol="0">
                <a:spAutoFit/>
              </a:bodyPr>
              <a:lstStyle/>
              <a:p>
                <a:r>
                  <a:rPr lang="en-US" sz="1050" dirty="0">
                    <a:solidFill>
                      <a:srgbClr val="0070C0"/>
                    </a:solidFill>
                    <a:latin typeface="Arial Narrow" panose="020B0606020202030204" pitchFamily="34" charset="0"/>
                  </a:rPr>
                  <a:t>Residential Customer </a:t>
                </a:r>
              </a:p>
            </p:txBody>
          </p:sp>
          <p:sp>
            <p:nvSpPr>
              <p:cNvPr id="76" name="TextBox 75"/>
              <p:cNvSpPr txBox="1"/>
              <p:nvPr/>
            </p:nvSpPr>
            <p:spPr>
              <a:xfrm>
                <a:off x="901340" y="4715691"/>
                <a:ext cx="1679835" cy="321859"/>
              </a:xfrm>
              <a:prstGeom prst="rect">
                <a:avLst/>
              </a:prstGeom>
              <a:noFill/>
            </p:spPr>
            <p:txBody>
              <a:bodyPr wrap="none" rtlCol="0">
                <a:spAutoFit/>
              </a:bodyPr>
              <a:lstStyle/>
              <a:p>
                <a:r>
                  <a:rPr lang="en-US" sz="1050" dirty="0">
                    <a:solidFill>
                      <a:srgbClr val="0070C0"/>
                    </a:solidFill>
                    <a:latin typeface="Arial Narrow" panose="020B0606020202030204" pitchFamily="34" charset="0"/>
                  </a:rPr>
                  <a:t>Commercial Customer</a:t>
                </a:r>
              </a:p>
            </p:txBody>
          </p:sp>
          <p:sp>
            <p:nvSpPr>
              <p:cNvPr id="77" name="TextBox 76"/>
              <p:cNvSpPr txBox="1"/>
              <p:nvPr/>
            </p:nvSpPr>
            <p:spPr>
              <a:xfrm>
                <a:off x="1018905" y="5917474"/>
                <a:ext cx="1494172" cy="321859"/>
              </a:xfrm>
              <a:prstGeom prst="rect">
                <a:avLst/>
              </a:prstGeom>
              <a:noFill/>
            </p:spPr>
            <p:txBody>
              <a:bodyPr wrap="none" rtlCol="0">
                <a:spAutoFit/>
              </a:bodyPr>
              <a:lstStyle/>
              <a:p>
                <a:r>
                  <a:rPr lang="en-US" sz="1050" dirty="0">
                    <a:solidFill>
                      <a:srgbClr val="0070C0"/>
                    </a:solidFill>
                    <a:latin typeface="Arial Narrow" panose="020B0606020202030204" pitchFamily="34" charset="0"/>
                  </a:rPr>
                  <a:t>Industrial Customer</a:t>
                </a:r>
              </a:p>
            </p:txBody>
          </p:sp>
        </p:grpSp>
        <p:sp>
          <p:nvSpPr>
            <p:cNvPr id="16" name="Rounded Rectangle 15"/>
            <p:cNvSpPr/>
            <p:nvPr/>
          </p:nvSpPr>
          <p:spPr>
            <a:xfrm>
              <a:off x="4059479" y="2866891"/>
              <a:ext cx="833718" cy="3120607"/>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p:cNvPicPr>
              <a:picLocks noChangeAspect="1"/>
            </p:cNvPicPr>
            <p:nvPr/>
          </p:nvPicPr>
          <p:blipFill>
            <a:blip r:embed="rId19"/>
            <a:stretch>
              <a:fillRect/>
            </a:stretch>
          </p:blipFill>
          <p:spPr>
            <a:xfrm>
              <a:off x="4217791" y="2937298"/>
              <a:ext cx="534074" cy="525093"/>
            </a:xfrm>
            <a:prstGeom prst="rect">
              <a:avLst/>
            </a:prstGeom>
          </p:spPr>
        </p:pic>
        <p:pic>
          <p:nvPicPr>
            <p:cNvPr id="18" name="Picture 17"/>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4163579" y="3406693"/>
              <a:ext cx="740695" cy="532812"/>
            </a:xfrm>
            <a:prstGeom prst="rect">
              <a:avLst/>
            </a:prstGeom>
          </p:spPr>
        </p:pic>
        <p:pic>
          <p:nvPicPr>
            <p:cNvPr id="19" name="Picture 18"/>
            <p:cNvPicPr>
              <a:picLocks noChangeAspect="1"/>
            </p:cNvPicPr>
            <p:nvPr/>
          </p:nvPicPr>
          <p:blipFill>
            <a:blip r:embed="rId21"/>
            <a:stretch>
              <a:fillRect/>
            </a:stretch>
          </p:blipFill>
          <p:spPr>
            <a:xfrm>
              <a:off x="4348111" y="3941677"/>
              <a:ext cx="302270" cy="447397"/>
            </a:xfrm>
            <a:prstGeom prst="rect">
              <a:avLst/>
            </a:prstGeom>
          </p:spPr>
        </p:pic>
        <p:pic>
          <p:nvPicPr>
            <p:cNvPr id="20" name="Picture 19"/>
            <p:cNvPicPr>
              <a:picLocks noChangeAspect="1"/>
            </p:cNvPicPr>
            <p:nvPr/>
          </p:nvPicPr>
          <p:blipFill>
            <a:blip r:embed="rId22"/>
            <a:stretch>
              <a:fillRect/>
            </a:stretch>
          </p:blipFill>
          <p:spPr>
            <a:xfrm>
              <a:off x="4258496" y="4433879"/>
              <a:ext cx="516128" cy="450957"/>
            </a:xfrm>
            <a:prstGeom prst="rect">
              <a:avLst/>
            </a:prstGeom>
          </p:spPr>
        </p:pic>
        <p:pic>
          <p:nvPicPr>
            <p:cNvPr id="21" name="Picture 4" descr="http://www.eazysms.in/images/sms1.png"/>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4229870" y="4894283"/>
              <a:ext cx="506636" cy="487288"/>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1"/>
            <p:cNvPicPr>
              <a:picLocks noChangeAspect="1"/>
            </p:cNvPicPr>
            <p:nvPr/>
          </p:nvPicPr>
          <p:blipFill>
            <a:blip r:embed="rId24"/>
            <a:stretch>
              <a:fillRect/>
            </a:stretch>
          </p:blipFill>
          <p:spPr>
            <a:xfrm>
              <a:off x="4204198" y="5371257"/>
              <a:ext cx="640478" cy="163049"/>
            </a:xfrm>
            <a:prstGeom prst="rect">
              <a:avLst/>
            </a:prstGeom>
          </p:spPr>
        </p:pic>
        <p:pic>
          <p:nvPicPr>
            <p:cNvPr id="23" name="Picture 6" descr="http://www.monpetitforfait.com/wp-content/uploads/2016/02/ussd.png"/>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4249419" y="5543591"/>
              <a:ext cx="606051" cy="421214"/>
            </a:xfrm>
            <a:prstGeom prst="rect">
              <a:avLst/>
            </a:prstGeom>
            <a:noFill/>
            <a:extLst>
              <a:ext uri="{909E8E84-426E-40DD-AFC4-6F175D3DCCD1}">
                <a14:hiddenFill xmlns:a14="http://schemas.microsoft.com/office/drawing/2010/main">
                  <a:solidFill>
                    <a:srgbClr val="FFFFFF"/>
                  </a:solidFill>
                </a14:hiddenFill>
              </a:ext>
            </a:extLst>
          </p:spPr>
        </p:pic>
        <p:grpSp>
          <p:nvGrpSpPr>
            <p:cNvPr id="24" name="Group 23"/>
            <p:cNvGrpSpPr/>
            <p:nvPr/>
          </p:nvGrpSpPr>
          <p:grpSpPr>
            <a:xfrm>
              <a:off x="5251834" y="4209844"/>
              <a:ext cx="1357975" cy="1319350"/>
              <a:chOff x="5343271" y="4140925"/>
              <a:chExt cx="1357975" cy="1319350"/>
            </a:xfrm>
          </p:grpSpPr>
          <p:pic>
            <p:nvPicPr>
              <p:cNvPr id="60" name="Picture 59"/>
              <p:cNvPicPr>
                <a:picLocks noChangeAspect="1"/>
              </p:cNvPicPr>
              <p:nvPr/>
            </p:nvPicPr>
            <p:blipFill rotWithShape="1">
              <a:blip r:embed="rId26">
                <a:extLst>
                  <a:ext uri="{28A0092B-C50C-407E-A947-70E740481C1C}">
                    <a14:useLocalDpi xmlns:a14="http://schemas.microsoft.com/office/drawing/2010/main" val="0"/>
                  </a:ext>
                </a:extLst>
              </a:blip>
              <a:srcRect r="10396" b="8246"/>
              <a:stretch/>
            </p:blipFill>
            <p:spPr>
              <a:xfrm>
                <a:off x="5381897" y="4152087"/>
                <a:ext cx="1319349" cy="1308188"/>
              </a:xfrm>
              <a:prstGeom prst="rect">
                <a:avLst/>
              </a:prstGeom>
              <a:ln>
                <a:solidFill>
                  <a:srgbClr val="002060"/>
                </a:solidFill>
              </a:ln>
            </p:spPr>
          </p:pic>
          <p:sp>
            <p:nvSpPr>
              <p:cNvPr id="61" name="TextBox 60"/>
              <p:cNvSpPr txBox="1"/>
              <p:nvPr/>
            </p:nvSpPr>
            <p:spPr>
              <a:xfrm>
                <a:off x="5343271" y="4140925"/>
                <a:ext cx="839997" cy="526676"/>
              </a:xfrm>
              <a:prstGeom prst="rect">
                <a:avLst/>
              </a:prstGeom>
              <a:noFill/>
              <a:ln>
                <a:noFill/>
              </a:ln>
            </p:spPr>
            <p:txBody>
              <a:bodyPr wrap="none" rtlCol="0">
                <a:spAutoFit/>
              </a:bodyPr>
              <a:lstStyle/>
              <a:p>
                <a:pPr algn="ctr"/>
                <a:r>
                  <a:rPr lang="en-US" sz="1050" b="1" dirty="0">
                    <a:solidFill>
                      <a:srgbClr val="002060"/>
                    </a:solidFill>
                    <a:latin typeface="Arial Narrow" panose="020B0606020202030204" pitchFamily="34" charset="0"/>
                  </a:rPr>
                  <a:t>3</a:t>
                </a:r>
                <a:r>
                  <a:rPr lang="en-US" sz="1050" b="1" baseline="30000" dirty="0">
                    <a:solidFill>
                      <a:srgbClr val="002060"/>
                    </a:solidFill>
                    <a:latin typeface="Arial Narrow" panose="020B0606020202030204" pitchFamily="34" charset="0"/>
                  </a:rPr>
                  <a:t>rd</a:t>
                </a:r>
                <a:r>
                  <a:rPr lang="en-US" sz="1050" b="1" dirty="0">
                    <a:solidFill>
                      <a:srgbClr val="002060"/>
                    </a:solidFill>
                    <a:latin typeface="Arial Narrow" panose="020B0606020202030204" pitchFamily="34" charset="0"/>
                  </a:rPr>
                  <a:t> Party </a:t>
                </a:r>
              </a:p>
              <a:p>
                <a:pPr algn="ctr"/>
                <a:r>
                  <a:rPr lang="en-US" sz="1050" b="1" dirty="0">
                    <a:solidFill>
                      <a:srgbClr val="002060"/>
                    </a:solidFill>
                    <a:latin typeface="Arial Narrow" panose="020B0606020202030204" pitchFamily="34" charset="0"/>
                  </a:rPr>
                  <a:t>Vending</a:t>
                </a:r>
              </a:p>
            </p:txBody>
          </p:sp>
        </p:grpSp>
        <p:grpSp>
          <p:nvGrpSpPr>
            <p:cNvPr id="25" name="Group 24"/>
            <p:cNvGrpSpPr/>
            <p:nvPr/>
          </p:nvGrpSpPr>
          <p:grpSpPr>
            <a:xfrm>
              <a:off x="6897190" y="4739755"/>
              <a:ext cx="1267097" cy="1619795"/>
              <a:chOff x="6766560" y="4898570"/>
              <a:chExt cx="1267097" cy="1619795"/>
            </a:xfrm>
          </p:grpSpPr>
          <p:sp>
            <p:nvSpPr>
              <p:cNvPr id="57" name="Rectangle 56"/>
              <p:cNvSpPr/>
              <p:nvPr/>
            </p:nvSpPr>
            <p:spPr>
              <a:xfrm>
                <a:off x="6766560" y="4950822"/>
                <a:ext cx="1267097" cy="1567543"/>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p:cNvSpPr txBox="1"/>
              <p:nvPr/>
            </p:nvSpPr>
            <p:spPr>
              <a:xfrm>
                <a:off x="6881245" y="4898570"/>
                <a:ext cx="1010380" cy="292598"/>
              </a:xfrm>
              <a:prstGeom prst="rect">
                <a:avLst/>
              </a:prstGeom>
              <a:noFill/>
            </p:spPr>
            <p:txBody>
              <a:bodyPr wrap="none" rtlCol="0">
                <a:spAutoFit/>
              </a:bodyPr>
              <a:lstStyle/>
              <a:p>
                <a:r>
                  <a:rPr lang="en-US" sz="900" dirty="0">
                    <a:solidFill>
                      <a:schemeClr val="tx2"/>
                    </a:solidFill>
                    <a:latin typeface="Arial Narrow" panose="020B0606020202030204" pitchFamily="34" charset="0"/>
                  </a:rPr>
                  <a:t>Utility Vending</a:t>
                </a:r>
              </a:p>
            </p:txBody>
          </p:sp>
          <p:pic>
            <p:nvPicPr>
              <p:cNvPr id="59" name="Picture 58"/>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6811736" y="5156290"/>
                <a:ext cx="1181100" cy="1352550"/>
              </a:xfrm>
              <a:prstGeom prst="rect">
                <a:avLst/>
              </a:prstGeom>
            </p:spPr>
          </p:pic>
        </p:grpSp>
        <p:sp>
          <p:nvSpPr>
            <p:cNvPr id="26" name="Freeform 25"/>
            <p:cNvSpPr/>
            <p:nvPr/>
          </p:nvSpPr>
          <p:spPr>
            <a:xfrm>
              <a:off x="6635935" y="3833541"/>
              <a:ext cx="365760" cy="822960"/>
            </a:xfrm>
            <a:custGeom>
              <a:avLst/>
              <a:gdLst>
                <a:gd name="connsiteX0" fmla="*/ 1007909 w 1033909"/>
                <a:gd name="connsiteY0" fmla="*/ 0 h 1167653"/>
                <a:gd name="connsiteX1" fmla="*/ 916469 w 1033909"/>
                <a:gd name="connsiteY1" fmla="*/ 770708 h 1167653"/>
                <a:gd name="connsiteX2" fmla="*/ 80446 w 1033909"/>
                <a:gd name="connsiteY2" fmla="*/ 1136468 h 1167653"/>
                <a:gd name="connsiteX3" fmla="*/ 80446 w 1033909"/>
                <a:gd name="connsiteY3" fmla="*/ 1123406 h 1167653"/>
              </a:gdLst>
              <a:ahLst/>
              <a:cxnLst>
                <a:cxn ang="0">
                  <a:pos x="connsiteX0" y="connsiteY0"/>
                </a:cxn>
                <a:cxn ang="0">
                  <a:pos x="connsiteX1" y="connsiteY1"/>
                </a:cxn>
                <a:cxn ang="0">
                  <a:pos x="connsiteX2" y="connsiteY2"/>
                </a:cxn>
                <a:cxn ang="0">
                  <a:pos x="connsiteX3" y="connsiteY3"/>
                </a:cxn>
              </a:cxnLst>
              <a:rect l="l" t="t" r="r" b="b"/>
              <a:pathLst>
                <a:path w="1033909" h="1167653">
                  <a:moveTo>
                    <a:pt x="1007909" y="0"/>
                  </a:moveTo>
                  <a:cubicBezTo>
                    <a:pt x="1039477" y="290648"/>
                    <a:pt x="1071046" y="581297"/>
                    <a:pt x="916469" y="770708"/>
                  </a:cubicBezTo>
                  <a:cubicBezTo>
                    <a:pt x="761892" y="960119"/>
                    <a:pt x="219783" y="1077685"/>
                    <a:pt x="80446" y="1136468"/>
                  </a:cubicBezTo>
                  <a:cubicBezTo>
                    <a:pt x="-58891" y="1195251"/>
                    <a:pt x="10777" y="1159328"/>
                    <a:pt x="80446" y="1123406"/>
                  </a:cubicBezTo>
                </a:path>
              </a:pathLst>
            </a:custGeom>
            <a:noFill/>
            <a:ln w="12700">
              <a:solidFill>
                <a:srgbClr val="002060"/>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Connector 26"/>
            <p:cNvCxnSpPr/>
            <p:nvPr/>
          </p:nvCxnSpPr>
          <p:spPr>
            <a:xfrm>
              <a:off x="7396644" y="3830097"/>
              <a:ext cx="9996" cy="1035412"/>
            </a:xfrm>
            <a:prstGeom prst="line">
              <a:avLst/>
            </a:prstGeom>
            <a:ln w="19050">
              <a:solidFill>
                <a:srgbClr val="00206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flipH="1">
              <a:off x="4859384" y="4695691"/>
              <a:ext cx="431074" cy="0"/>
            </a:xfrm>
            <a:prstGeom prst="line">
              <a:avLst/>
            </a:prstGeom>
            <a:ln w="19050">
              <a:solidFill>
                <a:srgbClr val="00206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flipH="1" flipV="1">
              <a:off x="3526974" y="4715289"/>
              <a:ext cx="548639" cy="6527"/>
            </a:xfrm>
            <a:prstGeom prst="line">
              <a:avLst/>
            </a:prstGeom>
            <a:ln w="19050">
              <a:solidFill>
                <a:srgbClr val="00206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flipV="1">
              <a:off x="4937762" y="3402466"/>
              <a:ext cx="404948" cy="2"/>
            </a:xfrm>
            <a:prstGeom prst="straightConnector1">
              <a:avLst/>
            </a:prstGeom>
            <a:ln w="19050">
              <a:solidFill>
                <a:srgbClr val="00206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flipV="1">
              <a:off x="5695407" y="3393496"/>
              <a:ext cx="509452" cy="13062"/>
            </a:xfrm>
            <a:prstGeom prst="straightConnector1">
              <a:avLst/>
            </a:prstGeom>
            <a:ln w="19050">
              <a:solidFill>
                <a:srgbClr val="00206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2" name="Picture 31"/>
            <p:cNvPicPr>
              <a:picLocks noChangeAspect="1"/>
            </p:cNvPicPr>
            <p:nvPr/>
          </p:nvPicPr>
          <p:blipFill>
            <a:blip r:embed="rId28"/>
            <a:stretch>
              <a:fillRect/>
            </a:stretch>
          </p:blipFill>
          <p:spPr>
            <a:xfrm>
              <a:off x="3286654" y="3910524"/>
              <a:ext cx="205962" cy="418284"/>
            </a:xfrm>
            <a:prstGeom prst="rect">
              <a:avLst/>
            </a:prstGeom>
          </p:spPr>
        </p:pic>
        <p:pic>
          <p:nvPicPr>
            <p:cNvPr id="33" name="Picture 32"/>
            <p:cNvPicPr>
              <a:picLocks noChangeAspect="1"/>
            </p:cNvPicPr>
            <p:nvPr/>
          </p:nvPicPr>
          <p:blipFill>
            <a:blip r:embed="rId28"/>
            <a:stretch>
              <a:fillRect/>
            </a:stretch>
          </p:blipFill>
          <p:spPr>
            <a:xfrm>
              <a:off x="3304903" y="5136745"/>
              <a:ext cx="205962" cy="461653"/>
            </a:xfrm>
            <a:prstGeom prst="rect">
              <a:avLst/>
            </a:prstGeom>
          </p:spPr>
        </p:pic>
        <p:cxnSp>
          <p:nvCxnSpPr>
            <p:cNvPr id="34" name="Elbow Connector 33"/>
            <p:cNvCxnSpPr/>
            <p:nvPr/>
          </p:nvCxnSpPr>
          <p:spPr>
            <a:xfrm rot="10800000" flipV="1">
              <a:off x="3445554" y="2686050"/>
              <a:ext cx="1869396" cy="1270732"/>
            </a:xfrm>
            <a:prstGeom prst="bentConnector3">
              <a:avLst>
                <a:gd name="adj1" fmla="val 79807"/>
              </a:avLst>
            </a:prstGeom>
            <a:ln w="12700">
              <a:solidFill>
                <a:srgbClr val="002060"/>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5" name="Elbow Connector 34"/>
            <p:cNvCxnSpPr/>
            <p:nvPr/>
          </p:nvCxnSpPr>
          <p:spPr>
            <a:xfrm rot="5400000" flipH="1" flipV="1">
              <a:off x="3020631" y="4398591"/>
              <a:ext cx="1226634" cy="378186"/>
            </a:xfrm>
            <a:prstGeom prst="bentConnector3">
              <a:avLst>
                <a:gd name="adj1" fmla="val -545"/>
              </a:avLst>
            </a:prstGeom>
            <a:ln w="12700">
              <a:solidFill>
                <a:srgbClr val="002060"/>
              </a:solidFill>
              <a:prstDash val="sysDot"/>
            </a:ln>
          </p:spPr>
          <p:style>
            <a:lnRef idx="1">
              <a:schemeClr val="accent1"/>
            </a:lnRef>
            <a:fillRef idx="0">
              <a:schemeClr val="accent1"/>
            </a:fillRef>
            <a:effectRef idx="0">
              <a:schemeClr val="accent1"/>
            </a:effectRef>
            <a:fontRef idx="minor">
              <a:schemeClr val="tx1"/>
            </a:fontRef>
          </p:style>
        </p:cxnSp>
        <p:pic>
          <p:nvPicPr>
            <p:cNvPr id="36" name="Picture 35"/>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9824902" y="2631760"/>
              <a:ext cx="365760" cy="365760"/>
            </a:xfrm>
            <a:prstGeom prst="rect">
              <a:avLst/>
            </a:prstGeom>
          </p:spPr>
        </p:pic>
        <p:pic>
          <p:nvPicPr>
            <p:cNvPr id="37" name="Picture 36"/>
            <p:cNvPicPr>
              <a:picLocks noChangeAspect="1"/>
            </p:cNvPicPr>
            <p:nvPr/>
          </p:nvPicPr>
          <p:blipFill>
            <a:blip r:embed="rId30" cstate="print">
              <a:extLst>
                <a:ext uri="{28A0092B-C50C-407E-A947-70E740481C1C}">
                  <a14:useLocalDpi xmlns:a14="http://schemas.microsoft.com/office/drawing/2010/main" val="0"/>
                </a:ext>
              </a:extLst>
            </a:blip>
            <a:stretch>
              <a:fillRect/>
            </a:stretch>
          </p:blipFill>
          <p:spPr>
            <a:xfrm>
              <a:off x="9849393" y="3648485"/>
              <a:ext cx="342901" cy="342901"/>
            </a:xfrm>
            <a:prstGeom prst="rect">
              <a:avLst/>
            </a:prstGeom>
          </p:spPr>
        </p:pic>
        <p:cxnSp>
          <p:nvCxnSpPr>
            <p:cNvPr id="38" name="Straight Arrow Connector 37"/>
            <p:cNvCxnSpPr/>
            <p:nvPr/>
          </p:nvCxnSpPr>
          <p:spPr>
            <a:xfrm flipV="1">
              <a:off x="8174516" y="5954447"/>
              <a:ext cx="1200838" cy="11017"/>
            </a:xfrm>
            <a:prstGeom prst="straightConnector1">
              <a:avLst/>
            </a:prstGeom>
            <a:ln w="19050">
              <a:solidFill>
                <a:srgbClr val="00206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9" name="Elbow Connector 38"/>
            <p:cNvCxnSpPr/>
            <p:nvPr/>
          </p:nvCxnSpPr>
          <p:spPr>
            <a:xfrm>
              <a:off x="6620826" y="4709846"/>
              <a:ext cx="2787579" cy="1068331"/>
            </a:xfrm>
            <a:prstGeom prst="bentConnector3">
              <a:avLst>
                <a:gd name="adj1" fmla="val 63042"/>
              </a:avLst>
            </a:prstGeom>
            <a:ln w="19050">
              <a:solidFill>
                <a:srgbClr val="00206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flipH="1">
              <a:off x="3899647" y="5965465"/>
              <a:ext cx="1146079" cy="292598"/>
            </a:xfrm>
            <a:prstGeom prst="rect">
              <a:avLst/>
            </a:prstGeom>
            <a:noFill/>
          </p:spPr>
          <p:txBody>
            <a:bodyPr wrap="square" rtlCol="0">
              <a:spAutoFit/>
            </a:bodyPr>
            <a:lstStyle/>
            <a:p>
              <a:pPr algn="ctr"/>
              <a:r>
                <a:rPr lang="en-US" sz="900" dirty="0">
                  <a:solidFill>
                    <a:srgbClr val="0070C0"/>
                  </a:solidFill>
                  <a:latin typeface="Arial Narrow" panose="020B0606020202030204" pitchFamily="34" charset="0"/>
                </a:rPr>
                <a:t>Vending Options</a:t>
              </a:r>
            </a:p>
          </p:txBody>
        </p:sp>
        <p:cxnSp>
          <p:nvCxnSpPr>
            <p:cNvPr id="41" name="Elbow Connector 40"/>
            <p:cNvCxnSpPr/>
            <p:nvPr/>
          </p:nvCxnSpPr>
          <p:spPr>
            <a:xfrm rot="10800000" flipV="1">
              <a:off x="3635566" y="5785098"/>
              <a:ext cx="3261624" cy="488838"/>
            </a:xfrm>
            <a:prstGeom prst="bentConnector3">
              <a:avLst>
                <a:gd name="adj1" fmla="val 50000"/>
              </a:avLst>
            </a:prstGeom>
            <a:ln w="19050">
              <a:solidFill>
                <a:srgbClr val="00206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42" name="Picture 41"/>
            <p:cNvPicPr>
              <a:picLocks noChangeAspect="1"/>
            </p:cNvPicPr>
            <p:nvPr/>
          </p:nvPicPr>
          <p:blipFill>
            <a:blip r:embed="rId28"/>
            <a:stretch>
              <a:fillRect/>
            </a:stretch>
          </p:blipFill>
          <p:spPr>
            <a:xfrm>
              <a:off x="1771938" y="5136745"/>
              <a:ext cx="205962" cy="461653"/>
            </a:xfrm>
            <a:prstGeom prst="rect">
              <a:avLst/>
            </a:prstGeom>
          </p:spPr>
        </p:pic>
        <p:pic>
          <p:nvPicPr>
            <p:cNvPr id="43" name="Picture 42"/>
            <p:cNvPicPr>
              <a:picLocks noChangeAspect="1"/>
            </p:cNvPicPr>
            <p:nvPr/>
          </p:nvPicPr>
          <p:blipFill>
            <a:blip r:embed="rId28"/>
            <a:stretch>
              <a:fillRect/>
            </a:stretch>
          </p:blipFill>
          <p:spPr>
            <a:xfrm>
              <a:off x="1780584" y="3903802"/>
              <a:ext cx="205962" cy="418284"/>
            </a:xfrm>
            <a:prstGeom prst="rect">
              <a:avLst/>
            </a:prstGeom>
          </p:spPr>
        </p:pic>
        <p:cxnSp>
          <p:nvCxnSpPr>
            <p:cNvPr id="44" name="Straight Connector 43"/>
            <p:cNvCxnSpPr/>
            <p:nvPr/>
          </p:nvCxnSpPr>
          <p:spPr>
            <a:xfrm>
              <a:off x="1876842" y="3944144"/>
              <a:ext cx="1525264" cy="50"/>
            </a:xfrm>
            <a:prstGeom prst="line">
              <a:avLst/>
            </a:prstGeom>
            <a:ln w="12700">
              <a:solidFill>
                <a:srgbClr val="002060"/>
              </a:solidFill>
              <a:prstDash val="sysDot"/>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1897013" y="5194720"/>
              <a:ext cx="1525264" cy="50"/>
            </a:xfrm>
            <a:prstGeom prst="line">
              <a:avLst/>
            </a:prstGeom>
            <a:ln w="12700">
              <a:solidFill>
                <a:srgbClr val="002060"/>
              </a:solidFill>
              <a:prstDash val="sysDot"/>
            </a:ln>
          </p:spPr>
          <p:style>
            <a:lnRef idx="1">
              <a:schemeClr val="accent1"/>
            </a:lnRef>
            <a:fillRef idx="0">
              <a:schemeClr val="accent1"/>
            </a:fillRef>
            <a:effectRef idx="0">
              <a:schemeClr val="accent1"/>
            </a:effectRef>
            <a:fontRef idx="minor">
              <a:schemeClr val="tx1"/>
            </a:fontRef>
          </p:style>
        </p:cxnSp>
        <p:cxnSp>
          <p:nvCxnSpPr>
            <p:cNvPr id="46" name="Elbow Connector 45"/>
            <p:cNvCxnSpPr/>
            <p:nvPr/>
          </p:nvCxnSpPr>
          <p:spPr>
            <a:xfrm rot="16200000" flipH="1">
              <a:off x="5570444" y="3739124"/>
              <a:ext cx="584947" cy="336177"/>
            </a:xfrm>
            <a:prstGeom prst="bentConnector3">
              <a:avLst>
                <a:gd name="adj1" fmla="val -2873"/>
              </a:avLst>
            </a:prstGeom>
            <a:ln w="19050">
              <a:solidFill>
                <a:srgbClr val="00206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47" name="Group 46"/>
            <p:cNvGrpSpPr/>
            <p:nvPr/>
          </p:nvGrpSpPr>
          <p:grpSpPr>
            <a:xfrm>
              <a:off x="10297924" y="5208873"/>
              <a:ext cx="1428750" cy="1317188"/>
              <a:chOff x="9558339" y="5137433"/>
              <a:chExt cx="1428750" cy="1317188"/>
            </a:xfrm>
          </p:grpSpPr>
          <p:grpSp>
            <p:nvGrpSpPr>
              <p:cNvPr id="53" name="Group 52"/>
              <p:cNvGrpSpPr/>
              <p:nvPr/>
            </p:nvGrpSpPr>
            <p:grpSpPr>
              <a:xfrm>
                <a:off x="9858375" y="5137433"/>
                <a:ext cx="814388" cy="934754"/>
                <a:chOff x="9858375" y="5137433"/>
                <a:chExt cx="814388" cy="934754"/>
              </a:xfrm>
            </p:grpSpPr>
            <p:pic>
              <p:nvPicPr>
                <p:cNvPr id="55" name="Picture 54"/>
                <p:cNvPicPr>
                  <a:picLocks noChangeAspect="1"/>
                </p:cNvPicPr>
                <p:nvPr/>
              </p:nvPicPr>
              <p:blipFill rotWithShape="1">
                <a:blip r:embed="rId31" cstate="print">
                  <a:extLst>
                    <a:ext uri="{BEBA8EAE-BF5A-486C-A8C5-ECC9F3942E4B}">
                      <a14:imgProps xmlns:a14="http://schemas.microsoft.com/office/drawing/2010/main">
                        <a14:imgLayer r:embed="rId32">
                          <a14:imgEffect>
                            <a14:brightnessContrast bright="40000" contrast="-40000"/>
                          </a14:imgEffect>
                        </a14:imgLayer>
                      </a14:imgProps>
                    </a:ext>
                    <a:ext uri="{28A0092B-C50C-407E-A947-70E740481C1C}">
                      <a14:useLocalDpi xmlns:a14="http://schemas.microsoft.com/office/drawing/2010/main" val="0"/>
                    </a:ext>
                  </a:extLst>
                </a:blip>
                <a:srcRect l="5932" t="10207" r="8635" b="5625"/>
                <a:stretch/>
              </p:blipFill>
              <p:spPr>
                <a:xfrm>
                  <a:off x="9858375" y="5137433"/>
                  <a:ext cx="814388" cy="934754"/>
                </a:xfrm>
                <a:prstGeom prst="rect">
                  <a:avLst/>
                </a:prstGeom>
              </p:spPr>
            </p:pic>
            <p:pic>
              <p:nvPicPr>
                <p:cNvPr id="56" name="Picture 55"/>
                <p:cNvPicPr>
                  <a:picLocks noChangeAspect="1"/>
                </p:cNvPicPr>
                <p:nvPr/>
              </p:nvPicPr>
              <p:blipFill>
                <a:blip r:embed="rId33" cstate="print">
                  <a:extLst>
                    <a:ext uri="{28A0092B-C50C-407E-A947-70E740481C1C}">
                      <a14:useLocalDpi xmlns:a14="http://schemas.microsoft.com/office/drawing/2010/main" val="0"/>
                    </a:ext>
                  </a:extLst>
                </a:blip>
                <a:stretch>
                  <a:fillRect/>
                </a:stretch>
              </p:blipFill>
              <p:spPr>
                <a:xfrm rot="2090147">
                  <a:off x="10169143" y="5262857"/>
                  <a:ext cx="370164" cy="418067"/>
                </a:xfrm>
                <a:prstGeom prst="rect">
                  <a:avLst/>
                </a:prstGeom>
              </p:spPr>
            </p:pic>
          </p:grpSp>
          <p:sp>
            <p:nvSpPr>
              <p:cNvPr id="54" name="TextBox 53"/>
              <p:cNvSpPr txBox="1"/>
              <p:nvPr/>
            </p:nvSpPr>
            <p:spPr>
              <a:xfrm>
                <a:off x="9558339" y="5986463"/>
                <a:ext cx="1428750" cy="468158"/>
              </a:xfrm>
              <a:prstGeom prst="rect">
                <a:avLst/>
              </a:prstGeom>
              <a:noFill/>
            </p:spPr>
            <p:txBody>
              <a:bodyPr wrap="square" rtlCol="0">
                <a:spAutoFit/>
              </a:bodyPr>
              <a:lstStyle/>
              <a:p>
                <a:pPr algn="ctr"/>
                <a:r>
                  <a:rPr lang="en-US" sz="900" b="1" dirty="0">
                    <a:latin typeface="Arial Narrow" panose="020B0606020202030204" pitchFamily="34" charset="0"/>
                  </a:rPr>
                  <a:t>Mobile Banking</a:t>
                </a:r>
              </a:p>
              <a:p>
                <a:pPr algn="ctr"/>
                <a:r>
                  <a:rPr lang="en-US" sz="900" b="1" dirty="0">
                    <a:latin typeface="Arial Narrow" panose="020B0606020202030204" pitchFamily="34" charset="0"/>
                  </a:rPr>
                  <a:t>Agent </a:t>
                </a:r>
              </a:p>
            </p:txBody>
          </p:sp>
        </p:grpSp>
        <p:pic>
          <p:nvPicPr>
            <p:cNvPr id="48" name="Picture 47"/>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1790699" y="3824289"/>
              <a:ext cx="238125" cy="238125"/>
            </a:xfrm>
            <a:prstGeom prst="rect">
              <a:avLst/>
            </a:prstGeom>
          </p:spPr>
        </p:pic>
        <p:pic>
          <p:nvPicPr>
            <p:cNvPr id="49" name="Picture 48"/>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1776412" y="5095875"/>
              <a:ext cx="238125" cy="238125"/>
            </a:xfrm>
            <a:prstGeom prst="rect">
              <a:avLst/>
            </a:prstGeom>
          </p:spPr>
        </p:pic>
        <p:pic>
          <p:nvPicPr>
            <p:cNvPr id="50" name="Picture 49"/>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3290887" y="3824288"/>
              <a:ext cx="238125" cy="238125"/>
            </a:xfrm>
            <a:prstGeom prst="rect">
              <a:avLst/>
            </a:prstGeom>
          </p:spPr>
        </p:pic>
        <p:pic>
          <p:nvPicPr>
            <p:cNvPr id="51" name="Picture 50"/>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3305175" y="5081588"/>
              <a:ext cx="238125" cy="238125"/>
            </a:xfrm>
            <a:prstGeom prst="rect">
              <a:avLst/>
            </a:prstGeom>
          </p:spPr>
        </p:pic>
        <p:sp>
          <p:nvSpPr>
            <p:cNvPr id="52" name="Rectangle 51"/>
            <p:cNvSpPr/>
            <p:nvPr/>
          </p:nvSpPr>
          <p:spPr>
            <a:xfrm>
              <a:off x="443345" y="2214563"/>
              <a:ext cx="11291455" cy="4414837"/>
            </a:xfrm>
            <a:prstGeom prst="rect">
              <a:avLst/>
            </a:prstGeom>
            <a:no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8041870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 name="object 238"/>
          <p:cNvSpPr/>
          <p:nvPr/>
        </p:nvSpPr>
        <p:spPr>
          <a:xfrm>
            <a:off x="0" y="857250"/>
            <a:ext cx="9144000" cy="847344"/>
          </a:xfrm>
          <a:prstGeom prst="rect">
            <a:avLst/>
          </a:prstGeom>
          <a:blipFill>
            <a:blip r:embed="rId2" cstate="print"/>
            <a:stretch>
              <a:fillRect/>
            </a:stretch>
          </a:blipFill>
        </p:spPr>
        <p:txBody>
          <a:bodyPr wrap="square" lIns="0" tIns="0" rIns="0" bIns="0" rtlCol="0">
            <a:noAutofit/>
          </a:bodyPr>
          <a:lstStyle/>
          <a:p>
            <a:endParaRPr/>
          </a:p>
        </p:txBody>
      </p:sp>
      <p:sp>
        <p:nvSpPr>
          <p:cNvPr id="239" name="object 239"/>
          <p:cNvSpPr/>
          <p:nvPr/>
        </p:nvSpPr>
        <p:spPr>
          <a:xfrm>
            <a:off x="6185916" y="857250"/>
            <a:ext cx="2958084" cy="842772"/>
          </a:xfrm>
          <a:prstGeom prst="rect">
            <a:avLst/>
          </a:prstGeom>
          <a:blipFill>
            <a:blip r:embed="rId3" cstate="print"/>
            <a:stretch>
              <a:fillRect/>
            </a:stretch>
          </a:blipFill>
        </p:spPr>
        <p:txBody>
          <a:bodyPr wrap="square" lIns="0" tIns="0" rIns="0" bIns="0" rtlCol="0">
            <a:noAutofit/>
          </a:bodyPr>
          <a:lstStyle/>
          <a:p>
            <a:endParaRPr/>
          </a:p>
        </p:txBody>
      </p:sp>
      <p:sp>
        <p:nvSpPr>
          <p:cNvPr id="237" name="object 237"/>
          <p:cNvSpPr/>
          <p:nvPr/>
        </p:nvSpPr>
        <p:spPr>
          <a:xfrm>
            <a:off x="465099" y="1915161"/>
            <a:ext cx="0" cy="293369"/>
          </a:xfrm>
          <a:custGeom>
            <a:avLst/>
            <a:gdLst/>
            <a:ahLst/>
            <a:cxnLst/>
            <a:rect l="l" t="t" r="r" b="b"/>
            <a:pathLst>
              <a:path h="293369">
                <a:moveTo>
                  <a:pt x="0" y="0"/>
                </a:moveTo>
                <a:lnTo>
                  <a:pt x="0" y="293369"/>
                </a:lnTo>
              </a:path>
            </a:pathLst>
          </a:custGeom>
          <a:ln w="76200">
            <a:solidFill>
              <a:srgbClr val="FFFFFF"/>
            </a:solidFill>
          </a:ln>
        </p:spPr>
        <p:txBody>
          <a:bodyPr wrap="square" lIns="0" tIns="0" rIns="0" bIns="0" rtlCol="0">
            <a:noAutofit/>
          </a:bodyPr>
          <a:lstStyle/>
          <a:p>
            <a:endParaRPr/>
          </a:p>
        </p:txBody>
      </p:sp>
      <p:sp>
        <p:nvSpPr>
          <p:cNvPr id="69" name="object 69"/>
          <p:cNvSpPr/>
          <p:nvPr/>
        </p:nvSpPr>
        <p:spPr>
          <a:xfrm>
            <a:off x="116574" y="1915160"/>
            <a:ext cx="0" cy="3789502"/>
          </a:xfrm>
          <a:custGeom>
            <a:avLst/>
            <a:gdLst/>
            <a:ahLst/>
            <a:cxnLst/>
            <a:rect l="l" t="t" r="r" b="b"/>
            <a:pathLst>
              <a:path h="3789502">
                <a:moveTo>
                  <a:pt x="0" y="0"/>
                </a:moveTo>
                <a:lnTo>
                  <a:pt x="0" y="3789502"/>
                </a:lnTo>
              </a:path>
            </a:pathLst>
          </a:custGeom>
          <a:ln w="76200">
            <a:solidFill>
              <a:srgbClr val="FFFFFF"/>
            </a:solidFill>
          </a:ln>
        </p:spPr>
        <p:txBody>
          <a:bodyPr wrap="square" lIns="0" tIns="0" rIns="0" bIns="0" rtlCol="0">
            <a:noAutofit/>
          </a:bodyPr>
          <a:lstStyle/>
          <a:p>
            <a:endParaRPr/>
          </a:p>
        </p:txBody>
      </p:sp>
      <p:sp>
        <p:nvSpPr>
          <p:cNvPr id="70" name="object 70"/>
          <p:cNvSpPr/>
          <p:nvPr/>
        </p:nvSpPr>
        <p:spPr>
          <a:xfrm>
            <a:off x="8829548" y="1915160"/>
            <a:ext cx="0" cy="3789502"/>
          </a:xfrm>
          <a:custGeom>
            <a:avLst/>
            <a:gdLst/>
            <a:ahLst/>
            <a:cxnLst/>
            <a:rect l="l" t="t" r="r" b="b"/>
            <a:pathLst>
              <a:path h="3789502">
                <a:moveTo>
                  <a:pt x="0" y="0"/>
                </a:moveTo>
                <a:lnTo>
                  <a:pt x="0" y="3789502"/>
                </a:lnTo>
              </a:path>
            </a:pathLst>
          </a:custGeom>
          <a:ln w="76200">
            <a:solidFill>
              <a:srgbClr val="FFFFFF"/>
            </a:solidFill>
          </a:ln>
        </p:spPr>
        <p:txBody>
          <a:bodyPr wrap="square" lIns="0" tIns="0" rIns="0" bIns="0" rtlCol="0">
            <a:noAutofit/>
          </a:bodyPr>
          <a:lstStyle/>
          <a:p>
            <a:endParaRPr/>
          </a:p>
        </p:txBody>
      </p:sp>
      <p:sp>
        <p:nvSpPr>
          <p:cNvPr id="60" name="object 60"/>
          <p:cNvSpPr txBox="1"/>
          <p:nvPr/>
        </p:nvSpPr>
        <p:spPr>
          <a:xfrm>
            <a:off x="455168" y="1143507"/>
            <a:ext cx="6860032" cy="304292"/>
          </a:xfrm>
          <a:prstGeom prst="rect">
            <a:avLst/>
          </a:prstGeom>
        </p:spPr>
        <p:txBody>
          <a:bodyPr wrap="square" lIns="0" tIns="0" rIns="0" bIns="0" rtlCol="0">
            <a:noAutofit/>
          </a:bodyPr>
          <a:lstStyle/>
          <a:p>
            <a:pPr marL="12700" algn="ctr">
              <a:lnSpc>
                <a:spcPts val="2340"/>
              </a:lnSpc>
              <a:spcBef>
                <a:spcPts val="117"/>
              </a:spcBef>
            </a:pPr>
            <a:r>
              <a:rPr lang="en-US" sz="4000" b="1" dirty="0">
                <a:solidFill>
                  <a:schemeClr val="bg1"/>
                </a:solidFill>
                <a:latin typeface="+mj-lt"/>
              </a:rPr>
              <a:t>Presented By</a:t>
            </a:r>
          </a:p>
          <a:p>
            <a:pPr marL="12700">
              <a:lnSpc>
                <a:spcPts val="2340"/>
              </a:lnSpc>
              <a:spcBef>
                <a:spcPts val="117"/>
              </a:spcBef>
            </a:pPr>
            <a:endParaRPr sz="2200" dirty="0">
              <a:latin typeface="Calibri Light"/>
              <a:cs typeface="Calibri Light"/>
            </a:endParaRPr>
          </a:p>
        </p:txBody>
      </p:sp>
      <p:sp>
        <p:nvSpPr>
          <p:cNvPr id="11" name="object 11"/>
          <p:cNvSpPr txBox="1"/>
          <p:nvPr/>
        </p:nvSpPr>
        <p:spPr>
          <a:xfrm>
            <a:off x="465100" y="1915161"/>
            <a:ext cx="1030579" cy="331469"/>
          </a:xfrm>
          <a:prstGeom prst="rect">
            <a:avLst/>
          </a:prstGeom>
        </p:spPr>
        <p:txBody>
          <a:bodyPr wrap="square" lIns="0" tIns="0" rIns="0" bIns="0" rtlCol="0">
            <a:noAutofit/>
          </a:bodyPr>
          <a:lstStyle/>
          <a:p>
            <a:pPr marL="25400">
              <a:lnSpc>
                <a:spcPts val="1000"/>
              </a:lnSpc>
            </a:pPr>
            <a:endParaRPr sz="1000"/>
          </a:p>
        </p:txBody>
      </p:sp>
      <p:sp>
        <p:nvSpPr>
          <p:cNvPr id="51" name="object 60"/>
          <p:cNvSpPr txBox="1"/>
          <p:nvPr/>
        </p:nvSpPr>
        <p:spPr>
          <a:xfrm>
            <a:off x="1064768" y="2590800"/>
            <a:ext cx="6860032" cy="304292"/>
          </a:xfrm>
          <a:prstGeom prst="rect">
            <a:avLst/>
          </a:prstGeom>
        </p:spPr>
        <p:txBody>
          <a:bodyPr wrap="square" lIns="0" tIns="0" rIns="0" bIns="0" rtlCol="0">
            <a:noAutofit/>
          </a:bodyPr>
          <a:lstStyle/>
          <a:p>
            <a:pPr marL="12700" algn="ctr">
              <a:lnSpc>
                <a:spcPts val="2340"/>
              </a:lnSpc>
              <a:spcBef>
                <a:spcPts val="117"/>
              </a:spcBef>
            </a:pPr>
            <a:r>
              <a:rPr lang="en-US" sz="4000" b="1" i="1" dirty="0">
                <a:solidFill>
                  <a:prstClr val="black"/>
                </a:solidFill>
                <a:latin typeface="Segoe UI Light" panose="020B0502040204020203" pitchFamily="34" charset="0"/>
              </a:rPr>
              <a:t>Engr. Md. </a:t>
            </a:r>
            <a:r>
              <a:rPr lang="en-US" sz="4000" b="1" i="1" dirty="0" err="1">
                <a:solidFill>
                  <a:prstClr val="black"/>
                </a:solidFill>
                <a:latin typeface="Segoe UI Light" panose="020B0502040204020203" pitchFamily="34" charset="0"/>
              </a:rPr>
              <a:t>Kausar</a:t>
            </a:r>
            <a:r>
              <a:rPr lang="en-US" sz="4000" b="1" i="1" dirty="0">
                <a:solidFill>
                  <a:prstClr val="black"/>
                </a:solidFill>
                <a:latin typeface="Segoe UI Light" panose="020B0502040204020203" pitchFamily="34" charset="0"/>
              </a:rPr>
              <a:t> Ameer Ali</a:t>
            </a:r>
          </a:p>
          <a:p>
            <a:pPr marL="12700" algn="ctr">
              <a:lnSpc>
                <a:spcPts val="2340"/>
              </a:lnSpc>
              <a:spcBef>
                <a:spcPts val="117"/>
              </a:spcBef>
            </a:pPr>
            <a:endParaRPr lang="en-US" sz="3200" b="1" i="1" dirty="0">
              <a:solidFill>
                <a:prstClr val="black"/>
              </a:solidFill>
              <a:latin typeface="Segoe UI Light" panose="020B0502040204020203" pitchFamily="34" charset="0"/>
            </a:endParaRPr>
          </a:p>
          <a:p>
            <a:pPr marL="12700" algn="ctr">
              <a:lnSpc>
                <a:spcPts val="2340"/>
              </a:lnSpc>
              <a:spcBef>
                <a:spcPts val="117"/>
              </a:spcBef>
            </a:pPr>
            <a:r>
              <a:rPr lang="en-US" sz="2800" b="1" i="1" dirty="0">
                <a:solidFill>
                  <a:prstClr val="black"/>
                </a:solidFill>
                <a:latin typeface="Segoe UI Light" panose="020B0502040204020203" pitchFamily="34" charset="0"/>
              </a:rPr>
              <a:t>Managing Director</a:t>
            </a:r>
          </a:p>
          <a:p>
            <a:pPr marL="12700" algn="ctr">
              <a:lnSpc>
                <a:spcPts val="2340"/>
              </a:lnSpc>
              <a:spcBef>
                <a:spcPts val="117"/>
              </a:spcBef>
            </a:pPr>
            <a:endParaRPr lang="en-US" sz="2800" b="1" i="1" dirty="0">
              <a:solidFill>
                <a:prstClr val="black"/>
              </a:solidFill>
              <a:latin typeface="Segoe UI Light" panose="020B0502040204020203" pitchFamily="34" charset="0"/>
            </a:endParaRPr>
          </a:p>
          <a:p>
            <a:pPr marL="12700" algn="ctr">
              <a:lnSpc>
                <a:spcPts val="2340"/>
              </a:lnSpc>
              <a:spcBef>
                <a:spcPts val="117"/>
              </a:spcBef>
            </a:pPr>
            <a:r>
              <a:rPr lang="en-US" sz="2800" b="1" i="1" dirty="0">
                <a:solidFill>
                  <a:prstClr val="black"/>
                </a:solidFill>
                <a:latin typeface="Segoe UI Light" panose="020B0502040204020203" pitchFamily="34" charset="0"/>
              </a:rPr>
              <a:t>Dhaka Electric Supply Company Limited </a:t>
            </a:r>
          </a:p>
          <a:p>
            <a:pPr marL="12700" algn="ctr">
              <a:lnSpc>
                <a:spcPts val="2340"/>
              </a:lnSpc>
              <a:spcBef>
                <a:spcPts val="117"/>
              </a:spcBef>
            </a:pPr>
            <a:endParaRPr lang="en-US" sz="2800" b="1" i="1" dirty="0">
              <a:solidFill>
                <a:prstClr val="black"/>
              </a:solidFill>
              <a:latin typeface="Segoe UI Light" panose="020B0502040204020203" pitchFamily="34" charset="0"/>
            </a:endParaRPr>
          </a:p>
          <a:p>
            <a:pPr marL="12700" algn="ctr">
              <a:lnSpc>
                <a:spcPts val="2340"/>
              </a:lnSpc>
              <a:spcBef>
                <a:spcPts val="117"/>
              </a:spcBef>
            </a:pPr>
            <a:r>
              <a:rPr lang="en-US" sz="2800" b="1" i="1" dirty="0">
                <a:solidFill>
                  <a:prstClr val="black"/>
                </a:solidFill>
                <a:latin typeface="Segoe UI Light" panose="020B0502040204020203" pitchFamily="34" charset="0"/>
              </a:rPr>
              <a:t>(DESCO)</a:t>
            </a:r>
            <a:endParaRPr lang="en-US" b="1" i="1" dirty="0">
              <a:solidFill>
                <a:prstClr val="black"/>
              </a:solidFill>
              <a:latin typeface="Segoe UI Light" panose="020B0502040204020203" pitchFamily="34" charset="0"/>
            </a:endParaRPr>
          </a:p>
          <a:p>
            <a:pPr marL="12700">
              <a:lnSpc>
                <a:spcPts val="2340"/>
              </a:lnSpc>
              <a:spcBef>
                <a:spcPts val="117"/>
              </a:spcBef>
            </a:pPr>
            <a:endParaRPr sz="2200" dirty="0">
              <a:latin typeface="Calibri Light"/>
              <a:cs typeface="Calibri Light"/>
            </a:endParaRPr>
          </a:p>
        </p:txBody>
      </p:sp>
    </p:spTree>
    <p:extLst>
      <p:ext uri="{BB962C8B-B14F-4D97-AF65-F5344CB8AC3E}">
        <p14:creationId xmlns:p14="http://schemas.microsoft.com/office/powerpoint/2010/main" val="2031125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randombar(horizontal)">
                                      <p:cBhvr>
                                        <p:cTn id="7"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 name="object 238"/>
          <p:cNvSpPr/>
          <p:nvPr/>
        </p:nvSpPr>
        <p:spPr>
          <a:xfrm>
            <a:off x="0" y="857250"/>
            <a:ext cx="9144000" cy="847344"/>
          </a:xfrm>
          <a:prstGeom prst="rect">
            <a:avLst/>
          </a:prstGeom>
          <a:blipFill>
            <a:blip r:embed="rId2" cstate="print"/>
            <a:stretch>
              <a:fillRect/>
            </a:stretch>
          </a:blipFill>
        </p:spPr>
        <p:txBody>
          <a:bodyPr wrap="square" lIns="0" tIns="0" rIns="0" bIns="0" rtlCol="0">
            <a:noAutofit/>
          </a:bodyPr>
          <a:lstStyle/>
          <a:p>
            <a:endParaRPr/>
          </a:p>
        </p:txBody>
      </p:sp>
      <p:sp>
        <p:nvSpPr>
          <p:cNvPr id="239" name="object 239"/>
          <p:cNvSpPr/>
          <p:nvPr/>
        </p:nvSpPr>
        <p:spPr>
          <a:xfrm>
            <a:off x="6185916" y="857250"/>
            <a:ext cx="2958084" cy="842772"/>
          </a:xfrm>
          <a:prstGeom prst="rect">
            <a:avLst/>
          </a:prstGeom>
          <a:blipFill>
            <a:blip r:embed="rId3" cstate="print"/>
            <a:stretch>
              <a:fillRect/>
            </a:stretch>
          </a:blipFill>
        </p:spPr>
        <p:txBody>
          <a:bodyPr wrap="square" lIns="0" tIns="0" rIns="0" bIns="0" rtlCol="0">
            <a:noAutofit/>
          </a:bodyPr>
          <a:lstStyle/>
          <a:p>
            <a:endParaRPr/>
          </a:p>
        </p:txBody>
      </p:sp>
      <p:sp>
        <p:nvSpPr>
          <p:cNvPr id="237" name="object 237"/>
          <p:cNvSpPr/>
          <p:nvPr/>
        </p:nvSpPr>
        <p:spPr>
          <a:xfrm>
            <a:off x="465099" y="1915161"/>
            <a:ext cx="0" cy="293369"/>
          </a:xfrm>
          <a:custGeom>
            <a:avLst/>
            <a:gdLst/>
            <a:ahLst/>
            <a:cxnLst/>
            <a:rect l="l" t="t" r="r" b="b"/>
            <a:pathLst>
              <a:path h="293369">
                <a:moveTo>
                  <a:pt x="0" y="0"/>
                </a:moveTo>
                <a:lnTo>
                  <a:pt x="0" y="293369"/>
                </a:lnTo>
              </a:path>
            </a:pathLst>
          </a:custGeom>
          <a:ln w="76200">
            <a:solidFill>
              <a:srgbClr val="FFFFFF"/>
            </a:solidFill>
          </a:ln>
        </p:spPr>
        <p:txBody>
          <a:bodyPr wrap="square" lIns="0" tIns="0" rIns="0" bIns="0" rtlCol="0">
            <a:noAutofit/>
          </a:bodyPr>
          <a:lstStyle/>
          <a:p>
            <a:endParaRPr/>
          </a:p>
        </p:txBody>
      </p:sp>
      <p:sp>
        <p:nvSpPr>
          <p:cNvPr id="69" name="object 69"/>
          <p:cNvSpPr/>
          <p:nvPr/>
        </p:nvSpPr>
        <p:spPr>
          <a:xfrm>
            <a:off x="116574" y="1915160"/>
            <a:ext cx="0" cy="3789502"/>
          </a:xfrm>
          <a:custGeom>
            <a:avLst/>
            <a:gdLst/>
            <a:ahLst/>
            <a:cxnLst/>
            <a:rect l="l" t="t" r="r" b="b"/>
            <a:pathLst>
              <a:path h="3789502">
                <a:moveTo>
                  <a:pt x="0" y="0"/>
                </a:moveTo>
                <a:lnTo>
                  <a:pt x="0" y="3789502"/>
                </a:lnTo>
              </a:path>
            </a:pathLst>
          </a:custGeom>
          <a:ln w="76200">
            <a:solidFill>
              <a:srgbClr val="FFFFFF"/>
            </a:solidFill>
          </a:ln>
        </p:spPr>
        <p:txBody>
          <a:bodyPr wrap="square" lIns="0" tIns="0" rIns="0" bIns="0" rtlCol="0">
            <a:noAutofit/>
          </a:bodyPr>
          <a:lstStyle/>
          <a:p>
            <a:endParaRPr/>
          </a:p>
        </p:txBody>
      </p:sp>
      <p:sp>
        <p:nvSpPr>
          <p:cNvPr id="70" name="object 70"/>
          <p:cNvSpPr/>
          <p:nvPr/>
        </p:nvSpPr>
        <p:spPr>
          <a:xfrm>
            <a:off x="8829548" y="1915160"/>
            <a:ext cx="0" cy="3789502"/>
          </a:xfrm>
          <a:custGeom>
            <a:avLst/>
            <a:gdLst/>
            <a:ahLst/>
            <a:cxnLst/>
            <a:rect l="l" t="t" r="r" b="b"/>
            <a:pathLst>
              <a:path h="3789502">
                <a:moveTo>
                  <a:pt x="0" y="0"/>
                </a:moveTo>
                <a:lnTo>
                  <a:pt x="0" y="3789502"/>
                </a:lnTo>
              </a:path>
            </a:pathLst>
          </a:custGeom>
          <a:ln w="76200">
            <a:solidFill>
              <a:srgbClr val="FFFFFF"/>
            </a:solidFill>
          </a:ln>
        </p:spPr>
        <p:txBody>
          <a:bodyPr wrap="square" lIns="0" tIns="0" rIns="0" bIns="0" rtlCol="0">
            <a:noAutofit/>
          </a:bodyPr>
          <a:lstStyle/>
          <a:p>
            <a:endParaRPr/>
          </a:p>
        </p:txBody>
      </p:sp>
      <p:sp>
        <p:nvSpPr>
          <p:cNvPr id="60" name="object 60"/>
          <p:cNvSpPr txBox="1"/>
          <p:nvPr/>
        </p:nvSpPr>
        <p:spPr>
          <a:xfrm>
            <a:off x="455168" y="1143507"/>
            <a:ext cx="6860032" cy="304292"/>
          </a:xfrm>
          <a:prstGeom prst="rect">
            <a:avLst/>
          </a:prstGeom>
        </p:spPr>
        <p:txBody>
          <a:bodyPr wrap="square" lIns="0" tIns="0" rIns="0" bIns="0" rtlCol="0">
            <a:noAutofit/>
          </a:bodyPr>
          <a:lstStyle/>
          <a:p>
            <a:pPr marL="12700" algn="ctr">
              <a:lnSpc>
                <a:spcPts val="2340"/>
              </a:lnSpc>
              <a:spcBef>
                <a:spcPts val="117"/>
              </a:spcBef>
            </a:pPr>
            <a:r>
              <a:rPr lang="en-US" sz="4000" b="1" dirty="0">
                <a:solidFill>
                  <a:schemeClr val="bg1"/>
                </a:solidFill>
                <a:latin typeface="+mj-lt"/>
              </a:rPr>
              <a:t>Unified Prepayment System</a:t>
            </a:r>
          </a:p>
          <a:p>
            <a:pPr marL="12700">
              <a:lnSpc>
                <a:spcPts val="2340"/>
              </a:lnSpc>
              <a:spcBef>
                <a:spcPts val="117"/>
              </a:spcBef>
            </a:pPr>
            <a:endParaRPr sz="2200" dirty="0">
              <a:latin typeface="Calibri Light"/>
              <a:cs typeface="Calibri Light"/>
            </a:endParaRPr>
          </a:p>
        </p:txBody>
      </p:sp>
      <p:sp>
        <p:nvSpPr>
          <p:cNvPr id="11" name="object 11"/>
          <p:cNvSpPr txBox="1"/>
          <p:nvPr/>
        </p:nvSpPr>
        <p:spPr>
          <a:xfrm>
            <a:off x="465100" y="1915161"/>
            <a:ext cx="1030579" cy="331469"/>
          </a:xfrm>
          <a:prstGeom prst="rect">
            <a:avLst/>
          </a:prstGeom>
        </p:spPr>
        <p:txBody>
          <a:bodyPr wrap="square" lIns="0" tIns="0" rIns="0" bIns="0" rtlCol="0">
            <a:noAutofit/>
          </a:bodyPr>
          <a:lstStyle/>
          <a:p>
            <a:pPr marL="25400">
              <a:lnSpc>
                <a:spcPts val="1000"/>
              </a:lnSpc>
            </a:pPr>
            <a:endParaRPr sz="1000"/>
          </a:p>
        </p:txBody>
      </p:sp>
      <p:sp>
        <p:nvSpPr>
          <p:cNvPr id="51" name="object 60"/>
          <p:cNvSpPr txBox="1"/>
          <p:nvPr/>
        </p:nvSpPr>
        <p:spPr>
          <a:xfrm>
            <a:off x="1064768" y="2590800"/>
            <a:ext cx="6860032" cy="1981200"/>
          </a:xfrm>
          <a:prstGeom prst="rect">
            <a:avLst/>
          </a:prstGeom>
        </p:spPr>
        <p:txBody>
          <a:bodyPr wrap="square" lIns="0" tIns="0" rIns="0" bIns="0" rtlCol="0">
            <a:noAutofit/>
          </a:bodyPr>
          <a:lstStyle/>
          <a:p>
            <a:pPr marL="12700" algn="just">
              <a:lnSpc>
                <a:spcPts val="2340"/>
              </a:lnSpc>
              <a:spcBef>
                <a:spcPts val="117"/>
              </a:spcBef>
            </a:pPr>
            <a:endParaRPr sz="2000" dirty="0">
              <a:latin typeface="Calibri Light"/>
              <a:cs typeface="Calibri Light"/>
            </a:endParaRPr>
          </a:p>
        </p:txBody>
      </p:sp>
      <p:sp>
        <p:nvSpPr>
          <p:cNvPr id="4" name="Rectangle 3"/>
          <p:cNvSpPr>
            <a:spLocks noChangeArrowheads="1"/>
          </p:cNvSpPr>
          <p:nvPr/>
        </p:nvSpPr>
        <p:spPr bwMode="auto">
          <a:xfrm>
            <a:off x="152401" y="2057401"/>
            <a:ext cx="8677148" cy="1642763"/>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9522" rIns="0" bIns="-9522" numCol="1" anchor="ctr" anchorCtr="0" compatLnSpc="1">
            <a:prstTxWarp prst="textNoShape">
              <a:avLst/>
            </a:prstTxWarp>
            <a:spAutoFit/>
          </a:bodyPr>
          <a:lstStyle/>
          <a:p>
            <a:pPr algn="ctr"/>
            <a:r>
              <a:rPr kumimoji="0" lang="en-US" altLang="en-US" b="0" i="0" u="none" strike="noStrike" cap="none" normalizeH="0" baseline="0" dirty="0">
                <a:ln>
                  <a:noFill/>
                </a:ln>
                <a:solidFill>
                  <a:srgbClr val="222222"/>
                </a:solidFill>
                <a:effectLst/>
                <a:latin typeface="inherit"/>
              </a:rPr>
              <a:t>At present, 5 utilities, including</a:t>
            </a:r>
            <a:r>
              <a:rPr kumimoji="0" lang="en-US" altLang="en-US" b="0" i="0" u="none" strike="noStrike" cap="none" normalizeH="0" dirty="0">
                <a:ln>
                  <a:noFill/>
                </a:ln>
                <a:solidFill>
                  <a:srgbClr val="222222"/>
                </a:solidFill>
                <a:effectLst/>
                <a:latin typeface="inherit"/>
              </a:rPr>
              <a:t> DESCO</a:t>
            </a:r>
            <a:r>
              <a:rPr kumimoji="0" lang="en-US" altLang="en-US" b="0" i="0" u="none" strike="noStrike" cap="none" normalizeH="0" baseline="0" dirty="0">
                <a:ln>
                  <a:noFill/>
                </a:ln>
                <a:solidFill>
                  <a:srgbClr val="222222"/>
                </a:solidFill>
                <a:effectLst/>
                <a:latin typeface="inherit"/>
              </a:rPr>
              <a:t>, have prepaid metering </a:t>
            </a:r>
          </a:p>
          <a:p>
            <a:pPr algn="ctr"/>
            <a:r>
              <a:rPr kumimoji="0" lang="en-US" altLang="en-US" b="0" i="0" u="none" strike="noStrike" cap="none" normalizeH="0" baseline="0" dirty="0">
                <a:ln>
                  <a:noFill/>
                </a:ln>
                <a:solidFill>
                  <a:srgbClr val="222222"/>
                </a:solidFill>
                <a:effectLst/>
                <a:latin typeface="inherit"/>
              </a:rPr>
              <a:t>systems with similar standards. Under the prepaid metering system, </a:t>
            </a:r>
          </a:p>
          <a:p>
            <a:pPr algn="ctr"/>
            <a:r>
              <a:rPr kumimoji="0" lang="en-US" altLang="en-US" b="0" i="0" u="none" strike="noStrike" cap="none" normalizeH="0" baseline="0" dirty="0">
                <a:ln>
                  <a:noFill/>
                </a:ln>
                <a:solidFill>
                  <a:srgbClr val="222222"/>
                </a:solidFill>
                <a:effectLst/>
                <a:latin typeface="inherit"/>
              </a:rPr>
              <a:t>meter vending system including CDC, MIC, POS has been developed. </a:t>
            </a:r>
          </a:p>
          <a:p>
            <a:pPr algn="ctr"/>
            <a:r>
              <a:rPr kumimoji="0" lang="en-US" altLang="en-US" b="0" i="0" u="none" strike="noStrike" cap="none" normalizeH="0" baseline="0" dirty="0">
                <a:ln>
                  <a:noFill/>
                </a:ln>
                <a:solidFill>
                  <a:srgbClr val="222222"/>
                </a:solidFill>
                <a:effectLst/>
                <a:latin typeface="inherit"/>
              </a:rPr>
              <a:t>This system does not have an Application Program Interface (API) for </a:t>
            </a:r>
          </a:p>
          <a:p>
            <a:pPr algn="ctr"/>
            <a:r>
              <a:rPr kumimoji="0" lang="en-US" altLang="en-US" b="0" i="0" u="none" strike="noStrike" cap="none" normalizeH="0" baseline="0" dirty="0">
                <a:ln>
                  <a:noFill/>
                </a:ln>
                <a:solidFill>
                  <a:srgbClr val="222222"/>
                </a:solidFill>
                <a:effectLst/>
                <a:latin typeface="inherit"/>
              </a:rPr>
              <a:t>communication with Head End System (HES), </a:t>
            </a:r>
          </a:p>
          <a:p>
            <a:pPr algn="ctr"/>
            <a:r>
              <a:rPr kumimoji="0" lang="en-US" altLang="en-US" b="0" i="0" u="none" strike="noStrike" cap="none" normalizeH="0" baseline="0" dirty="0">
                <a:ln>
                  <a:noFill/>
                </a:ln>
                <a:solidFill>
                  <a:srgbClr val="222222"/>
                </a:solidFill>
                <a:effectLst/>
                <a:latin typeface="inherit"/>
              </a:rPr>
              <a:t>Meter Data Management (MDM) and various Devices (Meter, DCU, Server).</a:t>
            </a:r>
            <a:r>
              <a:rPr kumimoji="0" lang="en-US" altLang="en-US" b="0" i="0" u="none" strike="noStrike" cap="none" normalizeH="0" baseline="0" dirty="0">
                <a:ln>
                  <a:noFill/>
                </a:ln>
                <a:solidFill>
                  <a:schemeClr val="tx1"/>
                </a:solidFill>
                <a:effectLst/>
              </a:rPr>
              <a:t> </a:t>
            </a:r>
          </a:p>
        </p:txBody>
      </p:sp>
      <p:sp>
        <p:nvSpPr>
          <p:cNvPr id="5" name="Rectangle 4"/>
          <p:cNvSpPr/>
          <p:nvPr/>
        </p:nvSpPr>
        <p:spPr>
          <a:xfrm>
            <a:off x="304800" y="3950336"/>
            <a:ext cx="8488922" cy="1754326"/>
          </a:xfrm>
          <a:prstGeom prst="rect">
            <a:avLst/>
          </a:prstGeom>
        </p:spPr>
        <p:txBody>
          <a:bodyPr wrap="square">
            <a:spAutoFit/>
          </a:bodyPr>
          <a:lstStyle/>
          <a:p>
            <a:pPr lvl="0"/>
            <a:r>
              <a:rPr lang="en-US" dirty="0"/>
              <a:t>This system has some limitation which are: </a:t>
            </a:r>
          </a:p>
          <a:p>
            <a:pPr lvl="0"/>
            <a:endParaRPr lang="en-US" dirty="0"/>
          </a:p>
          <a:p>
            <a:pPr marL="285750" indent="-285750">
              <a:buFont typeface="Wingdings" panose="05000000000000000000" pitchFamily="2" charset="2"/>
              <a:buChar char="Ø"/>
            </a:pPr>
            <a:r>
              <a:rPr lang="en-US" dirty="0"/>
              <a:t>Token insert manually.</a:t>
            </a:r>
          </a:p>
          <a:p>
            <a:pPr marL="285750" indent="-285750">
              <a:buFont typeface="Wingdings" panose="05000000000000000000" pitchFamily="2" charset="2"/>
              <a:buChar char="Ø"/>
            </a:pPr>
            <a:r>
              <a:rPr lang="en-US" dirty="0"/>
              <a:t>Only prepayment vending is doing.</a:t>
            </a:r>
          </a:p>
          <a:p>
            <a:pPr marL="285750" indent="-285750">
              <a:buFont typeface="Wingdings" panose="05000000000000000000" pitchFamily="2" charset="2"/>
              <a:buChar char="Ø"/>
            </a:pPr>
            <a:r>
              <a:rPr lang="en-US" dirty="0"/>
              <a:t>Vending data is preserved, no meter data is storing in the system.</a:t>
            </a:r>
          </a:p>
          <a:p>
            <a:pPr marL="285750" indent="-285750">
              <a:buFont typeface="Wingdings" panose="05000000000000000000" pitchFamily="2" charset="2"/>
              <a:buChar char="Ø"/>
            </a:pPr>
            <a:r>
              <a:rPr lang="en-US" dirty="0"/>
              <a:t>Online meter monitoring/control is not possible</a:t>
            </a:r>
          </a:p>
        </p:txBody>
      </p:sp>
    </p:spTree>
    <p:extLst>
      <p:ext uri="{BB962C8B-B14F-4D97-AF65-F5344CB8AC3E}">
        <p14:creationId xmlns:p14="http://schemas.microsoft.com/office/powerpoint/2010/main" val="31819145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 name="object 238"/>
          <p:cNvSpPr/>
          <p:nvPr/>
        </p:nvSpPr>
        <p:spPr>
          <a:xfrm>
            <a:off x="0" y="857250"/>
            <a:ext cx="9144000" cy="847344"/>
          </a:xfrm>
          <a:prstGeom prst="rect">
            <a:avLst/>
          </a:prstGeom>
          <a:blipFill>
            <a:blip r:embed="rId2" cstate="print"/>
            <a:stretch>
              <a:fillRect/>
            </a:stretch>
          </a:blipFill>
        </p:spPr>
        <p:txBody>
          <a:bodyPr wrap="square" lIns="0" tIns="0" rIns="0" bIns="0" rtlCol="0">
            <a:noAutofit/>
          </a:bodyPr>
          <a:lstStyle/>
          <a:p>
            <a:endParaRPr/>
          </a:p>
        </p:txBody>
      </p:sp>
      <p:sp>
        <p:nvSpPr>
          <p:cNvPr id="239" name="object 239"/>
          <p:cNvSpPr/>
          <p:nvPr/>
        </p:nvSpPr>
        <p:spPr>
          <a:xfrm>
            <a:off x="6185916" y="857250"/>
            <a:ext cx="2958084" cy="842772"/>
          </a:xfrm>
          <a:prstGeom prst="rect">
            <a:avLst/>
          </a:prstGeom>
          <a:blipFill>
            <a:blip r:embed="rId3" cstate="print"/>
            <a:stretch>
              <a:fillRect/>
            </a:stretch>
          </a:blipFill>
        </p:spPr>
        <p:txBody>
          <a:bodyPr wrap="square" lIns="0" tIns="0" rIns="0" bIns="0" rtlCol="0">
            <a:noAutofit/>
          </a:bodyPr>
          <a:lstStyle/>
          <a:p>
            <a:endParaRPr/>
          </a:p>
        </p:txBody>
      </p:sp>
      <p:sp>
        <p:nvSpPr>
          <p:cNvPr id="237" name="object 237"/>
          <p:cNvSpPr/>
          <p:nvPr/>
        </p:nvSpPr>
        <p:spPr>
          <a:xfrm>
            <a:off x="465099" y="1915161"/>
            <a:ext cx="0" cy="293369"/>
          </a:xfrm>
          <a:custGeom>
            <a:avLst/>
            <a:gdLst/>
            <a:ahLst/>
            <a:cxnLst/>
            <a:rect l="l" t="t" r="r" b="b"/>
            <a:pathLst>
              <a:path h="293369">
                <a:moveTo>
                  <a:pt x="0" y="0"/>
                </a:moveTo>
                <a:lnTo>
                  <a:pt x="0" y="293369"/>
                </a:lnTo>
              </a:path>
            </a:pathLst>
          </a:custGeom>
          <a:ln w="76200">
            <a:solidFill>
              <a:srgbClr val="FFFFFF"/>
            </a:solidFill>
          </a:ln>
        </p:spPr>
        <p:txBody>
          <a:bodyPr wrap="square" lIns="0" tIns="0" rIns="0" bIns="0" rtlCol="0">
            <a:noAutofit/>
          </a:bodyPr>
          <a:lstStyle/>
          <a:p>
            <a:endParaRPr/>
          </a:p>
        </p:txBody>
      </p:sp>
      <p:sp>
        <p:nvSpPr>
          <p:cNvPr id="69" name="object 69"/>
          <p:cNvSpPr/>
          <p:nvPr/>
        </p:nvSpPr>
        <p:spPr>
          <a:xfrm>
            <a:off x="116574" y="1915160"/>
            <a:ext cx="0" cy="3789502"/>
          </a:xfrm>
          <a:custGeom>
            <a:avLst/>
            <a:gdLst/>
            <a:ahLst/>
            <a:cxnLst/>
            <a:rect l="l" t="t" r="r" b="b"/>
            <a:pathLst>
              <a:path h="3789502">
                <a:moveTo>
                  <a:pt x="0" y="0"/>
                </a:moveTo>
                <a:lnTo>
                  <a:pt x="0" y="3789502"/>
                </a:lnTo>
              </a:path>
            </a:pathLst>
          </a:custGeom>
          <a:ln w="76200">
            <a:solidFill>
              <a:srgbClr val="FFFFFF"/>
            </a:solidFill>
          </a:ln>
        </p:spPr>
        <p:txBody>
          <a:bodyPr wrap="square" lIns="0" tIns="0" rIns="0" bIns="0" rtlCol="0">
            <a:noAutofit/>
          </a:bodyPr>
          <a:lstStyle/>
          <a:p>
            <a:endParaRPr/>
          </a:p>
        </p:txBody>
      </p:sp>
      <p:sp>
        <p:nvSpPr>
          <p:cNvPr id="70" name="object 70"/>
          <p:cNvSpPr/>
          <p:nvPr/>
        </p:nvSpPr>
        <p:spPr>
          <a:xfrm>
            <a:off x="8829548" y="1915160"/>
            <a:ext cx="0" cy="3789502"/>
          </a:xfrm>
          <a:custGeom>
            <a:avLst/>
            <a:gdLst/>
            <a:ahLst/>
            <a:cxnLst/>
            <a:rect l="l" t="t" r="r" b="b"/>
            <a:pathLst>
              <a:path h="3789502">
                <a:moveTo>
                  <a:pt x="0" y="0"/>
                </a:moveTo>
                <a:lnTo>
                  <a:pt x="0" y="3789502"/>
                </a:lnTo>
              </a:path>
            </a:pathLst>
          </a:custGeom>
          <a:ln w="76200">
            <a:solidFill>
              <a:srgbClr val="FFFFFF"/>
            </a:solidFill>
          </a:ln>
        </p:spPr>
        <p:txBody>
          <a:bodyPr wrap="square" lIns="0" tIns="0" rIns="0" bIns="0" rtlCol="0">
            <a:noAutofit/>
          </a:bodyPr>
          <a:lstStyle/>
          <a:p>
            <a:endParaRPr/>
          </a:p>
        </p:txBody>
      </p:sp>
      <p:sp>
        <p:nvSpPr>
          <p:cNvPr id="60" name="object 60"/>
          <p:cNvSpPr txBox="1"/>
          <p:nvPr/>
        </p:nvSpPr>
        <p:spPr>
          <a:xfrm>
            <a:off x="455168" y="1143507"/>
            <a:ext cx="6860032" cy="304292"/>
          </a:xfrm>
          <a:prstGeom prst="rect">
            <a:avLst/>
          </a:prstGeom>
        </p:spPr>
        <p:txBody>
          <a:bodyPr wrap="square" lIns="0" tIns="0" rIns="0" bIns="0" rtlCol="0">
            <a:noAutofit/>
          </a:bodyPr>
          <a:lstStyle/>
          <a:p>
            <a:pPr marL="12700" algn="ctr">
              <a:lnSpc>
                <a:spcPts val="2340"/>
              </a:lnSpc>
              <a:spcBef>
                <a:spcPts val="117"/>
              </a:spcBef>
            </a:pPr>
            <a:r>
              <a:rPr lang="en-US" sz="3600" b="1" dirty="0">
                <a:solidFill>
                  <a:schemeClr val="bg1"/>
                </a:solidFill>
                <a:latin typeface="+mj-lt"/>
              </a:rPr>
              <a:t>Unified Prepayment System (Cont.)</a:t>
            </a:r>
          </a:p>
          <a:p>
            <a:pPr marL="12700">
              <a:lnSpc>
                <a:spcPts val="2340"/>
              </a:lnSpc>
              <a:spcBef>
                <a:spcPts val="117"/>
              </a:spcBef>
            </a:pPr>
            <a:endParaRPr sz="2200" dirty="0">
              <a:latin typeface="Calibri Light"/>
              <a:cs typeface="Calibri Light"/>
            </a:endParaRPr>
          </a:p>
        </p:txBody>
      </p:sp>
      <p:sp>
        <p:nvSpPr>
          <p:cNvPr id="11" name="object 11"/>
          <p:cNvSpPr txBox="1"/>
          <p:nvPr/>
        </p:nvSpPr>
        <p:spPr>
          <a:xfrm>
            <a:off x="465100" y="1915161"/>
            <a:ext cx="1030579" cy="331469"/>
          </a:xfrm>
          <a:prstGeom prst="rect">
            <a:avLst/>
          </a:prstGeom>
        </p:spPr>
        <p:txBody>
          <a:bodyPr wrap="square" lIns="0" tIns="0" rIns="0" bIns="0" rtlCol="0">
            <a:noAutofit/>
          </a:bodyPr>
          <a:lstStyle/>
          <a:p>
            <a:pPr marL="25400">
              <a:lnSpc>
                <a:spcPts val="1000"/>
              </a:lnSpc>
            </a:pPr>
            <a:endParaRPr sz="1000"/>
          </a:p>
        </p:txBody>
      </p:sp>
      <p:sp>
        <p:nvSpPr>
          <p:cNvPr id="3" name="Rectangle 2"/>
          <p:cNvSpPr>
            <a:spLocks noChangeArrowheads="1"/>
          </p:cNvSpPr>
          <p:nvPr/>
        </p:nvSpPr>
        <p:spPr bwMode="auto">
          <a:xfrm>
            <a:off x="381000" y="2133600"/>
            <a:ext cx="8153400" cy="950266"/>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9522" rIns="0" bIns="-9522" numCol="1" anchor="ctr" anchorCtr="0" compatLnSpc="1">
            <a:prstTxWarp prst="textNoShape">
              <a:avLst/>
            </a:prstTxWarp>
            <a:spAutoFit/>
          </a:bodyPr>
          <a:lstStyle/>
          <a:p>
            <a:r>
              <a:rPr lang="en-US" altLang="en-US" sz="2100" dirty="0">
                <a:solidFill>
                  <a:srgbClr val="222222"/>
                </a:solidFill>
                <a:latin typeface="inherit"/>
              </a:rPr>
              <a:t>We need to launch Smart Metering System according to the current demand. The following issues need to be included in the current Unified Prepaid Metering System:</a:t>
            </a:r>
            <a:r>
              <a:rPr lang="en-US" altLang="en-US" sz="600" dirty="0"/>
              <a:t> </a:t>
            </a:r>
            <a:endParaRPr lang="en-US" altLang="en-US" dirty="0">
              <a:latin typeface="Arial" panose="020B0604020202020204" pitchFamily="34" charset="0"/>
            </a:endParaRPr>
          </a:p>
        </p:txBody>
      </p:sp>
      <p:sp>
        <p:nvSpPr>
          <p:cNvPr id="4" name="Rectangle 3"/>
          <p:cNvSpPr/>
          <p:nvPr/>
        </p:nvSpPr>
        <p:spPr>
          <a:xfrm>
            <a:off x="455168" y="3336596"/>
            <a:ext cx="7926832" cy="1631216"/>
          </a:xfrm>
          <a:prstGeom prst="rect">
            <a:avLst/>
          </a:prstGeom>
        </p:spPr>
        <p:txBody>
          <a:bodyPr wrap="square">
            <a:spAutoFit/>
          </a:bodyPr>
          <a:lstStyle/>
          <a:p>
            <a:pPr marL="342900" indent="-342900">
              <a:buFont typeface="Wingdings" panose="05000000000000000000" pitchFamily="2" charset="2"/>
              <a:buChar char="Ø"/>
            </a:pPr>
            <a:r>
              <a:rPr lang="en-US" sz="2000" dirty="0"/>
              <a:t>Standard Head End System (HES).</a:t>
            </a:r>
          </a:p>
          <a:p>
            <a:pPr marL="342900" indent="-342900">
              <a:buFont typeface="Wingdings" panose="05000000000000000000" pitchFamily="2" charset="2"/>
              <a:buChar char="Ø"/>
            </a:pPr>
            <a:r>
              <a:rPr lang="en-US" sz="2000" dirty="0"/>
              <a:t>AMI/MDM System.</a:t>
            </a:r>
          </a:p>
          <a:p>
            <a:pPr marL="342900" indent="-342900">
              <a:buFont typeface="Wingdings" panose="05000000000000000000" pitchFamily="2" charset="2"/>
              <a:buChar char="Ø"/>
            </a:pPr>
            <a:r>
              <a:rPr lang="en-US" sz="2000" dirty="0"/>
              <a:t>Standard API for different Device (Meter, CDU, Server) development.</a:t>
            </a:r>
          </a:p>
          <a:p>
            <a:pPr marL="342900" indent="-342900">
              <a:buFont typeface="Wingdings" panose="05000000000000000000" pitchFamily="2" charset="2"/>
              <a:buChar char="Ø"/>
            </a:pPr>
            <a:r>
              <a:rPr lang="en-US" sz="2000" dirty="0"/>
              <a:t>Software up-gradation for integrating the whole developed software and interface.</a:t>
            </a:r>
          </a:p>
        </p:txBody>
      </p:sp>
    </p:spTree>
    <p:extLst>
      <p:ext uri="{BB962C8B-B14F-4D97-AF65-F5344CB8AC3E}">
        <p14:creationId xmlns:p14="http://schemas.microsoft.com/office/powerpoint/2010/main" val="46621115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 name="object 238"/>
          <p:cNvSpPr/>
          <p:nvPr/>
        </p:nvSpPr>
        <p:spPr>
          <a:xfrm>
            <a:off x="0" y="857250"/>
            <a:ext cx="9144000" cy="847344"/>
          </a:xfrm>
          <a:prstGeom prst="rect">
            <a:avLst/>
          </a:prstGeom>
          <a:blipFill>
            <a:blip r:embed="rId2" cstate="print"/>
            <a:stretch>
              <a:fillRect/>
            </a:stretch>
          </a:blipFill>
        </p:spPr>
        <p:txBody>
          <a:bodyPr wrap="square" lIns="0" tIns="0" rIns="0" bIns="0" rtlCol="0">
            <a:noAutofit/>
          </a:bodyPr>
          <a:lstStyle/>
          <a:p>
            <a:endParaRPr/>
          </a:p>
        </p:txBody>
      </p:sp>
      <p:sp>
        <p:nvSpPr>
          <p:cNvPr id="239" name="object 239"/>
          <p:cNvSpPr/>
          <p:nvPr/>
        </p:nvSpPr>
        <p:spPr>
          <a:xfrm>
            <a:off x="6185916" y="857250"/>
            <a:ext cx="2958084" cy="842772"/>
          </a:xfrm>
          <a:prstGeom prst="rect">
            <a:avLst/>
          </a:prstGeom>
          <a:blipFill>
            <a:blip r:embed="rId3" cstate="print"/>
            <a:stretch>
              <a:fillRect/>
            </a:stretch>
          </a:blipFill>
        </p:spPr>
        <p:txBody>
          <a:bodyPr wrap="square" lIns="0" tIns="0" rIns="0" bIns="0" rtlCol="0">
            <a:noAutofit/>
          </a:bodyPr>
          <a:lstStyle/>
          <a:p>
            <a:endParaRPr/>
          </a:p>
        </p:txBody>
      </p:sp>
      <p:sp>
        <p:nvSpPr>
          <p:cNvPr id="237" name="object 237"/>
          <p:cNvSpPr/>
          <p:nvPr/>
        </p:nvSpPr>
        <p:spPr>
          <a:xfrm>
            <a:off x="465099" y="1915161"/>
            <a:ext cx="0" cy="293369"/>
          </a:xfrm>
          <a:custGeom>
            <a:avLst/>
            <a:gdLst/>
            <a:ahLst/>
            <a:cxnLst/>
            <a:rect l="l" t="t" r="r" b="b"/>
            <a:pathLst>
              <a:path h="293369">
                <a:moveTo>
                  <a:pt x="0" y="0"/>
                </a:moveTo>
                <a:lnTo>
                  <a:pt x="0" y="293369"/>
                </a:lnTo>
              </a:path>
            </a:pathLst>
          </a:custGeom>
          <a:ln w="76200">
            <a:solidFill>
              <a:srgbClr val="FFFFFF"/>
            </a:solidFill>
          </a:ln>
        </p:spPr>
        <p:txBody>
          <a:bodyPr wrap="square" lIns="0" tIns="0" rIns="0" bIns="0" rtlCol="0">
            <a:noAutofit/>
          </a:bodyPr>
          <a:lstStyle/>
          <a:p>
            <a:endParaRPr/>
          </a:p>
        </p:txBody>
      </p:sp>
      <p:sp>
        <p:nvSpPr>
          <p:cNvPr id="69" name="object 69"/>
          <p:cNvSpPr/>
          <p:nvPr/>
        </p:nvSpPr>
        <p:spPr>
          <a:xfrm>
            <a:off x="116574" y="1915160"/>
            <a:ext cx="0" cy="3789502"/>
          </a:xfrm>
          <a:custGeom>
            <a:avLst/>
            <a:gdLst/>
            <a:ahLst/>
            <a:cxnLst/>
            <a:rect l="l" t="t" r="r" b="b"/>
            <a:pathLst>
              <a:path h="3789502">
                <a:moveTo>
                  <a:pt x="0" y="0"/>
                </a:moveTo>
                <a:lnTo>
                  <a:pt x="0" y="3789502"/>
                </a:lnTo>
              </a:path>
            </a:pathLst>
          </a:custGeom>
          <a:ln w="76200">
            <a:solidFill>
              <a:srgbClr val="FFFFFF"/>
            </a:solidFill>
          </a:ln>
        </p:spPr>
        <p:txBody>
          <a:bodyPr wrap="square" lIns="0" tIns="0" rIns="0" bIns="0" rtlCol="0">
            <a:noAutofit/>
          </a:bodyPr>
          <a:lstStyle/>
          <a:p>
            <a:endParaRPr/>
          </a:p>
        </p:txBody>
      </p:sp>
      <p:sp>
        <p:nvSpPr>
          <p:cNvPr id="70" name="object 70"/>
          <p:cNvSpPr/>
          <p:nvPr/>
        </p:nvSpPr>
        <p:spPr>
          <a:xfrm>
            <a:off x="8829548" y="1915160"/>
            <a:ext cx="0" cy="3789502"/>
          </a:xfrm>
          <a:custGeom>
            <a:avLst/>
            <a:gdLst/>
            <a:ahLst/>
            <a:cxnLst/>
            <a:rect l="l" t="t" r="r" b="b"/>
            <a:pathLst>
              <a:path h="3789502">
                <a:moveTo>
                  <a:pt x="0" y="0"/>
                </a:moveTo>
                <a:lnTo>
                  <a:pt x="0" y="3789502"/>
                </a:lnTo>
              </a:path>
            </a:pathLst>
          </a:custGeom>
          <a:ln w="76200">
            <a:solidFill>
              <a:srgbClr val="FFFFFF"/>
            </a:solidFill>
          </a:ln>
        </p:spPr>
        <p:txBody>
          <a:bodyPr wrap="square" lIns="0" tIns="0" rIns="0" bIns="0" rtlCol="0">
            <a:noAutofit/>
          </a:bodyPr>
          <a:lstStyle/>
          <a:p>
            <a:endParaRPr/>
          </a:p>
        </p:txBody>
      </p:sp>
      <p:sp>
        <p:nvSpPr>
          <p:cNvPr id="60" name="object 60"/>
          <p:cNvSpPr txBox="1"/>
          <p:nvPr/>
        </p:nvSpPr>
        <p:spPr>
          <a:xfrm>
            <a:off x="455168" y="1143507"/>
            <a:ext cx="6860032" cy="304292"/>
          </a:xfrm>
          <a:prstGeom prst="rect">
            <a:avLst/>
          </a:prstGeom>
        </p:spPr>
        <p:txBody>
          <a:bodyPr wrap="square" lIns="0" tIns="0" rIns="0" bIns="0" rtlCol="0">
            <a:noAutofit/>
          </a:bodyPr>
          <a:lstStyle/>
          <a:p>
            <a:pPr marL="12700" algn="ctr">
              <a:lnSpc>
                <a:spcPts val="2340"/>
              </a:lnSpc>
              <a:spcBef>
                <a:spcPts val="117"/>
              </a:spcBef>
            </a:pPr>
            <a:r>
              <a:rPr lang="en-US" sz="2400" b="1" dirty="0">
                <a:solidFill>
                  <a:schemeClr val="bg1"/>
                </a:solidFill>
                <a:latin typeface="+mj-lt"/>
              </a:rPr>
              <a:t>Existing Unified Prepayment System Architecture</a:t>
            </a:r>
          </a:p>
          <a:p>
            <a:pPr marL="12700">
              <a:lnSpc>
                <a:spcPts val="2340"/>
              </a:lnSpc>
              <a:spcBef>
                <a:spcPts val="117"/>
              </a:spcBef>
            </a:pPr>
            <a:endParaRPr sz="2200" dirty="0">
              <a:latin typeface="Calibri Light"/>
              <a:cs typeface="Calibri Light"/>
            </a:endParaRPr>
          </a:p>
        </p:txBody>
      </p:sp>
      <p:sp>
        <p:nvSpPr>
          <p:cNvPr id="11" name="object 11"/>
          <p:cNvSpPr txBox="1"/>
          <p:nvPr/>
        </p:nvSpPr>
        <p:spPr>
          <a:xfrm>
            <a:off x="465100" y="1915161"/>
            <a:ext cx="1030579" cy="331469"/>
          </a:xfrm>
          <a:prstGeom prst="rect">
            <a:avLst/>
          </a:prstGeom>
        </p:spPr>
        <p:txBody>
          <a:bodyPr wrap="square" lIns="0" tIns="0" rIns="0" bIns="0" rtlCol="0">
            <a:noAutofit/>
          </a:bodyPr>
          <a:lstStyle/>
          <a:p>
            <a:pPr marL="25400">
              <a:lnSpc>
                <a:spcPts val="1000"/>
              </a:lnSpc>
            </a:pPr>
            <a:endParaRPr sz="1000"/>
          </a:p>
        </p:txBody>
      </p:sp>
      <p:pic>
        <p:nvPicPr>
          <p:cNvPr id="10" name="Picture 9"/>
          <p:cNvPicPr>
            <a:picLocks noChangeAspect="1"/>
          </p:cNvPicPr>
          <p:nvPr/>
        </p:nvPicPr>
        <p:blipFill rotWithShape="1">
          <a:blip r:embed="rId4">
            <a:extLst>
              <a:ext uri="{28A0092B-C50C-407E-A947-70E740481C1C}">
                <a14:useLocalDpi xmlns:a14="http://schemas.microsoft.com/office/drawing/2010/main" val="0"/>
              </a:ext>
            </a:extLst>
          </a:blip>
          <a:srcRect r="545" b="815"/>
          <a:stretch/>
        </p:blipFill>
        <p:spPr>
          <a:xfrm>
            <a:off x="228601" y="1828800"/>
            <a:ext cx="8686800" cy="4038600"/>
          </a:xfrm>
          <a:prstGeom prst="rect">
            <a:avLst/>
          </a:prstGeom>
        </p:spPr>
      </p:pic>
    </p:spTree>
    <p:extLst>
      <p:ext uri="{BB962C8B-B14F-4D97-AF65-F5344CB8AC3E}">
        <p14:creationId xmlns:p14="http://schemas.microsoft.com/office/powerpoint/2010/main" val="172781036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 name="object 238"/>
          <p:cNvSpPr/>
          <p:nvPr/>
        </p:nvSpPr>
        <p:spPr>
          <a:xfrm>
            <a:off x="0" y="857250"/>
            <a:ext cx="9144000" cy="847344"/>
          </a:xfrm>
          <a:prstGeom prst="rect">
            <a:avLst/>
          </a:prstGeom>
          <a:blipFill>
            <a:blip r:embed="rId2" cstate="print"/>
            <a:stretch>
              <a:fillRect/>
            </a:stretch>
          </a:blipFill>
        </p:spPr>
        <p:txBody>
          <a:bodyPr wrap="square" lIns="0" tIns="0" rIns="0" bIns="0" rtlCol="0">
            <a:noAutofit/>
          </a:bodyPr>
          <a:lstStyle/>
          <a:p>
            <a:endParaRPr/>
          </a:p>
        </p:txBody>
      </p:sp>
      <p:sp>
        <p:nvSpPr>
          <p:cNvPr id="239" name="object 239"/>
          <p:cNvSpPr/>
          <p:nvPr/>
        </p:nvSpPr>
        <p:spPr>
          <a:xfrm>
            <a:off x="6185916" y="857250"/>
            <a:ext cx="2958084" cy="842772"/>
          </a:xfrm>
          <a:prstGeom prst="rect">
            <a:avLst/>
          </a:prstGeom>
          <a:blipFill>
            <a:blip r:embed="rId3" cstate="print"/>
            <a:stretch>
              <a:fillRect/>
            </a:stretch>
          </a:blipFill>
        </p:spPr>
        <p:txBody>
          <a:bodyPr wrap="square" lIns="0" tIns="0" rIns="0" bIns="0" rtlCol="0">
            <a:noAutofit/>
          </a:bodyPr>
          <a:lstStyle/>
          <a:p>
            <a:endParaRPr/>
          </a:p>
        </p:txBody>
      </p:sp>
      <p:sp>
        <p:nvSpPr>
          <p:cNvPr id="237" name="object 237"/>
          <p:cNvSpPr/>
          <p:nvPr/>
        </p:nvSpPr>
        <p:spPr>
          <a:xfrm>
            <a:off x="465099" y="1915161"/>
            <a:ext cx="0" cy="293369"/>
          </a:xfrm>
          <a:custGeom>
            <a:avLst/>
            <a:gdLst/>
            <a:ahLst/>
            <a:cxnLst/>
            <a:rect l="l" t="t" r="r" b="b"/>
            <a:pathLst>
              <a:path h="293369">
                <a:moveTo>
                  <a:pt x="0" y="0"/>
                </a:moveTo>
                <a:lnTo>
                  <a:pt x="0" y="293369"/>
                </a:lnTo>
              </a:path>
            </a:pathLst>
          </a:custGeom>
          <a:ln w="76200">
            <a:solidFill>
              <a:srgbClr val="FFFFFF"/>
            </a:solidFill>
          </a:ln>
        </p:spPr>
        <p:txBody>
          <a:bodyPr wrap="square" lIns="0" tIns="0" rIns="0" bIns="0" rtlCol="0">
            <a:noAutofit/>
          </a:bodyPr>
          <a:lstStyle/>
          <a:p>
            <a:endParaRPr/>
          </a:p>
        </p:txBody>
      </p:sp>
      <p:sp>
        <p:nvSpPr>
          <p:cNvPr id="69" name="object 69"/>
          <p:cNvSpPr/>
          <p:nvPr/>
        </p:nvSpPr>
        <p:spPr>
          <a:xfrm>
            <a:off x="116574" y="1915160"/>
            <a:ext cx="0" cy="3789502"/>
          </a:xfrm>
          <a:custGeom>
            <a:avLst/>
            <a:gdLst/>
            <a:ahLst/>
            <a:cxnLst/>
            <a:rect l="l" t="t" r="r" b="b"/>
            <a:pathLst>
              <a:path h="3789502">
                <a:moveTo>
                  <a:pt x="0" y="0"/>
                </a:moveTo>
                <a:lnTo>
                  <a:pt x="0" y="3789502"/>
                </a:lnTo>
              </a:path>
            </a:pathLst>
          </a:custGeom>
          <a:ln w="76200">
            <a:solidFill>
              <a:srgbClr val="FFFFFF"/>
            </a:solidFill>
          </a:ln>
        </p:spPr>
        <p:txBody>
          <a:bodyPr wrap="square" lIns="0" tIns="0" rIns="0" bIns="0" rtlCol="0">
            <a:noAutofit/>
          </a:bodyPr>
          <a:lstStyle/>
          <a:p>
            <a:endParaRPr/>
          </a:p>
        </p:txBody>
      </p:sp>
      <p:sp>
        <p:nvSpPr>
          <p:cNvPr id="70" name="object 70"/>
          <p:cNvSpPr/>
          <p:nvPr/>
        </p:nvSpPr>
        <p:spPr>
          <a:xfrm>
            <a:off x="8829548" y="1915160"/>
            <a:ext cx="0" cy="3789502"/>
          </a:xfrm>
          <a:custGeom>
            <a:avLst/>
            <a:gdLst/>
            <a:ahLst/>
            <a:cxnLst/>
            <a:rect l="l" t="t" r="r" b="b"/>
            <a:pathLst>
              <a:path h="3789502">
                <a:moveTo>
                  <a:pt x="0" y="0"/>
                </a:moveTo>
                <a:lnTo>
                  <a:pt x="0" y="3789502"/>
                </a:lnTo>
              </a:path>
            </a:pathLst>
          </a:custGeom>
          <a:ln w="76200">
            <a:solidFill>
              <a:srgbClr val="FFFFFF"/>
            </a:solidFill>
          </a:ln>
        </p:spPr>
        <p:txBody>
          <a:bodyPr wrap="square" lIns="0" tIns="0" rIns="0" bIns="0" rtlCol="0">
            <a:noAutofit/>
          </a:bodyPr>
          <a:lstStyle/>
          <a:p>
            <a:endParaRPr/>
          </a:p>
        </p:txBody>
      </p:sp>
      <p:sp>
        <p:nvSpPr>
          <p:cNvPr id="60" name="object 60"/>
          <p:cNvSpPr txBox="1"/>
          <p:nvPr/>
        </p:nvSpPr>
        <p:spPr>
          <a:xfrm>
            <a:off x="455168" y="1143507"/>
            <a:ext cx="6860032" cy="304292"/>
          </a:xfrm>
          <a:prstGeom prst="rect">
            <a:avLst/>
          </a:prstGeom>
        </p:spPr>
        <p:txBody>
          <a:bodyPr wrap="square" lIns="0" tIns="0" rIns="0" bIns="0" rtlCol="0">
            <a:noAutofit/>
          </a:bodyPr>
          <a:lstStyle/>
          <a:p>
            <a:pPr marL="12700" algn="ctr">
              <a:lnSpc>
                <a:spcPts val="2340"/>
              </a:lnSpc>
              <a:spcBef>
                <a:spcPts val="117"/>
              </a:spcBef>
            </a:pPr>
            <a:r>
              <a:rPr lang="en-US" sz="4000" b="1" dirty="0">
                <a:solidFill>
                  <a:schemeClr val="bg1"/>
                </a:solidFill>
                <a:latin typeface="+mj-lt"/>
              </a:rPr>
              <a:t>AMI Overview</a:t>
            </a:r>
          </a:p>
          <a:p>
            <a:pPr marL="12700">
              <a:lnSpc>
                <a:spcPts val="2340"/>
              </a:lnSpc>
              <a:spcBef>
                <a:spcPts val="117"/>
              </a:spcBef>
            </a:pPr>
            <a:endParaRPr sz="2200" dirty="0">
              <a:latin typeface="Calibri Light"/>
              <a:cs typeface="Calibri Light"/>
            </a:endParaRPr>
          </a:p>
        </p:txBody>
      </p:sp>
      <p:sp>
        <p:nvSpPr>
          <p:cNvPr id="11" name="object 11"/>
          <p:cNvSpPr txBox="1"/>
          <p:nvPr/>
        </p:nvSpPr>
        <p:spPr>
          <a:xfrm>
            <a:off x="465100" y="1915161"/>
            <a:ext cx="1030579" cy="331469"/>
          </a:xfrm>
          <a:prstGeom prst="rect">
            <a:avLst/>
          </a:prstGeom>
        </p:spPr>
        <p:txBody>
          <a:bodyPr wrap="square" lIns="0" tIns="0" rIns="0" bIns="0" rtlCol="0">
            <a:noAutofit/>
          </a:bodyPr>
          <a:lstStyle/>
          <a:p>
            <a:pPr marL="25400">
              <a:lnSpc>
                <a:spcPts val="1000"/>
              </a:lnSpc>
            </a:pPr>
            <a:endParaRPr sz="1000"/>
          </a:p>
        </p:txBody>
      </p:sp>
      <p:sp>
        <p:nvSpPr>
          <p:cNvPr id="51" name="object 60"/>
          <p:cNvSpPr txBox="1"/>
          <p:nvPr/>
        </p:nvSpPr>
        <p:spPr>
          <a:xfrm>
            <a:off x="1064768" y="2590800"/>
            <a:ext cx="6860032" cy="1981200"/>
          </a:xfrm>
          <a:prstGeom prst="rect">
            <a:avLst/>
          </a:prstGeom>
        </p:spPr>
        <p:txBody>
          <a:bodyPr wrap="square" lIns="0" tIns="0" rIns="0" bIns="0" rtlCol="0">
            <a:noAutofit/>
          </a:bodyPr>
          <a:lstStyle/>
          <a:p>
            <a:pPr algn="just"/>
            <a:r>
              <a:rPr lang="en-US" sz="2000" dirty="0"/>
              <a:t>AMI (Advanced Metering Infrastructure) enables the application of technologies, such as smart meters and other advanced metering devices, to enable a two-way flow of information between customers and utility and to provide customers and utility with data on consumption including time and amount of consumed energy and electricity price.</a:t>
            </a:r>
          </a:p>
          <a:p>
            <a:pPr marL="12700" algn="just">
              <a:lnSpc>
                <a:spcPts val="2340"/>
              </a:lnSpc>
              <a:spcBef>
                <a:spcPts val="117"/>
              </a:spcBef>
            </a:pPr>
            <a:endParaRPr sz="2000" dirty="0">
              <a:latin typeface="Calibri Light"/>
              <a:cs typeface="Calibri Light"/>
            </a:endParaRPr>
          </a:p>
        </p:txBody>
      </p:sp>
    </p:spTree>
    <p:extLst>
      <p:ext uri="{BB962C8B-B14F-4D97-AF65-F5344CB8AC3E}">
        <p14:creationId xmlns:p14="http://schemas.microsoft.com/office/powerpoint/2010/main" val="351147488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 name="object 237"/>
          <p:cNvSpPr/>
          <p:nvPr/>
        </p:nvSpPr>
        <p:spPr>
          <a:xfrm>
            <a:off x="465099" y="1915161"/>
            <a:ext cx="0" cy="293369"/>
          </a:xfrm>
          <a:custGeom>
            <a:avLst/>
            <a:gdLst/>
            <a:ahLst/>
            <a:cxnLst/>
            <a:rect l="l" t="t" r="r" b="b"/>
            <a:pathLst>
              <a:path h="293369">
                <a:moveTo>
                  <a:pt x="0" y="0"/>
                </a:moveTo>
                <a:lnTo>
                  <a:pt x="0" y="293369"/>
                </a:lnTo>
              </a:path>
            </a:pathLst>
          </a:custGeom>
          <a:ln w="76200">
            <a:solidFill>
              <a:srgbClr val="FFFFFF"/>
            </a:solidFill>
          </a:ln>
        </p:spPr>
        <p:txBody>
          <a:bodyPr wrap="square" lIns="0" tIns="0" rIns="0" bIns="0" rtlCol="0">
            <a:noAutofit/>
          </a:bodyPr>
          <a:lstStyle/>
          <a:p>
            <a:endParaRPr/>
          </a:p>
        </p:txBody>
      </p:sp>
      <p:sp>
        <p:nvSpPr>
          <p:cNvPr id="69" name="object 69"/>
          <p:cNvSpPr/>
          <p:nvPr/>
        </p:nvSpPr>
        <p:spPr>
          <a:xfrm>
            <a:off x="116574" y="1915160"/>
            <a:ext cx="0" cy="3789502"/>
          </a:xfrm>
          <a:custGeom>
            <a:avLst/>
            <a:gdLst/>
            <a:ahLst/>
            <a:cxnLst/>
            <a:rect l="l" t="t" r="r" b="b"/>
            <a:pathLst>
              <a:path h="3789502">
                <a:moveTo>
                  <a:pt x="0" y="0"/>
                </a:moveTo>
                <a:lnTo>
                  <a:pt x="0" y="3789502"/>
                </a:lnTo>
              </a:path>
            </a:pathLst>
          </a:custGeom>
          <a:ln w="76200">
            <a:solidFill>
              <a:srgbClr val="FFFFFF"/>
            </a:solidFill>
          </a:ln>
        </p:spPr>
        <p:txBody>
          <a:bodyPr wrap="square" lIns="0" tIns="0" rIns="0" bIns="0" rtlCol="0">
            <a:noAutofit/>
          </a:bodyPr>
          <a:lstStyle/>
          <a:p>
            <a:endParaRPr/>
          </a:p>
        </p:txBody>
      </p:sp>
      <p:sp>
        <p:nvSpPr>
          <p:cNvPr id="70" name="object 70"/>
          <p:cNvSpPr/>
          <p:nvPr/>
        </p:nvSpPr>
        <p:spPr>
          <a:xfrm>
            <a:off x="8829548" y="1915160"/>
            <a:ext cx="0" cy="3789502"/>
          </a:xfrm>
          <a:custGeom>
            <a:avLst/>
            <a:gdLst/>
            <a:ahLst/>
            <a:cxnLst/>
            <a:rect l="l" t="t" r="r" b="b"/>
            <a:pathLst>
              <a:path h="3789502">
                <a:moveTo>
                  <a:pt x="0" y="0"/>
                </a:moveTo>
                <a:lnTo>
                  <a:pt x="0" y="3789502"/>
                </a:lnTo>
              </a:path>
            </a:pathLst>
          </a:custGeom>
          <a:ln w="76200">
            <a:solidFill>
              <a:srgbClr val="FFFFFF"/>
            </a:solidFill>
          </a:ln>
        </p:spPr>
        <p:txBody>
          <a:bodyPr wrap="square" lIns="0" tIns="0" rIns="0" bIns="0" rtlCol="0">
            <a:noAutofit/>
          </a:bodyPr>
          <a:lstStyle/>
          <a:p>
            <a:endParaRPr/>
          </a:p>
        </p:txBody>
      </p:sp>
      <p:sp>
        <p:nvSpPr>
          <p:cNvPr id="60" name="object 60"/>
          <p:cNvSpPr txBox="1"/>
          <p:nvPr/>
        </p:nvSpPr>
        <p:spPr>
          <a:xfrm>
            <a:off x="455168" y="1143507"/>
            <a:ext cx="6860032" cy="304292"/>
          </a:xfrm>
          <a:prstGeom prst="rect">
            <a:avLst/>
          </a:prstGeom>
        </p:spPr>
        <p:txBody>
          <a:bodyPr wrap="square" lIns="0" tIns="0" rIns="0" bIns="0" rtlCol="0">
            <a:noAutofit/>
          </a:bodyPr>
          <a:lstStyle/>
          <a:p>
            <a:pPr marL="12700" algn="ctr">
              <a:lnSpc>
                <a:spcPts val="2340"/>
              </a:lnSpc>
              <a:spcBef>
                <a:spcPts val="117"/>
              </a:spcBef>
            </a:pPr>
            <a:r>
              <a:rPr lang="en-US" sz="4000" b="1" dirty="0">
                <a:solidFill>
                  <a:schemeClr val="bg1"/>
                </a:solidFill>
                <a:latin typeface="+mj-lt"/>
              </a:rPr>
              <a:t>AMI Overview</a:t>
            </a:r>
          </a:p>
          <a:p>
            <a:pPr marL="12700">
              <a:lnSpc>
                <a:spcPts val="2340"/>
              </a:lnSpc>
              <a:spcBef>
                <a:spcPts val="117"/>
              </a:spcBef>
            </a:pPr>
            <a:endParaRPr sz="2200" dirty="0">
              <a:latin typeface="Calibri Light"/>
              <a:cs typeface="Calibri Light"/>
            </a:endParaRPr>
          </a:p>
        </p:txBody>
      </p:sp>
      <p:sp>
        <p:nvSpPr>
          <p:cNvPr id="11" name="object 11"/>
          <p:cNvSpPr txBox="1"/>
          <p:nvPr/>
        </p:nvSpPr>
        <p:spPr>
          <a:xfrm>
            <a:off x="465100" y="1915161"/>
            <a:ext cx="1030579" cy="331469"/>
          </a:xfrm>
          <a:prstGeom prst="rect">
            <a:avLst/>
          </a:prstGeom>
        </p:spPr>
        <p:txBody>
          <a:bodyPr wrap="square" lIns="0" tIns="0" rIns="0" bIns="0" rtlCol="0">
            <a:noAutofit/>
          </a:bodyPr>
          <a:lstStyle/>
          <a:p>
            <a:pPr marL="25400">
              <a:lnSpc>
                <a:spcPts val="1000"/>
              </a:lnSpc>
            </a:pPr>
            <a:endParaRPr sz="1000"/>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574" y="914401"/>
            <a:ext cx="8951226" cy="5029201"/>
          </a:xfrm>
          <a:prstGeom prst="rect">
            <a:avLst/>
          </a:prstGeom>
        </p:spPr>
      </p:pic>
    </p:spTree>
    <p:extLst>
      <p:ext uri="{BB962C8B-B14F-4D97-AF65-F5344CB8AC3E}">
        <p14:creationId xmlns:p14="http://schemas.microsoft.com/office/powerpoint/2010/main" val="2702333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1000" fill="hold"/>
                                        <p:tgtEl>
                                          <p:spTgt spid="10"/>
                                        </p:tgtEl>
                                        <p:attrNameLst>
                                          <p:attrName>ppt_w</p:attrName>
                                        </p:attrNameLst>
                                      </p:cBhvr>
                                      <p:tavLst>
                                        <p:tav tm="0">
                                          <p:val>
                                            <p:fltVal val="0"/>
                                          </p:val>
                                        </p:tav>
                                        <p:tav tm="100000">
                                          <p:val>
                                            <p:strVal val="#ppt_w"/>
                                          </p:val>
                                        </p:tav>
                                      </p:tavLst>
                                    </p:anim>
                                    <p:anim calcmode="lin" valueType="num">
                                      <p:cBhvr>
                                        <p:cTn id="8" dur="1000" fill="hold"/>
                                        <p:tgtEl>
                                          <p:spTgt spid="10"/>
                                        </p:tgtEl>
                                        <p:attrNameLst>
                                          <p:attrName>ppt_h</p:attrName>
                                        </p:attrNameLst>
                                      </p:cBhvr>
                                      <p:tavLst>
                                        <p:tav tm="0">
                                          <p:val>
                                            <p:fltVal val="0"/>
                                          </p:val>
                                        </p:tav>
                                        <p:tav tm="100000">
                                          <p:val>
                                            <p:strVal val="#ppt_h"/>
                                          </p:val>
                                        </p:tav>
                                      </p:tavLst>
                                    </p:anim>
                                    <p:anim calcmode="lin" valueType="num">
                                      <p:cBhvr>
                                        <p:cTn id="9" dur="1000" fill="hold"/>
                                        <p:tgtEl>
                                          <p:spTgt spid="10"/>
                                        </p:tgtEl>
                                        <p:attrNameLst>
                                          <p:attrName>style.rotation</p:attrName>
                                        </p:attrNameLst>
                                      </p:cBhvr>
                                      <p:tavLst>
                                        <p:tav tm="0">
                                          <p:val>
                                            <p:fltVal val="90"/>
                                          </p:val>
                                        </p:tav>
                                        <p:tav tm="100000">
                                          <p:val>
                                            <p:fltVal val="0"/>
                                          </p:val>
                                        </p:tav>
                                      </p:tavLst>
                                    </p:anim>
                                    <p:animEffect transition="in" filter="fade">
                                      <p:cBhvr>
                                        <p:cTn id="10"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object 41"/>
          <p:cNvSpPr/>
          <p:nvPr/>
        </p:nvSpPr>
        <p:spPr>
          <a:xfrm>
            <a:off x="0" y="857250"/>
            <a:ext cx="9144000" cy="847344"/>
          </a:xfrm>
          <a:prstGeom prst="rect">
            <a:avLst/>
          </a:prstGeom>
          <a:blipFill>
            <a:blip r:embed="rId2" cstate="print"/>
            <a:stretch>
              <a:fillRect/>
            </a:stretch>
          </a:blipFill>
        </p:spPr>
        <p:txBody>
          <a:bodyPr wrap="square" lIns="0" tIns="0" rIns="0" bIns="0" rtlCol="0">
            <a:noAutofit/>
          </a:bodyPr>
          <a:lstStyle/>
          <a:p>
            <a:endParaRPr/>
          </a:p>
        </p:txBody>
      </p:sp>
      <p:sp>
        <p:nvSpPr>
          <p:cNvPr id="42" name="object 42"/>
          <p:cNvSpPr/>
          <p:nvPr/>
        </p:nvSpPr>
        <p:spPr>
          <a:xfrm>
            <a:off x="6185916" y="857250"/>
            <a:ext cx="2958084" cy="842772"/>
          </a:xfrm>
          <a:prstGeom prst="rect">
            <a:avLst/>
          </a:prstGeom>
          <a:blipFill>
            <a:blip r:embed="rId3" cstate="print"/>
            <a:stretch>
              <a:fillRect/>
            </a:stretch>
          </a:blipFill>
        </p:spPr>
        <p:txBody>
          <a:bodyPr wrap="square" lIns="0" tIns="0" rIns="0" bIns="0" rtlCol="0">
            <a:noAutofit/>
          </a:bodyPr>
          <a:lstStyle/>
          <a:p>
            <a:endParaRPr/>
          </a:p>
        </p:txBody>
      </p:sp>
      <p:sp>
        <p:nvSpPr>
          <p:cNvPr id="24" name="object 24"/>
          <p:cNvSpPr txBox="1"/>
          <p:nvPr/>
        </p:nvSpPr>
        <p:spPr>
          <a:xfrm>
            <a:off x="565982" y="1066800"/>
            <a:ext cx="3320218" cy="444245"/>
          </a:xfrm>
          <a:prstGeom prst="rect">
            <a:avLst/>
          </a:prstGeom>
        </p:spPr>
        <p:txBody>
          <a:bodyPr wrap="square" lIns="0" tIns="0" rIns="0" bIns="0" rtlCol="0">
            <a:noAutofit/>
          </a:bodyPr>
          <a:lstStyle/>
          <a:p>
            <a:pPr marL="12700">
              <a:lnSpc>
                <a:spcPts val="2340"/>
              </a:lnSpc>
              <a:spcBef>
                <a:spcPts val="117"/>
              </a:spcBef>
            </a:pPr>
            <a:r>
              <a:rPr sz="3300" baseline="2482" dirty="0">
                <a:solidFill>
                  <a:srgbClr val="FFFFFF"/>
                </a:solidFill>
                <a:latin typeface="Calibri"/>
                <a:cs typeface="Calibri"/>
              </a:rPr>
              <a:t>Smart </a:t>
            </a:r>
            <a:r>
              <a:rPr sz="3300" spc="-4" baseline="2482" dirty="0">
                <a:solidFill>
                  <a:srgbClr val="FFFFFF"/>
                </a:solidFill>
                <a:latin typeface="Calibri"/>
                <a:cs typeface="Calibri"/>
              </a:rPr>
              <a:t>M</a:t>
            </a:r>
            <a:r>
              <a:rPr sz="3300" baseline="2482" dirty="0">
                <a:solidFill>
                  <a:srgbClr val="FFFFFF"/>
                </a:solidFill>
                <a:latin typeface="Calibri"/>
                <a:cs typeface="Calibri"/>
              </a:rPr>
              <a:t>e</a:t>
            </a:r>
            <a:r>
              <a:rPr sz="3300" spc="-4" baseline="2482" dirty="0">
                <a:solidFill>
                  <a:srgbClr val="FFFFFF"/>
                </a:solidFill>
                <a:latin typeface="Calibri"/>
                <a:cs typeface="Calibri"/>
              </a:rPr>
              <a:t>t</a:t>
            </a:r>
            <a:r>
              <a:rPr sz="3300" baseline="2482" dirty="0">
                <a:solidFill>
                  <a:srgbClr val="FFFFFF"/>
                </a:solidFill>
                <a:latin typeface="Calibri"/>
                <a:cs typeface="Calibri"/>
              </a:rPr>
              <a:t>er</a:t>
            </a:r>
            <a:r>
              <a:rPr lang="en-US" sz="3300" baseline="2482" dirty="0">
                <a:solidFill>
                  <a:srgbClr val="FFFFFF"/>
                </a:solidFill>
                <a:latin typeface="Calibri"/>
                <a:cs typeface="Calibri"/>
              </a:rPr>
              <a:t> Operation</a:t>
            </a:r>
            <a:r>
              <a:rPr lang="en-US" sz="3300" dirty="0">
                <a:solidFill>
                  <a:srgbClr val="FFFFFF"/>
                </a:solidFill>
                <a:latin typeface="Calibri"/>
                <a:cs typeface="Calibri"/>
              </a:rPr>
              <a:t> </a:t>
            </a:r>
            <a:endParaRPr sz="2200" dirty="0">
              <a:latin typeface="Calibri"/>
              <a:cs typeface="Calibri"/>
            </a:endParaRPr>
          </a:p>
        </p:txBody>
      </p:sp>
      <p:sp>
        <p:nvSpPr>
          <p:cNvPr id="80" name="object 39"/>
          <p:cNvSpPr/>
          <p:nvPr/>
        </p:nvSpPr>
        <p:spPr>
          <a:xfrm>
            <a:off x="5828539" y="4419600"/>
            <a:ext cx="2753867" cy="899160"/>
          </a:xfrm>
          <a:custGeom>
            <a:avLst/>
            <a:gdLst/>
            <a:ahLst/>
            <a:cxnLst/>
            <a:rect l="l" t="t" r="r" b="b"/>
            <a:pathLst>
              <a:path w="2753867" h="899160">
                <a:moveTo>
                  <a:pt x="0" y="899160"/>
                </a:moveTo>
                <a:lnTo>
                  <a:pt x="2753867" y="899160"/>
                </a:lnTo>
                <a:lnTo>
                  <a:pt x="2753867" y="0"/>
                </a:lnTo>
                <a:lnTo>
                  <a:pt x="0" y="0"/>
                </a:lnTo>
                <a:lnTo>
                  <a:pt x="0" y="899160"/>
                </a:lnTo>
                <a:close/>
              </a:path>
            </a:pathLst>
          </a:custGeom>
          <a:solidFill>
            <a:srgbClr val="054383"/>
          </a:solidFill>
        </p:spPr>
        <p:txBody>
          <a:bodyPr wrap="square" lIns="0" tIns="0" rIns="0" bIns="0" rtlCol="0">
            <a:noAutofit/>
          </a:bodyPr>
          <a:lstStyle/>
          <a:p>
            <a:endParaRPr/>
          </a:p>
        </p:txBody>
      </p:sp>
      <p:sp>
        <p:nvSpPr>
          <p:cNvPr id="81" name="object 40"/>
          <p:cNvSpPr/>
          <p:nvPr/>
        </p:nvSpPr>
        <p:spPr>
          <a:xfrm>
            <a:off x="5828539" y="4419600"/>
            <a:ext cx="2753867" cy="899160"/>
          </a:xfrm>
          <a:custGeom>
            <a:avLst/>
            <a:gdLst/>
            <a:ahLst/>
            <a:cxnLst/>
            <a:rect l="l" t="t" r="r" b="b"/>
            <a:pathLst>
              <a:path w="2753867" h="899160">
                <a:moveTo>
                  <a:pt x="0" y="899160"/>
                </a:moveTo>
                <a:lnTo>
                  <a:pt x="2753867" y="899160"/>
                </a:lnTo>
                <a:lnTo>
                  <a:pt x="2753867" y="0"/>
                </a:lnTo>
                <a:lnTo>
                  <a:pt x="0" y="0"/>
                </a:lnTo>
                <a:lnTo>
                  <a:pt x="0" y="899160"/>
                </a:lnTo>
                <a:close/>
              </a:path>
            </a:pathLst>
          </a:custGeom>
          <a:ln w="38100">
            <a:solidFill>
              <a:srgbClr val="FFFFFF"/>
            </a:solidFill>
          </a:ln>
        </p:spPr>
        <p:txBody>
          <a:bodyPr wrap="square" lIns="0" tIns="0" rIns="0" bIns="0" rtlCol="0">
            <a:noAutofit/>
          </a:bodyPr>
          <a:lstStyle/>
          <a:p>
            <a:endParaRPr/>
          </a:p>
        </p:txBody>
      </p:sp>
      <p:sp>
        <p:nvSpPr>
          <p:cNvPr id="82" name="object 33"/>
          <p:cNvSpPr/>
          <p:nvPr/>
        </p:nvSpPr>
        <p:spPr>
          <a:xfrm>
            <a:off x="502920" y="2366011"/>
            <a:ext cx="1638300" cy="2583179"/>
          </a:xfrm>
          <a:prstGeom prst="rect">
            <a:avLst/>
          </a:prstGeom>
          <a:blipFill>
            <a:blip r:embed="rId4" cstate="print"/>
            <a:stretch>
              <a:fillRect/>
            </a:stretch>
          </a:blipFill>
        </p:spPr>
        <p:txBody>
          <a:bodyPr wrap="square" lIns="0" tIns="0" rIns="0" bIns="0" rtlCol="0">
            <a:noAutofit/>
          </a:bodyPr>
          <a:lstStyle/>
          <a:p>
            <a:endParaRPr/>
          </a:p>
        </p:txBody>
      </p:sp>
      <p:sp>
        <p:nvSpPr>
          <p:cNvPr id="83" name="object 34"/>
          <p:cNvSpPr/>
          <p:nvPr/>
        </p:nvSpPr>
        <p:spPr>
          <a:xfrm>
            <a:off x="2141220" y="2015489"/>
            <a:ext cx="2065020" cy="3438144"/>
          </a:xfrm>
          <a:prstGeom prst="rect">
            <a:avLst/>
          </a:prstGeom>
          <a:blipFill>
            <a:blip r:embed="rId5" cstate="print"/>
            <a:stretch>
              <a:fillRect/>
            </a:stretch>
          </a:blipFill>
        </p:spPr>
        <p:txBody>
          <a:bodyPr wrap="square" lIns="0" tIns="0" rIns="0" bIns="0" rtlCol="0">
            <a:noAutofit/>
          </a:bodyPr>
          <a:lstStyle/>
          <a:p>
            <a:endParaRPr/>
          </a:p>
        </p:txBody>
      </p:sp>
      <p:sp>
        <p:nvSpPr>
          <p:cNvPr id="84" name="object 35"/>
          <p:cNvSpPr/>
          <p:nvPr/>
        </p:nvSpPr>
        <p:spPr>
          <a:xfrm>
            <a:off x="4239006" y="3424428"/>
            <a:ext cx="1458468" cy="399288"/>
          </a:xfrm>
          <a:custGeom>
            <a:avLst/>
            <a:gdLst/>
            <a:ahLst/>
            <a:cxnLst/>
            <a:rect l="l" t="t" r="r" b="b"/>
            <a:pathLst>
              <a:path w="1458468" h="399288">
                <a:moveTo>
                  <a:pt x="0" y="399288"/>
                </a:moveTo>
                <a:lnTo>
                  <a:pt x="1458468" y="399288"/>
                </a:lnTo>
                <a:lnTo>
                  <a:pt x="1458468" y="0"/>
                </a:lnTo>
                <a:lnTo>
                  <a:pt x="0" y="0"/>
                </a:lnTo>
                <a:lnTo>
                  <a:pt x="0" y="399288"/>
                </a:lnTo>
                <a:close/>
              </a:path>
            </a:pathLst>
          </a:custGeom>
          <a:solidFill>
            <a:srgbClr val="53781C"/>
          </a:solidFill>
        </p:spPr>
        <p:txBody>
          <a:bodyPr wrap="square" lIns="0" tIns="0" rIns="0" bIns="0" rtlCol="0">
            <a:noAutofit/>
          </a:bodyPr>
          <a:lstStyle/>
          <a:p>
            <a:endParaRPr/>
          </a:p>
        </p:txBody>
      </p:sp>
      <p:sp>
        <p:nvSpPr>
          <p:cNvPr id="85" name="object 36"/>
          <p:cNvSpPr/>
          <p:nvPr/>
        </p:nvSpPr>
        <p:spPr>
          <a:xfrm>
            <a:off x="4239006" y="3424428"/>
            <a:ext cx="1458468" cy="399288"/>
          </a:xfrm>
          <a:custGeom>
            <a:avLst/>
            <a:gdLst/>
            <a:ahLst/>
            <a:cxnLst/>
            <a:rect l="l" t="t" r="r" b="b"/>
            <a:pathLst>
              <a:path w="1458468" h="399288">
                <a:moveTo>
                  <a:pt x="0" y="399288"/>
                </a:moveTo>
                <a:lnTo>
                  <a:pt x="1458468" y="399288"/>
                </a:lnTo>
                <a:lnTo>
                  <a:pt x="1458468" y="0"/>
                </a:lnTo>
                <a:lnTo>
                  <a:pt x="0" y="0"/>
                </a:lnTo>
                <a:lnTo>
                  <a:pt x="0" y="399288"/>
                </a:lnTo>
                <a:close/>
              </a:path>
            </a:pathLst>
          </a:custGeom>
          <a:ln w="38100">
            <a:solidFill>
              <a:srgbClr val="FFFFFF"/>
            </a:solidFill>
          </a:ln>
        </p:spPr>
        <p:txBody>
          <a:bodyPr wrap="square" lIns="0" tIns="0" rIns="0" bIns="0" rtlCol="0">
            <a:noAutofit/>
          </a:bodyPr>
          <a:lstStyle/>
          <a:p>
            <a:endParaRPr/>
          </a:p>
        </p:txBody>
      </p:sp>
      <p:sp>
        <p:nvSpPr>
          <p:cNvPr id="86" name="object 37"/>
          <p:cNvSpPr/>
          <p:nvPr/>
        </p:nvSpPr>
        <p:spPr>
          <a:xfrm>
            <a:off x="4232910" y="4683252"/>
            <a:ext cx="1472184" cy="400812"/>
          </a:xfrm>
          <a:custGeom>
            <a:avLst/>
            <a:gdLst/>
            <a:ahLst/>
            <a:cxnLst/>
            <a:rect l="l" t="t" r="r" b="b"/>
            <a:pathLst>
              <a:path w="1472184" h="400812">
                <a:moveTo>
                  <a:pt x="0" y="400812"/>
                </a:moveTo>
                <a:lnTo>
                  <a:pt x="1472184" y="400812"/>
                </a:lnTo>
                <a:lnTo>
                  <a:pt x="1472184" y="0"/>
                </a:lnTo>
                <a:lnTo>
                  <a:pt x="0" y="0"/>
                </a:lnTo>
                <a:lnTo>
                  <a:pt x="0" y="400812"/>
                </a:lnTo>
                <a:close/>
              </a:path>
            </a:pathLst>
          </a:custGeom>
          <a:solidFill>
            <a:srgbClr val="054383"/>
          </a:solidFill>
        </p:spPr>
        <p:txBody>
          <a:bodyPr wrap="square" lIns="0" tIns="0" rIns="0" bIns="0" rtlCol="0">
            <a:noAutofit/>
          </a:bodyPr>
          <a:lstStyle/>
          <a:p>
            <a:endParaRPr/>
          </a:p>
        </p:txBody>
      </p:sp>
      <p:sp>
        <p:nvSpPr>
          <p:cNvPr id="87" name="object 38"/>
          <p:cNvSpPr/>
          <p:nvPr/>
        </p:nvSpPr>
        <p:spPr>
          <a:xfrm>
            <a:off x="4232910" y="4683252"/>
            <a:ext cx="1472184" cy="400812"/>
          </a:xfrm>
          <a:custGeom>
            <a:avLst/>
            <a:gdLst/>
            <a:ahLst/>
            <a:cxnLst/>
            <a:rect l="l" t="t" r="r" b="b"/>
            <a:pathLst>
              <a:path w="1472184" h="400812">
                <a:moveTo>
                  <a:pt x="0" y="400812"/>
                </a:moveTo>
                <a:lnTo>
                  <a:pt x="1472184" y="400812"/>
                </a:lnTo>
                <a:lnTo>
                  <a:pt x="1472184" y="0"/>
                </a:lnTo>
                <a:lnTo>
                  <a:pt x="0" y="0"/>
                </a:lnTo>
                <a:lnTo>
                  <a:pt x="0" y="400812"/>
                </a:lnTo>
                <a:close/>
              </a:path>
            </a:pathLst>
          </a:custGeom>
          <a:ln w="38099">
            <a:solidFill>
              <a:srgbClr val="FFFFFF"/>
            </a:solidFill>
          </a:ln>
        </p:spPr>
        <p:txBody>
          <a:bodyPr wrap="square" lIns="0" tIns="0" rIns="0" bIns="0" rtlCol="0">
            <a:noAutofit/>
          </a:bodyPr>
          <a:lstStyle/>
          <a:p>
            <a:endParaRPr/>
          </a:p>
        </p:txBody>
      </p:sp>
      <p:sp>
        <p:nvSpPr>
          <p:cNvPr id="88" name="object 32"/>
          <p:cNvSpPr/>
          <p:nvPr/>
        </p:nvSpPr>
        <p:spPr>
          <a:xfrm>
            <a:off x="5826253" y="1943862"/>
            <a:ext cx="2770631" cy="577596"/>
          </a:xfrm>
          <a:custGeom>
            <a:avLst/>
            <a:gdLst/>
            <a:ahLst/>
            <a:cxnLst/>
            <a:rect l="l" t="t" r="r" b="b"/>
            <a:pathLst>
              <a:path w="2770631" h="577596">
                <a:moveTo>
                  <a:pt x="0" y="577596"/>
                </a:moveTo>
                <a:lnTo>
                  <a:pt x="2770631" y="577596"/>
                </a:lnTo>
                <a:lnTo>
                  <a:pt x="2770631" y="0"/>
                </a:lnTo>
                <a:lnTo>
                  <a:pt x="0" y="0"/>
                </a:lnTo>
                <a:lnTo>
                  <a:pt x="0" y="577596"/>
                </a:lnTo>
                <a:close/>
              </a:path>
            </a:pathLst>
          </a:custGeom>
          <a:solidFill>
            <a:srgbClr val="CCA81D"/>
          </a:solidFill>
        </p:spPr>
        <p:txBody>
          <a:bodyPr wrap="square" lIns="0" tIns="0" rIns="0" bIns="0" rtlCol="0">
            <a:noAutofit/>
          </a:bodyPr>
          <a:lstStyle/>
          <a:p>
            <a:endParaRPr/>
          </a:p>
        </p:txBody>
      </p:sp>
      <p:sp>
        <p:nvSpPr>
          <p:cNvPr id="89" name="object 30"/>
          <p:cNvSpPr/>
          <p:nvPr/>
        </p:nvSpPr>
        <p:spPr>
          <a:xfrm>
            <a:off x="5827014" y="3339085"/>
            <a:ext cx="2737104" cy="576071"/>
          </a:xfrm>
          <a:custGeom>
            <a:avLst/>
            <a:gdLst/>
            <a:ahLst/>
            <a:cxnLst/>
            <a:rect l="l" t="t" r="r" b="b"/>
            <a:pathLst>
              <a:path w="2737104" h="576071">
                <a:moveTo>
                  <a:pt x="0" y="576071"/>
                </a:moveTo>
                <a:lnTo>
                  <a:pt x="2737104" y="576071"/>
                </a:lnTo>
                <a:lnTo>
                  <a:pt x="2737104" y="0"/>
                </a:lnTo>
                <a:lnTo>
                  <a:pt x="0" y="0"/>
                </a:lnTo>
                <a:lnTo>
                  <a:pt x="0" y="576071"/>
                </a:lnTo>
                <a:close/>
              </a:path>
            </a:pathLst>
          </a:custGeom>
          <a:solidFill>
            <a:srgbClr val="53781C"/>
          </a:solidFill>
        </p:spPr>
        <p:txBody>
          <a:bodyPr wrap="square" lIns="0" tIns="0" rIns="0" bIns="0" rtlCol="0">
            <a:noAutofit/>
          </a:bodyPr>
          <a:lstStyle/>
          <a:p>
            <a:endParaRPr/>
          </a:p>
        </p:txBody>
      </p:sp>
      <p:sp>
        <p:nvSpPr>
          <p:cNvPr id="90" name="object 31"/>
          <p:cNvSpPr/>
          <p:nvPr/>
        </p:nvSpPr>
        <p:spPr>
          <a:xfrm>
            <a:off x="5827014" y="3339085"/>
            <a:ext cx="2737104" cy="576071"/>
          </a:xfrm>
          <a:custGeom>
            <a:avLst/>
            <a:gdLst/>
            <a:ahLst/>
            <a:cxnLst/>
            <a:rect l="l" t="t" r="r" b="b"/>
            <a:pathLst>
              <a:path w="2737104" h="576071">
                <a:moveTo>
                  <a:pt x="0" y="576071"/>
                </a:moveTo>
                <a:lnTo>
                  <a:pt x="2737104" y="576071"/>
                </a:lnTo>
                <a:lnTo>
                  <a:pt x="2737104" y="0"/>
                </a:lnTo>
                <a:lnTo>
                  <a:pt x="0" y="0"/>
                </a:lnTo>
                <a:lnTo>
                  <a:pt x="0" y="576071"/>
                </a:lnTo>
                <a:close/>
              </a:path>
            </a:pathLst>
          </a:custGeom>
          <a:ln w="38100">
            <a:solidFill>
              <a:srgbClr val="FFFFFF"/>
            </a:solidFill>
          </a:ln>
        </p:spPr>
        <p:txBody>
          <a:bodyPr wrap="square" lIns="0" tIns="0" rIns="0" bIns="0" rtlCol="0">
            <a:noAutofit/>
          </a:bodyPr>
          <a:lstStyle/>
          <a:p>
            <a:endParaRPr/>
          </a:p>
        </p:txBody>
      </p:sp>
      <p:sp>
        <p:nvSpPr>
          <p:cNvPr id="91" name="object 29"/>
          <p:cNvSpPr/>
          <p:nvPr/>
        </p:nvSpPr>
        <p:spPr>
          <a:xfrm>
            <a:off x="4255008" y="2149603"/>
            <a:ext cx="1313688" cy="262127"/>
          </a:xfrm>
          <a:custGeom>
            <a:avLst/>
            <a:gdLst/>
            <a:ahLst/>
            <a:cxnLst/>
            <a:rect l="l" t="t" r="r" b="b"/>
            <a:pathLst>
              <a:path w="1313688" h="262127">
                <a:moveTo>
                  <a:pt x="0" y="262127"/>
                </a:moveTo>
                <a:lnTo>
                  <a:pt x="1313688" y="262127"/>
                </a:lnTo>
                <a:lnTo>
                  <a:pt x="1313688" y="0"/>
                </a:lnTo>
                <a:lnTo>
                  <a:pt x="0" y="0"/>
                </a:lnTo>
                <a:lnTo>
                  <a:pt x="0" y="262127"/>
                </a:lnTo>
                <a:close/>
              </a:path>
            </a:pathLst>
          </a:custGeom>
          <a:solidFill>
            <a:srgbClr val="CCA81D"/>
          </a:solidFill>
        </p:spPr>
        <p:txBody>
          <a:bodyPr wrap="square" lIns="0" tIns="0" rIns="0" bIns="0" rtlCol="0">
            <a:noAutofit/>
          </a:bodyPr>
          <a:lstStyle/>
          <a:p>
            <a:endParaRPr/>
          </a:p>
        </p:txBody>
      </p:sp>
      <p:sp>
        <p:nvSpPr>
          <p:cNvPr id="92" name="object 27"/>
          <p:cNvSpPr/>
          <p:nvPr/>
        </p:nvSpPr>
        <p:spPr>
          <a:xfrm>
            <a:off x="4718559" y="2853818"/>
            <a:ext cx="267715" cy="275589"/>
          </a:xfrm>
          <a:custGeom>
            <a:avLst/>
            <a:gdLst/>
            <a:ahLst/>
            <a:cxnLst/>
            <a:rect l="l" t="t" r="r" b="b"/>
            <a:pathLst>
              <a:path w="267715" h="275589">
                <a:moveTo>
                  <a:pt x="176656" y="94995"/>
                </a:moveTo>
                <a:lnTo>
                  <a:pt x="176656" y="0"/>
                </a:lnTo>
                <a:lnTo>
                  <a:pt x="91058" y="0"/>
                </a:lnTo>
                <a:lnTo>
                  <a:pt x="91058" y="94995"/>
                </a:lnTo>
                <a:lnTo>
                  <a:pt x="0" y="94995"/>
                </a:lnTo>
                <a:lnTo>
                  <a:pt x="0" y="180594"/>
                </a:lnTo>
                <a:lnTo>
                  <a:pt x="91058" y="180594"/>
                </a:lnTo>
                <a:lnTo>
                  <a:pt x="91058" y="275589"/>
                </a:lnTo>
                <a:lnTo>
                  <a:pt x="176656" y="275589"/>
                </a:lnTo>
                <a:lnTo>
                  <a:pt x="176656" y="180594"/>
                </a:lnTo>
                <a:lnTo>
                  <a:pt x="267715" y="180594"/>
                </a:lnTo>
                <a:lnTo>
                  <a:pt x="267715" y="94995"/>
                </a:lnTo>
                <a:lnTo>
                  <a:pt x="176656" y="94995"/>
                </a:lnTo>
                <a:close/>
              </a:path>
            </a:pathLst>
          </a:custGeom>
          <a:solidFill>
            <a:srgbClr val="79B800"/>
          </a:solidFill>
        </p:spPr>
        <p:txBody>
          <a:bodyPr wrap="square" lIns="0" tIns="0" rIns="0" bIns="0" rtlCol="0">
            <a:noAutofit/>
          </a:bodyPr>
          <a:lstStyle/>
          <a:p>
            <a:endParaRPr/>
          </a:p>
        </p:txBody>
      </p:sp>
      <p:sp>
        <p:nvSpPr>
          <p:cNvPr id="93" name="object 28"/>
          <p:cNvSpPr/>
          <p:nvPr/>
        </p:nvSpPr>
        <p:spPr>
          <a:xfrm>
            <a:off x="4718559" y="2853818"/>
            <a:ext cx="267715" cy="275589"/>
          </a:xfrm>
          <a:custGeom>
            <a:avLst/>
            <a:gdLst/>
            <a:ahLst/>
            <a:cxnLst/>
            <a:rect l="l" t="t" r="r" b="b"/>
            <a:pathLst>
              <a:path w="267715" h="275589">
                <a:moveTo>
                  <a:pt x="0" y="94995"/>
                </a:moveTo>
                <a:lnTo>
                  <a:pt x="91058" y="94995"/>
                </a:lnTo>
                <a:lnTo>
                  <a:pt x="91058" y="0"/>
                </a:lnTo>
                <a:lnTo>
                  <a:pt x="176656" y="0"/>
                </a:lnTo>
                <a:lnTo>
                  <a:pt x="176656" y="94995"/>
                </a:lnTo>
                <a:lnTo>
                  <a:pt x="267715" y="94995"/>
                </a:lnTo>
                <a:lnTo>
                  <a:pt x="267715" y="180594"/>
                </a:lnTo>
                <a:lnTo>
                  <a:pt x="176656" y="180594"/>
                </a:lnTo>
                <a:lnTo>
                  <a:pt x="176656" y="275589"/>
                </a:lnTo>
                <a:lnTo>
                  <a:pt x="91058" y="275589"/>
                </a:lnTo>
                <a:lnTo>
                  <a:pt x="91058" y="180594"/>
                </a:lnTo>
                <a:lnTo>
                  <a:pt x="0" y="180594"/>
                </a:lnTo>
                <a:lnTo>
                  <a:pt x="0" y="94995"/>
                </a:lnTo>
                <a:close/>
              </a:path>
            </a:pathLst>
          </a:custGeom>
          <a:ln w="25908">
            <a:solidFill>
              <a:srgbClr val="032E5F"/>
            </a:solidFill>
          </a:ln>
        </p:spPr>
        <p:txBody>
          <a:bodyPr wrap="square" lIns="0" tIns="0" rIns="0" bIns="0" rtlCol="0">
            <a:noAutofit/>
          </a:bodyPr>
          <a:lstStyle/>
          <a:p>
            <a:endParaRPr/>
          </a:p>
        </p:txBody>
      </p:sp>
      <p:sp>
        <p:nvSpPr>
          <p:cNvPr id="94" name="object 25"/>
          <p:cNvSpPr/>
          <p:nvPr/>
        </p:nvSpPr>
        <p:spPr>
          <a:xfrm>
            <a:off x="4718559" y="4157092"/>
            <a:ext cx="267715" cy="276605"/>
          </a:xfrm>
          <a:custGeom>
            <a:avLst/>
            <a:gdLst/>
            <a:ahLst/>
            <a:cxnLst/>
            <a:rect l="l" t="t" r="r" b="b"/>
            <a:pathLst>
              <a:path w="267715" h="276605">
                <a:moveTo>
                  <a:pt x="176656" y="95503"/>
                </a:moveTo>
                <a:lnTo>
                  <a:pt x="176656" y="0"/>
                </a:lnTo>
                <a:lnTo>
                  <a:pt x="91058" y="0"/>
                </a:lnTo>
                <a:lnTo>
                  <a:pt x="91058" y="95503"/>
                </a:lnTo>
                <a:lnTo>
                  <a:pt x="0" y="95503"/>
                </a:lnTo>
                <a:lnTo>
                  <a:pt x="0" y="181101"/>
                </a:lnTo>
                <a:lnTo>
                  <a:pt x="91058" y="181101"/>
                </a:lnTo>
                <a:lnTo>
                  <a:pt x="91058" y="276605"/>
                </a:lnTo>
                <a:lnTo>
                  <a:pt x="176656" y="276605"/>
                </a:lnTo>
                <a:lnTo>
                  <a:pt x="176656" y="181101"/>
                </a:lnTo>
                <a:lnTo>
                  <a:pt x="267715" y="181101"/>
                </a:lnTo>
                <a:lnTo>
                  <a:pt x="267715" y="95503"/>
                </a:lnTo>
                <a:lnTo>
                  <a:pt x="176656" y="95503"/>
                </a:lnTo>
                <a:close/>
              </a:path>
            </a:pathLst>
          </a:custGeom>
          <a:solidFill>
            <a:srgbClr val="79B800"/>
          </a:solidFill>
        </p:spPr>
        <p:txBody>
          <a:bodyPr wrap="square" lIns="0" tIns="0" rIns="0" bIns="0" rtlCol="0">
            <a:noAutofit/>
          </a:bodyPr>
          <a:lstStyle/>
          <a:p>
            <a:endParaRPr/>
          </a:p>
        </p:txBody>
      </p:sp>
      <p:sp>
        <p:nvSpPr>
          <p:cNvPr id="95" name="object 26"/>
          <p:cNvSpPr/>
          <p:nvPr/>
        </p:nvSpPr>
        <p:spPr>
          <a:xfrm>
            <a:off x="4718559" y="4157092"/>
            <a:ext cx="267715" cy="276605"/>
          </a:xfrm>
          <a:custGeom>
            <a:avLst/>
            <a:gdLst/>
            <a:ahLst/>
            <a:cxnLst/>
            <a:rect l="l" t="t" r="r" b="b"/>
            <a:pathLst>
              <a:path w="267715" h="276605">
                <a:moveTo>
                  <a:pt x="0" y="95503"/>
                </a:moveTo>
                <a:lnTo>
                  <a:pt x="91058" y="95503"/>
                </a:lnTo>
                <a:lnTo>
                  <a:pt x="91058" y="0"/>
                </a:lnTo>
                <a:lnTo>
                  <a:pt x="176656" y="0"/>
                </a:lnTo>
                <a:lnTo>
                  <a:pt x="176656" y="95503"/>
                </a:lnTo>
                <a:lnTo>
                  <a:pt x="267715" y="95503"/>
                </a:lnTo>
                <a:lnTo>
                  <a:pt x="267715" y="181101"/>
                </a:lnTo>
                <a:lnTo>
                  <a:pt x="176656" y="181101"/>
                </a:lnTo>
                <a:lnTo>
                  <a:pt x="176656" y="276605"/>
                </a:lnTo>
                <a:lnTo>
                  <a:pt x="91058" y="276605"/>
                </a:lnTo>
                <a:lnTo>
                  <a:pt x="91058" y="181101"/>
                </a:lnTo>
                <a:lnTo>
                  <a:pt x="0" y="181101"/>
                </a:lnTo>
                <a:lnTo>
                  <a:pt x="0" y="95503"/>
                </a:lnTo>
                <a:close/>
              </a:path>
            </a:pathLst>
          </a:custGeom>
          <a:ln w="25907">
            <a:solidFill>
              <a:srgbClr val="032E5F"/>
            </a:solidFill>
          </a:ln>
        </p:spPr>
        <p:txBody>
          <a:bodyPr wrap="square" lIns="0" tIns="0" rIns="0" bIns="0" rtlCol="0">
            <a:noAutofit/>
          </a:bodyPr>
          <a:lstStyle/>
          <a:p>
            <a:endParaRPr/>
          </a:p>
        </p:txBody>
      </p:sp>
      <p:sp>
        <p:nvSpPr>
          <p:cNvPr id="96" name="object 23"/>
          <p:cNvSpPr txBox="1"/>
          <p:nvPr/>
        </p:nvSpPr>
        <p:spPr>
          <a:xfrm>
            <a:off x="4318255" y="3633724"/>
            <a:ext cx="634481" cy="151892"/>
          </a:xfrm>
          <a:prstGeom prst="rect">
            <a:avLst/>
          </a:prstGeom>
        </p:spPr>
        <p:txBody>
          <a:bodyPr wrap="square" lIns="0" tIns="0" rIns="0" bIns="0" rtlCol="0">
            <a:noAutofit/>
          </a:bodyPr>
          <a:lstStyle/>
          <a:p>
            <a:pPr marL="12700">
              <a:lnSpc>
                <a:spcPts val="1115"/>
              </a:lnSpc>
              <a:spcBef>
                <a:spcPts val="55"/>
              </a:spcBef>
            </a:pPr>
            <a:r>
              <a:rPr sz="1500" spc="-4" baseline="2730" dirty="0">
                <a:solidFill>
                  <a:srgbClr val="FFFFFF"/>
                </a:solidFill>
                <a:latin typeface="Calibri"/>
                <a:cs typeface="Calibri"/>
              </a:rPr>
              <a:t>Te</a:t>
            </a:r>
            <a:r>
              <a:rPr sz="1500" baseline="2730" dirty="0">
                <a:solidFill>
                  <a:srgbClr val="FFFFFF"/>
                </a:solidFill>
                <a:latin typeface="Calibri"/>
                <a:cs typeface="Calibri"/>
              </a:rPr>
              <a:t>c</a:t>
            </a:r>
            <a:r>
              <a:rPr sz="1500" spc="4" baseline="2730" dirty="0">
                <a:solidFill>
                  <a:srgbClr val="FFFFFF"/>
                </a:solidFill>
                <a:latin typeface="Calibri"/>
                <a:cs typeface="Calibri"/>
              </a:rPr>
              <a:t>hn</a:t>
            </a:r>
            <a:r>
              <a:rPr sz="1500" baseline="2730" dirty="0">
                <a:solidFill>
                  <a:srgbClr val="FFFFFF"/>
                </a:solidFill>
                <a:latin typeface="Calibri"/>
                <a:cs typeface="Calibri"/>
              </a:rPr>
              <a:t>ology</a:t>
            </a:r>
            <a:endParaRPr sz="1000">
              <a:latin typeface="Calibri"/>
              <a:cs typeface="Calibri"/>
            </a:endParaRPr>
          </a:p>
        </p:txBody>
      </p:sp>
      <p:sp>
        <p:nvSpPr>
          <p:cNvPr id="97" name="object 21"/>
          <p:cNvSpPr txBox="1"/>
          <p:nvPr/>
        </p:nvSpPr>
        <p:spPr>
          <a:xfrm>
            <a:off x="4232910" y="4683252"/>
            <a:ext cx="1472184" cy="400812"/>
          </a:xfrm>
          <a:prstGeom prst="rect">
            <a:avLst/>
          </a:prstGeom>
        </p:spPr>
        <p:txBody>
          <a:bodyPr wrap="square" lIns="0" tIns="0" rIns="0" bIns="0" rtlCol="0">
            <a:noAutofit/>
          </a:bodyPr>
          <a:lstStyle/>
          <a:p>
            <a:pPr marL="90677">
              <a:lnSpc>
                <a:spcPct val="101725"/>
              </a:lnSpc>
              <a:spcBef>
                <a:spcPts val="350"/>
              </a:spcBef>
            </a:pPr>
            <a:r>
              <a:rPr sz="1000" dirty="0">
                <a:solidFill>
                  <a:srgbClr val="FFFFFF"/>
                </a:solidFill>
                <a:latin typeface="Calibri"/>
                <a:cs typeface="Calibri"/>
              </a:rPr>
              <a:t>M</a:t>
            </a:r>
            <a:r>
              <a:rPr sz="1000" spc="-4" dirty="0">
                <a:solidFill>
                  <a:srgbClr val="FFFFFF"/>
                </a:solidFill>
                <a:latin typeface="Calibri"/>
                <a:cs typeface="Calibri"/>
              </a:rPr>
              <a:t>e</a:t>
            </a:r>
            <a:r>
              <a:rPr sz="1000" dirty="0">
                <a:solidFill>
                  <a:srgbClr val="FFFFFF"/>
                </a:solidFill>
                <a:latin typeface="Calibri"/>
                <a:cs typeface="Calibri"/>
              </a:rPr>
              <a:t>asure</a:t>
            </a:r>
            <a:r>
              <a:rPr sz="1000" spc="-4" dirty="0">
                <a:solidFill>
                  <a:srgbClr val="FFFFFF"/>
                </a:solidFill>
                <a:latin typeface="Calibri"/>
                <a:cs typeface="Calibri"/>
              </a:rPr>
              <a:t>me</a:t>
            </a:r>
            <a:r>
              <a:rPr sz="1000" spc="4" dirty="0">
                <a:solidFill>
                  <a:srgbClr val="FFFFFF"/>
                </a:solidFill>
                <a:latin typeface="Calibri"/>
                <a:cs typeface="Calibri"/>
              </a:rPr>
              <a:t>n</a:t>
            </a:r>
            <a:r>
              <a:rPr sz="1000" dirty="0">
                <a:solidFill>
                  <a:srgbClr val="FFFFFF"/>
                </a:solidFill>
                <a:latin typeface="Calibri"/>
                <a:cs typeface="Calibri"/>
              </a:rPr>
              <a:t>t</a:t>
            </a:r>
            <a:endParaRPr sz="1000">
              <a:latin typeface="Calibri"/>
              <a:cs typeface="Calibri"/>
            </a:endParaRPr>
          </a:p>
        </p:txBody>
      </p:sp>
      <p:sp>
        <p:nvSpPr>
          <p:cNvPr id="98" name="object 20"/>
          <p:cNvSpPr txBox="1"/>
          <p:nvPr/>
        </p:nvSpPr>
        <p:spPr>
          <a:xfrm>
            <a:off x="5828539" y="4419600"/>
            <a:ext cx="2753867" cy="899160"/>
          </a:xfrm>
          <a:prstGeom prst="rect">
            <a:avLst/>
          </a:prstGeom>
        </p:spPr>
        <p:txBody>
          <a:bodyPr wrap="square" lIns="0" tIns="0" rIns="0" bIns="0" rtlCol="0">
            <a:noAutofit/>
          </a:bodyPr>
          <a:lstStyle/>
          <a:p>
            <a:pPr marL="91566">
              <a:lnSpc>
                <a:spcPct val="101725"/>
              </a:lnSpc>
              <a:spcBef>
                <a:spcPts val="340"/>
              </a:spcBef>
            </a:pPr>
            <a:r>
              <a:rPr sz="1050" dirty="0">
                <a:solidFill>
                  <a:srgbClr val="FFFFFF"/>
                </a:solidFill>
                <a:latin typeface="Arial"/>
                <a:cs typeface="Arial"/>
              </a:rPr>
              <a:t>•     </a:t>
            </a:r>
            <a:r>
              <a:rPr sz="1050" spc="139" dirty="0">
                <a:solidFill>
                  <a:srgbClr val="FFFFFF"/>
                </a:solidFill>
                <a:latin typeface="Arial"/>
                <a:cs typeface="Arial"/>
              </a:rPr>
              <a:t> </a:t>
            </a:r>
            <a:r>
              <a:rPr sz="1050" dirty="0">
                <a:solidFill>
                  <a:srgbClr val="FFFFFF"/>
                </a:solidFill>
                <a:latin typeface="Calibri"/>
                <a:cs typeface="Calibri"/>
              </a:rPr>
              <a:t>IEC</a:t>
            </a:r>
            <a:r>
              <a:rPr sz="1050" spc="-9" dirty="0">
                <a:solidFill>
                  <a:srgbClr val="FFFFFF"/>
                </a:solidFill>
                <a:latin typeface="Calibri"/>
                <a:cs typeface="Calibri"/>
              </a:rPr>
              <a:t> </a:t>
            </a:r>
            <a:r>
              <a:rPr sz="1050" spc="4" dirty="0">
                <a:solidFill>
                  <a:srgbClr val="FFFFFF"/>
                </a:solidFill>
                <a:latin typeface="Calibri"/>
                <a:cs typeface="Calibri"/>
              </a:rPr>
              <a:t>6205</a:t>
            </a:r>
            <a:r>
              <a:rPr sz="1050" spc="14" dirty="0">
                <a:solidFill>
                  <a:srgbClr val="FFFFFF"/>
                </a:solidFill>
                <a:latin typeface="Calibri"/>
                <a:cs typeface="Calibri"/>
              </a:rPr>
              <a:t>3</a:t>
            </a:r>
            <a:r>
              <a:rPr sz="1050" dirty="0">
                <a:solidFill>
                  <a:srgbClr val="FFFFFF"/>
                </a:solidFill>
                <a:latin typeface="Calibri"/>
                <a:cs typeface="Calibri"/>
              </a:rPr>
              <a:t>-</a:t>
            </a:r>
            <a:r>
              <a:rPr sz="1050" spc="4" dirty="0">
                <a:solidFill>
                  <a:srgbClr val="FFFFFF"/>
                </a:solidFill>
                <a:latin typeface="Calibri"/>
                <a:cs typeface="Calibri"/>
              </a:rPr>
              <a:t>21</a:t>
            </a:r>
            <a:r>
              <a:rPr sz="1050" dirty="0">
                <a:solidFill>
                  <a:srgbClr val="FFFFFF"/>
                </a:solidFill>
                <a:latin typeface="Calibri"/>
                <a:cs typeface="Calibri"/>
              </a:rPr>
              <a:t>,</a:t>
            </a:r>
            <a:r>
              <a:rPr sz="1050" spc="-9" dirty="0">
                <a:solidFill>
                  <a:srgbClr val="FFFFFF"/>
                </a:solidFill>
                <a:latin typeface="Calibri"/>
                <a:cs typeface="Calibri"/>
              </a:rPr>
              <a:t> </a:t>
            </a:r>
            <a:r>
              <a:rPr sz="1050" dirty="0">
                <a:solidFill>
                  <a:srgbClr val="FFFFFF"/>
                </a:solidFill>
                <a:latin typeface="Calibri"/>
                <a:cs typeface="Calibri"/>
              </a:rPr>
              <a:t>DL</a:t>
            </a:r>
            <a:r>
              <a:rPr sz="1050" spc="-4" dirty="0">
                <a:solidFill>
                  <a:srgbClr val="FFFFFF"/>
                </a:solidFill>
                <a:latin typeface="Calibri"/>
                <a:cs typeface="Calibri"/>
              </a:rPr>
              <a:t>M</a:t>
            </a:r>
            <a:r>
              <a:rPr sz="1050" dirty="0">
                <a:solidFill>
                  <a:srgbClr val="FFFFFF"/>
                </a:solidFill>
                <a:latin typeface="Calibri"/>
                <a:cs typeface="Calibri"/>
              </a:rPr>
              <a:t>S</a:t>
            </a:r>
            <a:endParaRPr sz="1050">
              <a:latin typeface="Calibri"/>
              <a:cs typeface="Calibri"/>
            </a:endParaRPr>
          </a:p>
          <a:p>
            <a:pPr marL="91566">
              <a:lnSpc>
                <a:spcPts val="1260"/>
              </a:lnSpc>
              <a:spcBef>
                <a:spcPts val="63"/>
              </a:spcBef>
            </a:pPr>
            <a:r>
              <a:rPr sz="1575" baseline="2760" dirty="0">
                <a:solidFill>
                  <a:srgbClr val="FFFFFF"/>
                </a:solidFill>
                <a:latin typeface="Arial"/>
                <a:cs typeface="Arial"/>
              </a:rPr>
              <a:t>•     </a:t>
            </a:r>
            <a:r>
              <a:rPr sz="1575" spc="139" baseline="2760" dirty="0">
                <a:solidFill>
                  <a:srgbClr val="FFFFFF"/>
                </a:solidFill>
                <a:latin typeface="Arial"/>
                <a:cs typeface="Arial"/>
              </a:rPr>
              <a:t> </a:t>
            </a:r>
            <a:r>
              <a:rPr sz="1575" baseline="2600" dirty="0">
                <a:solidFill>
                  <a:srgbClr val="FFFFFF"/>
                </a:solidFill>
                <a:latin typeface="Calibri"/>
                <a:cs typeface="Calibri"/>
              </a:rPr>
              <a:t>Ene</a:t>
            </a:r>
            <a:r>
              <a:rPr sz="1575" spc="4" baseline="2600" dirty="0">
                <a:solidFill>
                  <a:srgbClr val="FFFFFF"/>
                </a:solidFill>
                <a:latin typeface="Calibri"/>
                <a:cs typeface="Calibri"/>
              </a:rPr>
              <a:t>r</a:t>
            </a:r>
            <a:r>
              <a:rPr sz="1575" spc="-4" baseline="2600" dirty="0">
                <a:solidFill>
                  <a:srgbClr val="FFFFFF"/>
                </a:solidFill>
                <a:latin typeface="Calibri"/>
                <a:cs typeface="Calibri"/>
              </a:rPr>
              <a:t>g</a:t>
            </a:r>
            <a:r>
              <a:rPr sz="1575" baseline="2600" dirty="0">
                <a:solidFill>
                  <a:srgbClr val="FFFFFF"/>
                </a:solidFill>
                <a:latin typeface="Calibri"/>
                <a:cs typeface="Calibri"/>
              </a:rPr>
              <a:t>y</a:t>
            </a:r>
            <a:r>
              <a:rPr sz="1575" spc="-9" baseline="2600" dirty="0">
                <a:solidFill>
                  <a:srgbClr val="FFFFFF"/>
                </a:solidFill>
                <a:latin typeface="Calibri"/>
                <a:cs typeface="Calibri"/>
              </a:rPr>
              <a:t> </a:t>
            </a:r>
            <a:r>
              <a:rPr sz="1575" baseline="2600" dirty="0">
                <a:solidFill>
                  <a:srgbClr val="FFFFFF"/>
                </a:solidFill>
                <a:latin typeface="Calibri"/>
                <a:cs typeface="Calibri"/>
              </a:rPr>
              <a:t>&amp;</a:t>
            </a:r>
            <a:r>
              <a:rPr sz="1575" spc="-9" baseline="2600" dirty="0">
                <a:solidFill>
                  <a:srgbClr val="FFFFFF"/>
                </a:solidFill>
                <a:latin typeface="Calibri"/>
                <a:cs typeface="Calibri"/>
              </a:rPr>
              <a:t> </a:t>
            </a:r>
            <a:r>
              <a:rPr sz="1575" baseline="2600" dirty="0">
                <a:solidFill>
                  <a:srgbClr val="FFFFFF"/>
                </a:solidFill>
                <a:latin typeface="Calibri"/>
                <a:cs typeface="Calibri"/>
              </a:rPr>
              <a:t>Dem</a:t>
            </a:r>
            <a:r>
              <a:rPr sz="1575" spc="-4" baseline="2600" dirty="0">
                <a:solidFill>
                  <a:srgbClr val="FFFFFF"/>
                </a:solidFill>
                <a:latin typeface="Calibri"/>
                <a:cs typeface="Calibri"/>
              </a:rPr>
              <a:t>a</a:t>
            </a:r>
            <a:r>
              <a:rPr sz="1575" baseline="2600" dirty="0">
                <a:solidFill>
                  <a:srgbClr val="FFFFFF"/>
                </a:solidFill>
                <a:latin typeface="Calibri"/>
                <a:cs typeface="Calibri"/>
              </a:rPr>
              <a:t>nd</a:t>
            </a:r>
            <a:r>
              <a:rPr sz="1575" spc="-14" baseline="2600" dirty="0">
                <a:solidFill>
                  <a:srgbClr val="FFFFFF"/>
                </a:solidFill>
                <a:latin typeface="Calibri"/>
                <a:cs typeface="Calibri"/>
              </a:rPr>
              <a:t> </a:t>
            </a:r>
            <a:r>
              <a:rPr sz="1575" baseline="2600" dirty="0">
                <a:solidFill>
                  <a:srgbClr val="FFFFFF"/>
                </a:solidFill>
                <a:latin typeface="Calibri"/>
                <a:cs typeface="Calibri"/>
              </a:rPr>
              <a:t>Mea</a:t>
            </a:r>
            <a:r>
              <a:rPr sz="1575" spc="-4" baseline="2600" dirty="0">
                <a:solidFill>
                  <a:srgbClr val="FFFFFF"/>
                </a:solidFill>
                <a:latin typeface="Calibri"/>
                <a:cs typeface="Calibri"/>
              </a:rPr>
              <a:t>s</a:t>
            </a:r>
            <a:r>
              <a:rPr sz="1575" baseline="2600" dirty="0">
                <a:solidFill>
                  <a:srgbClr val="FFFFFF"/>
                </a:solidFill>
                <a:latin typeface="Calibri"/>
                <a:cs typeface="Calibri"/>
              </a:rPr>
              <a:t>ur</a:t>
            </a:r>
            <a:r>
              <a:rPr sz="1575" spc="4" baseline="2600" dirty="0">
                <a:solidFill>
                  <a:srgbClr val="FFFFFF"/>
                </a:solidFill>
                <a:latin typeface="Calibri"/>
                <a:cs typeface="Calibri"/>
              </a:rPr>
              <a:t>e</a:t>
            </a:r>
            <a:r>
              <a:rPr sz="1575" spc="-4" baseline="2600" dirty="0">
                <a:solidFill>
                  <a:srgbClr val="FFFFFF"/>
                </a:solidFill>
                <a:latin typeface="Calibri"/>
                <a:cs typeface="Calibri"/>
              </a:rPr>
              <a:t>m</a:t>
            </a:r>
            <a:r>
              <a:rPr sz="1575" baseline="2600" dirty="0">
                <a:solidFill>
                  <a:srgbClr val="FFFFFF"/>
                </a:solidFill>
                <a:latin typeface="Calibri"/>
                <a:cs typeface="Calibri"/>
              </a:rPr>
              <a:t>ent</a:t>
            </a:r>
            <a:endParaRPr sz="1050">
              <a:latin typeface="Calibri"/>
              <a:cs typeface="Calibri"/>
            </a:endParaRPr>
          </a:p>
          <a:p>
            <a:pPr marL="91566">
              <a:lnSpc>
                <a:spcPts val="1260"/>
              </a:lnSpc>
            </a:pPr>
            <a:r>
              <a:rPr sz="1575" baseline="2760" dirty="0">
                <a:solidFill>
                  <a:srgbClr val="FFFFFF"/>
                </a:solidFill>
                <a:latin typeface="Arial"/>
                <a:cs typeface="Arial"/>
              </a:rPr>
              <a:t>•     </a:t>
            </a:r>
            <a:r>
              <a:rPr sz="1575" spc="139" baseline="2760" dirty="0">
                <a:solidFill>
                  <a:srgbClr val="FFFFFF"/>
                </a:solidFill>
                <a:latin typeface="Arial"/>
                <a:cs typeface="Arial"/>
              </a:rPr>
              <a:t> </a:t>
            </a:r>
            <a:r>
              <a:rPr sz="1575" baseline="2600" dirty="0">
                <a:solidFill>
                  <a:srgbClr val="FFFFFF"/>
                </a:solidFill>
                <a:latin typeface="Calibri"/>
                <a:cs typeface="Calibri"/>
              </a:rPr>
              <a:t>L</a:t>
            </a:r>
            <a:r>
              <a:rPr sz="1575" spc="-4" baseline="2600" dirty="0">
                <a:solidFill>
                  <a:srgbClr val="FFFFFF"/>
                </a:solidFill>
                <a:latin typeface="Calibri"/>
                <a:cs typeface="Calibri"/>
              </a:rPr>
              <a:t>o</a:t>
            </a:r>
            <a:r>
              <a:rPr sz="1575" baseline="2600" dirty="0">
                <a:solidFill>
                  <a:srgbClr val="FFFFFF"/>
                </a:solidFill>
                <a:latin typeface="Calibri"/>
                <a:cs typeface="Calibri"/>
              </a:rPr>
              <a:t>ad</a:t>
            </a:r>
            <a:r>
              <a:rPr sz="1575" spc="-14" baseline="2600" dirty="0">
                <a:solidFill>
                  <a:srgbClr val="FFFFFF"/>
                </a:solidFill>
                <a:latin typeface="Calibri"/>
                <a:cs typeface="Calibri"/>
              </a:rPr>
              <a:t> </a:t>
            </a:r>
            <a:r>
              <a:rPr sz="1575" spc="-4" baseline="2600" dirty="0">
                <a:solidFill>
                  <a:srgbClr val="FFFFFF"/>
                </a:solidFill>
                <a:latin typeface="Calibri"/>
                <a:cs typeface="Calibri"/>
              </a:rPr>
              <a:t>P</a:t>
            </a:r>
            <a:r>
              <a:rPr sz="1575" baseline="2600" dirty="0">
                <a:solidFill>
                  <a:srgbClr val="FFFFFF"/>
                </a:solidFill>
                <a:latin typeface="Calibri"/>
                <a:cs typeface="Calibri"/>
              </a:rPr>
              <a:t>rof</a:t>
            </a:r>
            <a:r>
              <a:rPr sz="1575" spc="-4" baseline="2600" dirty="0">
                <a:solidFill>
                  <a:srgbClr val="FFFFFF"/>
                </a:solidFill>
                <a:latin typeface="Calibri"/>
                <a:cs typeface="Calibri"/>
              </a:rPr>
              <a:t>il</a:t>
            </a:r>
            <a:r>
              <a:rPr sz="1575" baseline="2600" dirty="0">
                <a:solidFill>
                  <a:srgbClr val="FFFFFF"/>
                </a:solidFill>
                <a:latin typeface="Calibri"/>
                <a:cs typeface="Calibri"/>
              </a:rPr>
              <a:t>e</a:t>
            </a:r>
            <a:endParaRPr sz="1050">
              <a:latin typeface="Calibri"/>
              <a:cs typeface="Calibri"/>
            </a:endParaRPr>
          </a:p>
          <a:p>
            <a:pPr marL="91566">
              <a:lnSpc>
                <a:spcPts val="1260"/>
              </a:lnSpc>
            </a:pPr>
            <a:r>
              <a:rPr sz="1575" baseline="2760" dirty="0">
                <a:solidFill>
                  <a:srgbClr val="FFFFFF"/>
                </a:solidFill>
                <a:latin typeface="Arial"/>
                <a:cs typeface="Arial"/>
              </a:rPr>
              <a:t>•     </a:t>
            </a:r>
            <a:r>
              <a:rPr sz="1575" spc="139" baseline="2760" dirty="0">
                <a:solidFill>
                  <a:srgbClr val="FFFFFF"/>
                </a:solidFill>
                <a:latin typeface="Arial"/>
                <a:cs typeface="Arial"/>
              </a:rPr>
              <a:t> </a:t>
            </a:r>
            <a:r>
              <a:rPr sz="1575" baseline="2600" dirty="0">
                <a:solidFill>
                  <a:srgbClr val="FFFFFF"/>
                </a:solidFill>
                <a:latin typeface="Calibri"/>
                <a:cs typeface="Calibri"/>
              </a:rPr>
              <a:t>D</a:t>
            </a:r>
            <a:r>
              <a:rPr sz="1575" spc="-4" baseline="2600" dirty="0">
                <a:solidFill>
                  <a:srgbClr val="FFFFFF"/>
                </a:solidFill>
                <a:latin typeface="Calibri"/>
                <a:cs typeface="Calibri"/>
              </a:rPr>
              <a:t>at</a:t>
            </a:r>
            <a:r>
              <a:rPr sz="1575" baseline="2600" dirty="0">
                <a:solidFill>
                  <a:srgbClr val="FFFFFF"/>
                </a:solidFill>
                <a:latin typeface="Calibri"/>
                <a:cs typeface="Calibri"/>
              </a:rPr>
              <a:t>a</a:t>
            </a:r>
            <a:r>
              <a:rPr sz="1575" spc="-9" baseline="2600" dirty="0">
                <a:solidFill>
                  <a:srgbClr val="FFFFFF"/>
                </a:solidFill>
                <a:latin typeface="Calibri"/>
                <a:cs typeface="Calibri"/>
              </a:rPr>
              <a:t> </a:t>
            </a:r>
            <a:r>
              <a:rPr sz="1575" baseline="2600" dirty="0">
                <a:solidFill>
                  <a:srgbClr val="FFFFFF"/>
                </a:solidFill>
                <a:latin typeface="Calibri"/>
                <a:cs typeface="Calibri"/>
              </a:rPr>
              <a:t>Me</a:t>
            </a:r>
            <a:r>
              <a:rPr sz="1575" spc="-4" baseline="2600" dirty="0">
                <a:solidFill>
                  <a:srgbClr val="FFFFFF"/>
                </a:solidFill>
                <a:latin typeface="Calibri"/>
                <a:cs typeface="Calibri"/>
              </a:rPr>
              <a:t>mo</a:t>
            </a:r>
            <a:r>
              <a:rPr sz="1575" baseline="2600" dirty="0">
                <a:solidFill>
                  <a:srgbClr val="FFFFFF"/>
                </a:solidFill>
                <a:latin typeface="Calibri"/>
                <a:cs typeface="Calibri"/>
              </a:rPr>
              <a:t>ry</a:t>
            </a:r>
            <a:endParaRPr sz="1050">
              <a:latin typeface="Calibri"/>
              <a:cs typeface="Calibri"/>
            </a:endParaRPr>
          </a:p>
          <a:p>
            <a:pPr marL="91566">
              <a:lnSpc>
                <a:spcPts val="1260"/>
              </a:lnSpc>
            </a:pPr>
            <a:r>
              <a:rPr sz="1575" baseline="2760" dirty="0">
                <a:solidFill>
                  <a:srgbClr val="FFFFFF"/>
                </a:solidFill>
                <a:latin typeface="Arial"/>
                <a:cs typeface="Arial"/>
              </a:rPr>
              <a:t>•     </a:t>
            </a:r>
            <a:r>
              <a:rPr sz="1575" spc="139" baseline="2760" dirty="0">
                <a:solidFill>
                  <a:srgbClr val="FFFFFF"/>
                </a:solidFill>
                <a:latin typeface="Arial"/>
                <a:cs typeface="Arial"/>
              </a:rPr>
              <a:t> </a:t>
            </a:r>
            <a:r>
              <a:rPr sz="1575" baseline="2600" dirty="0">
                <a:solidFill>
                  <a:srgbClr val="FFFFFF"/>
                </a:solidFill>
                <a:latin typeface="Calibri"/>
                <a:cs typeface="Calibri"/>
              </a:rPr>
              <a:t>M</a:t>
            </a:r>
            <a:r>
              <a:rPr sz="1575" spc="-9" baseline="2600" dirty="0">
                <a:solidFill>
                  <a:srgbClr val="FFFFFF"/>
                </a:solidFill>
                <a:latin typeface="Calibri"/>
                <a:cs typeface="Calibri"/>
              </a:rPr>
              <a:t>o</a:t>
            </a:r>
            <a:r>
              <a:rPr sz="1575" baseline="2600" dirty="0">
                <a:solidFill>
                  <a:srgbClr val="FFFFFF"/>
                </a:solidFill>
                <a:latin typeface="Calibri"/>
                <a:cs typeface="Calibri"/>
              </a:rPr>
              <a:t>n</a:t>
            </a:r>
            <a:r>
              <a:rPr sz="1575" spc="-9" baseline="2600" dirty="0">
                <a:solidFill>
                  <a:srgbClr val="FFFFFF"/>
                </a:solidFill>
                <a:latin typeface="Calibri"/>
                <a:cs typeface="Calibri"/>
              </a:rPr>
              <a:t>t</a:t>
            </a:r>
            <a:r>
              <a:rPr sz="1575" baseline="2600" dirty="0">
                <a:solidFill>
                  <a:srgbClr val="FFFFFF"/>
                </a:solidFill>
                <a:latin typeface="Calibri"/>
                <a:cs typeface="Calibri"/>
              </a:rPr>
              <a:t>h</a:t>
            </a:r>
            <a:r>
              <a:rPr sz="1575" spc="-4" baseline="2600" dirty="0">
                <a:solidFill>
                  <a:srgbClr val="FFFFFF"/>
                </a:solidFill>
                <a:latin typeface="Calibri"/>
                <a:cs typeface="Calibri"/>
              </a:rPr>
              <a:t>l</a:t>
            </a:r>
            <a:r>
              <a:rPr sz="1575" baseline="2600" dirty="0">
                <a:solidFill>
                  <a:srgbClr val="FFFFFF"/>
                </a:solidFill>
                <a:latin typeface="Calibri"/>
                <a:cs typeface="Calibri"/>
              </a:rPr>
              <a:t>y</a:t>
            </a:r>
            <a:r>
              <a:rPr sz="1575" spc="-9" baseline="2600" dirty="0">
                <a:solidFill>
                  <a:srgbClr val="FFFFFF"/>
                </a:solidFill>
                <a:latin typeface="Calibri"/>
                <a:cs typeface="Calibri"/>
              </a:rPr>
              <a:t> </a:t>
            </a:r>
            <a:r>
              <a:rPr sz="1575" baseline="2600" dirty="0">
                <a:solidFill>
                  <a:srgbClr val="FFFFFF"/>
                </a:solidFill>
                <a:latin typeface="Calibri"/>
                <a:cs typeface="Calibri"/>
              </a:rPr>
              <a:t>Hi</a:t>
            </a:r>
            <a:r>
              <a:rPr sz="1575" spc="-4" baseline="2600" dirty="0">
                <a:solidFill>
                  <a:srgbClr val="FFFFFF"/>
                </a:solidFill>
                <a:latin typeface="Calibri"/>
                <a:cs typeface="Calibri"/>
              </a:rPr>
              <a:t>sto</a:t>
            </a:r>
            <a:r>
              <a:rPr sz="1575" baseline="2600" dirty="0">
                <a:solidFill>
                  <a:srgbClr val="FFFFFF"/>
                </a:solidFill>
                <a:latin typeface="Calibri"/>
                <a:cs typeface="Calibri"/>
              </a:rPr>
              <a:t>ry</a:t>
            </a:r>
            <a:r>
              <a:rPr sz="1575" spc="-19" baseline="2600" dirty="0">
                <a:solidFill>
                  <a:srgbClr val="FFFFFF"/>
                </a:solidFill>
                <a:latin typeface="Calibri"/>
                <a:cs typeface="Calibri"/>
              </a:rPr>
              <a:t> </a:t>
            </a:r>
            <a:r>
              <a:rPr sz="1575" baseline="2600" dirty="0">
                <a:solidFill>
                  <a:srgbClr val="FFFFFF"/>
                </a:solidFill>
                <a:latin typeface="Calibri"/>
                <a:cs typeface="Calibri"/>
              </a:rPr>
              <a:t>D</a:t>
            </a:r>
            <a:r>
              <a:rPr sz="1575" spc="-4" baseline="2600" dirty="0">
                <a:solidFill>
                  <a:srgbClr val="FFFFFF"/>
                </a:solidFill>
                <a:latin typeface="Calibri"/>
                <a:cs typeface="Calibri"/>
              </a:rPr>
              <a:t>at</a:t>
            </a:r>
            <a:r>
              <a:rPr sz="1575" baseline="2600" dirty="0">
                <a:solidFill>
                  <a:srgbClr val="FFFFFF"/>
                </a:solidFill>
                <a:latin typeface="Calibri"/>
                <a:cs typeface="Calibri"/>
              </a:rPr>
              <a:t>a</a:t>
            </a:r>
            <a:endParaRPr sz="1050">
              <a:latin typeface="Calibri"/>
              <a:cs typeface="Calibri"/>
            </a:endParaRPr>
          </a:p>
        </p:txBody>
      </p:sp>
      <p:sp>
        <p:nvSpPr>
          <p:cNvPr id="99" name="object 19"/>
          <p:cNvSpPr txBox="1"/>
          <p:nvPr/>
        </p:nvSpPr>
        <p:spPr>
          <a:xfrm>
            <a:off x="4718558" y="4157092"/>
            <a:ext cx="91058" cy="95503"/>
          </a:xfrm>
          <a:prstGeom prst="rect">
            <a:avLst/>
          </a:prstGeom>
        </p:spPr>
        <p:txBody>
          <a:bodyPr wrap="square" lIns="0" tIns="0" rIns="0" bIns="0" rtlCol="0">
            <a:noAutofit/>
          </a:bodyPr>
          <a:lstStyle/>
          <a:p>
            <a:pPr marL="25400">
              <a:lnSpc>
                <a:spcPts val="750"/>
              </a:lnSpc>
              <a:spcBef>
                <a:spcPts val="1"/>
              </a:spcBef>
            </a:pPr>
            <a:endParaRPr sz="750"/>
          </a:p>
        </p:txBody>
      </p:sp>
      <p:sp>
        <p:nvSpPr>
          <p:cNvPr id="100" name="object 18"/>
          <p:cNvSpPr txBox="1"/>
          <p:nvPr/>
        </p:nvSpPr>
        <p:spPr>
          <a:xfrm>
            <a:off x="4809617" y="4157092"/>
            <a:ext cx="85598" cy="95503"/>
          </a:xfrm>
          <a:prstGeom prst="rect">
            <a:avLst/>
          </a:prstGeom>
        </p:spPr>
        <p:txBody>
          <a:bodyPr wrap="square" lIns="0" tIns="0" rIns="0" bIns="0" rtlCol="0">
            <a:noAutofit/>
          </a:bodyPr>
          <a:lstStyle/>
          <a:p>
            <a:pPr marL="25400">
              <a:lnSpc>
                <a:spcPts val="750"/>
              </a:lnSpc>
              <a:spcBef>
                <a:spcPts val="1"/>
              </a:spcBef>
            </a:pPr>
            <a:endParaRPr sz="750"/>
          </a:p>
        </p:txBody>
      </p:sp>
      <p:sp>
        <p:nvSpPr>
          <p:cNvPr id="101" name="object 17"/>
          <p:cNvSpPr txBox="1"/>
          <p:nvPr/>
        </p:nvSpPr>
        <p:spPr>
          <a:xfrm>
            <a:off x="4895216" y="4157092"/>
            <a:ext cx="91059" cy="95503"/>
          </a:xfrm>
          <a:prstGeom prst="rect">
            <a:avLst/>
          </a:prstGeom>
        </p:spPr>
        <p:txBody>
          <a:bodyPr wrap="square" lIns="0" tIns="0" rIns="0" bIns="0" rtlCol="0">
            <a:noAutofit/>
          </a:bodyPr>
          <a:lstStyle/>
          <a:p>
            <a:pPr marL="25400">
              <a:lnSpc>
                <a:spcPts val="750"/>
              </a:lnSpc>
              <a:spcBef>
                <a:spcPts val="1"/>
              </a:spcBef>
            </a:pPr>
            <a:endParaRPr sz="750"/>
          </a:p>
        </p:txBody>
      </p:sp>
      <p:sp>
        <p:nvSpPr>
          <p:cNvPr id="102" name="object 16"/>
          <p:cNvSpPr txBox="1"/>
          <p:nvPr/>
        </p:nvSpPr>
        <p:spPr>
          <a:xfrm>
            <a:off x="4718559" y="4252595"/>
            <a:ext cx="267715" cy="85598"/>
          </a:xfrm>
          <a:prstGeom prst="rect">
            <a:avLst/>
          </a:prstGeom>
        </p:spPr>
        <p:txBody>
          <a:bodyPr wrap="square" lIns="0" tIns="0" rIns="0" bIns="0" rtlCol="0">
            <a:noAutofit/>
          </a:bodyPr>
          <a:lstStyle/>
          <a:p>
            <a:pPr marL="25400">
              <a:lnSpc>
                <a:spcPts val="650"/>
              </a:lnSpc>
              <a:spcBef>
                <a:spcPts val="24"/>
              </a:spcBef>
            </a:pPr>
            <a:endParaRPr sz="650"/>
          </a:p>
        </p:txBody>
      </p:sp>
      <p:sp>
        <p:nvSpPr>
          <p:cNvPr id="103" name="object 15"/>
          <p:cNvSpPr txBox="1"/>
          <p:nvPr/>
        </p:nvSpPr>
        <p:spPr>
          <a:xfrm>
            <a:off x="4718558" y="4338194"/>
            <a:ext cx="91058" cy="95503"/>
          </a:xfrm>
          <a:prstGeom prst="rect">
            <a:avLst/>
          </a:prstGeom>
        </p:spPr>
        <p:txBody>
          <a:bodyPr wrap="square" lIns="0" tIns="0" rIns="0" bIns="0" rtlCol="0">
            <a:noAutofit/>
          </a:bodyPr>
          <a:lstStyle/>
          <a:p>
            <a:pPr marL="25400">
              <a:lnSpc>
                <a:spcPts val="750"/>
              </a:lnSpc>
              <a:spcBef>
                <a:spcPts val="1"/>
              </a:spcBef>
            </a:pPr>
            <a:endParaRPr sz="750"/>
          </a:p>
        </p:txBody>
      </p:sp>
      <p:sp>
        <p:nvSpPr>
          <p:cNvPr id="104" name="object 14"/>
          <p:cNvSpPr txBox="1"/>
          <p:nvPr/>
        </p:nvSpPr>
        <p:spPr>
          <a:xfrm>
            <a:off x="4809617" y="4338194"/>
            <a:ext cx="85598" cy="95503"/>
          </a:xfrm>
          <a:prstGeom prst="rect">
            <a:avLst/>
          </a:prstGeom>
        </p:spPr>
        <p:txBody>
          <a:bodyPr wrap="square" lIns="0" tIns="0" rIns="0" bIns="0" rtlCol="0">
            <a:noAutofit/>
          </a:bodyPr>
          <a:lstStyle/>
          <a:p>
            <a:pPr marL="25400">
              <a:lnSpc>
                <a:spcPts val="750"/>
              </a:lnSpc>
              <a:spcBef>
                <a:spcPts val="1"/>
              </a:spcBef>
            </a:pPr>
            <a:endParaRPr sz="750"/>
          </a:p>
        </p:txBody>
      </p:sp>
      <p:sp>
        <p:nvSpPr>
          <p:cNvPr id="105" name="object 13"/>
          <p:cNvSpPr txBox="1"/>
          <p:nvPr/>
        </p:nvSpPr>
        <p:spPr>
          <a:xfrm>
            <a:off x="4895216" y="4338194"/>
            <a:ext cx="91059" cy="95503"/>
          </a:xfrm>
          <a:prstGeom prst="rect">
            <a:avLst/>
          </a:prstGeom>
        </p:spPr>
        <p:txBody>
          <a:bodyPr wrap="square" lIns="0" tIns="0" rIns="0" bIns="0" rtlCol="0">
            <a:noAutofit/>
          </a:bodyPr>
          <a:lstStyle/>
          <a:p>
            <a:pPr marL="25400">
              <a:lnSpc>
                <a:spcPts val="750"/>
              </a:lnSpc>
              <a:spcBef>
                <a:spcPts val="1"/>
              </a:spcBef>
            </a:pPr>
            <a:endParaRPr sz="750"/>
          </a:p>
        </p:txBody>
      </p:sp>
      <p:sp>
        <p:nvSpPr>
          <p:cNvPr id="106" name="object 12"/>
          <p:cNvSpPr txBox="1"/>
          <p:nvPr/>
        </p:nvSpPr>
        <p:spPr>
          <a:xfrm>
            <a:off x="4239006" y="3424428"/>
            <a:ext cx="1458468" cy="399288"/>
          </a:xfrm>
          <a:prstGeom prst="rect">
            <a:avLst/>
          </a:prstGeom>
        </p:spPr>
        <p:txBody>
          <a:bodyPr wrap="square" lIns="0" tIns="0" rIns="0" bIns="0" rtlCol="0">
            <a:noAutofit/>
          </a:bodyPr>
          <a:lstStyle/>
          <a:p>
            <a:pPr marL="91948">
              <a:lnSpc>
                <a:spcPct val="101725"/>
              </a:lnSpc>
              <a:spcBef>
                <a:spcPts val="340"/>
              </a:spcBef>
            </a:pPr>
            <a:r>
              <a:rPr sz="1000" dirty="0">
                <a:solidFill>
                  <a:srgbClr val="FFFFFF"/>
                </a:solidFill>
                <a:latin typeface="Calibri"/>
                <a:cs typeface="Calibri"/>
              </a:rPr>
              <a:t>Co</a:t>
            </a:r>
            <a:r>
              <a:rPr sz="1000" spc="-4" dirty="0">
                <a:solidFill>
                  <a:srgbClr val="FFFFFF"/>
                </a:solidFill>
                <a:latin typeface="Calibri"/>
                <a:cs typeface="Calibri"/>
              </a:rPr>
              <a:t>mm</a:t>
            </a:r>
            <a:r>
              <a:rPr sz="1000" spc="4" dirty="0">
                <a:solidFill>
                  <a:srgbClr val="FFFFFF"/>
                </a:solidFill>
                <a:latin typeface="Calibri"/>
                <a:cs typeface="Calibri"/>
              </a:rPr>
              <a:t>un</a:t>
            </a:r>
            <a:r>
              <a:rPr sz="1000" dirty="0">
                <a:solidFill>
                  <a:srgbClr val="FFFFFF"/>
                </a:solidFill>
                <a:latin typeface="Calibri"/>
                <a:cs typeface="Calibri"/>
              </a:rPr>
              <a:t>icati</a:t>
            </a:r>
            <a:r>
              <a:rPr sz="1000" spc="4" dirty="0">
                <a:solidFill>
                  <a:srgbClr val="FFFFFF"/>
                </a:solidFill>
                <a:latin typeface="Calibri"/>
                <a:cs typeface="Calibri"/>
              </a:rPr>
              <a:t>o</a:t>
            </a:r>
            <a:r>
              <a:rPr sz="1000" dirty="0">
                <a:solidFill>
                  <a:srgbClr val="FFFFFF"/>
                </a:solidFill>
                <a:latin typeface="Calibri"/>
                <a:cs typeface="Calibri"/>
              </a:rPr>
              <a:t>n</a:t>
            </a:r>
            <a:endParaRPr sz="1000">
              <a:latin typeface="Calibri"/>
              <a:cs typeface="Calibri"/>
            </a:endParaRPr>
          </a:p>
        </p:txBody>
      </p:sp>
      <p:sp>
        <p:nvSpPr>
          <p:cNvPr id="107" name="object 11"/>
          <p:cNvSpPr txBox="1"/>
          <p:nvPr/>
        </p:nvSpPr>
        <p:spPr>
          <a:xfrm>
            <a:off x="5827014" y="3339085"/>
            <a:ext cx="2737104" cy="576071"/>
          </a:xfrm>
          <a:prstGeom prst="rect">
            <a:avLst/>
          </a:prstGeom>
        </p:spPr>
        <p:txBody>
          <a:bodyPr wrap="square" lIns="0" tIns="0" rIns="0" bIns="0" rtlCol="0">
            <a:noAutofit/>
          </a:bodyPr>
          <a:lstStyle/>
          <a:p>
            <a:pPr marL="92201">
              <a:lnSpc>
                <a:spcPct val="101725"/>
              </a:lnSpc>
              <a:spcBef>
                <a:spcPts val="335"/>
              </a:spcBef>
            </a:pPr>
            <a:r>
              <a:rPr sz="1050" dirty="0">
                <a:solidFill>
                  <a:srgbClr val="FFFFFF"/>
                </a:solidFill>
                <a:latin typeface="Arial"/>
                <a:cs typeface="Arial"/>
              </a:rPr>
              <a:t>•     </a:t>
            </a:r>
            <a:r>
              <a:rPr sz="1050" spc="139" dirty="0">
                <a:solidFill>
                  <a:srgbClr val="FFFFFF"/>
                </a:solidFill>
                <a:latin typeface="Arial"/>
                <a:cs typeface="Arial"/>
              </a:rPr>
              <a:t> </a:t>
            </a:r>
            <a:r>
              <a:rPr sz="1050" dirty="0">
                <a:solidFill>
                  <a:srgbClr val="FFFFFF"/>
                </a:solidFill>
                <a:latin typeface="Calibri"/>
                <a:cs typeface="Calibri"/>
              </a:rPr>
              <a:t>B</a:t>
            </a:r>
            <a:r>
              <a:rPr sz="1050" spc="-4" dirty="0">
                <a:solidFill>
                  <a:srgbClr val="FFFFFF"/>
                </a:solidFill>
                <a:latin typeface="Calibri"/>
                <a:cs typeface="Calibri"/>
              </a:rPr>
              <a:t>i</a:t>
            </a:r>
            <a:r>
              <a:rPr sz="1050" dirty="0">
                <a:solidFill>
                  <a:srgbClr val="FFFFFF"/>
                </a:solidFill>
                <a:latin typeface="Calibri"/>
                <a:cs typeface="Calibri"/>
              </a:rPr>
              <a:t>-</a:t>
            </a:r>
            <a:r>
              <a:rPr sz="1050" spc="-4" dirty="0">
                <a:solidFill>
                  <a:srgbClr val="FFFFFF"/>
                </a:solidFill>
                <a:latin typeface="Calibri"/>
                <a:cs typeface="Calibri"/>
              </a:rPr>
              <a:t>di</a:t>
            </a:r>
            <a:r>
              <a:rPr sz="1050" dirty="0">
                <a:solidFill>
                  <a:srgbClr val="FFFFFF"/>
                </a:solidFill>
                <a:latin typeface="Calibri"/>
                <a:cs typeface="Calibri"/>
              </a:rPr>
              <a:t>r</a:t>
            </a:r>
            <a:r>
              <a:rPr sz="1050" spc="4" dirty="0">
                <a:solidFill>
                  <a:srgbClr val="FFFFFF"/>
                </a:solidFill>
                <a:latin typeface="Calibri"/>
                <a:cs typeface="Calibri"/>
              </a:rPr>
              <a:t>e</a:t>
            </a:r>
            <a:r>
              <a:rPr sz="1050" spc="-4" dirty="0">
                <a:solidFill>
                  <a:srgbClr val="FFFFFF"/>
                </a:solidFill>
                <a:latin typeface="Calibri"/>
                <a:cs typeface="Calibri"/>
              </a:rPr>
              <a:t>ction</a:t>
            </a:r>
            <a:r>
              <a:rPr sz="1050" dirty="0">
                <a:solidFill>
                  <a:srgbClr val="FFFFFF"/>
                </a:solidFill>
                <a:latin typeface="Calibri"/>
                <a:cs typeface="Calibri"/>
              </a:rPr>
              <a:t>al</a:t>
            </a:r>
            <a:r>
              <a:rPr sz="1050" spc="-12" dirty="0">
                <a:solidFill>
                  <a:srgbClr val="FFFFFF"/>
                </a:solidFill>
                <a:latin typeface="Calibri"/>
                <a:cs typeface="Calibri"/>
              </a:rPr>
              <a:t> </a:t>
            </a:r>
            <a:r>
              <a:rPr sz="1050" spc="-4" dirty="0">
                <a:solidFill>
                  <a:srgbClr val="FFFFFF"/>
                </a:solidFill>
                <a:latin typeface="Calibri"/>
                <a:cs typeface="Calibri"/>
              </a:rPr>
              <a:t>communic</a:t>
            </a:r>
            <a:r>
              <a:rPr sz="1050" dirty="0">
                <a:solidFill>
                  <a:srgbClr val="FFFFFF"/>
                </a:solidFill>
                <a:latin typeface="Calibri"/>
                <a:cs typeface="Calibri"/>
              </a:rPr>
              <a:t>a</a:t>
            </a:r>
            <a:r>
              <a:rPr sz="1050" spc="-9" dirty="0">
                <a:solidFill>
                  <a:srgbClr val="FFFFFF"/>
                </a:solidFill>
                <a:latin typeface="Calibri"/>
                <a:cs typeface="Calibri"/>
              </a:rPr>
              <a:t>t</a:t>
            </a:r>
            <a:r>
              <a:rPr sz="1050" spc="-4" dirty="0">
                <a:solidFill>
                  <a:srgbClr val="FFFFFF"/>
                </a:solidFill>
                <a:latin typeface="Calibri"/>
                <a:cs typeface="Calibri"/>
              </a:rPr>
              <a:t>io</a:t>
            </a:r>
            <a:r>
              <a:rPr sz="1050" dirty="0">
                <a:solidFill>
                  <a:srgbClr val="FFFFFF"/>
                </a:solidFill>
                <a:latin typeface="Calibri"/>
                <a:cs typeface="Calibri"/>
              </a:rPr>
              <a:t>n</a:t>
            </a:r>
            <a:endParaRPr sz="1050">
              <a:latin typeface="Calibri"/>
              <a:cs typeface="Calibri"/>
            </a:endParaRPr>
          </a:p>
          <a:p>
            <a:pPr marL="92201">
              <a:lnSpc>
                <a:spcPts val="1260"/>
              </a:lnSpc>
              <a:spcBef>
                <a:spcPts val="63"/>
              </a:spcBef>
            </a:pPr>
            <a:r>
              <a:rPr sz="1575" baseline="2760" dirty="0">
                <a:solidFill>
                  <a:srgbClr val="FFFFFF"/>
                </a:solidFill>
                <a:latin typeface="Arial"/>
                <a:cs typeface="Arial"/>
              </a:rPr>
              <a:t>•     </a:t>
            </a:r>
            <a:r>
              <a:rPr sz="1575" spc="144" baseline="2760" dirty="0">
                <a:solidFill>
                  <a:srgbClr val="FFFFFF"/>
                </a:solidFill>
                <a:latin typeface="Arial"/>
                <a:cs typeface="Arial"/>
              </a:rPr>
              <a:t> </a:t>
            </a:r>
            <a:r>
              <a:rPr sz="1575" baseline="2600" dirty="0">
                <a:solidFill>
                  <a:srgbClr val="FFFFFF"/>
                </a:solidFill>
                <a:latin typeface="Calibri"/>
                <a:cs typeface="Calibri"/>
              </a:rPr>
              <a:t>NIC</a:t>
            </a:r>
            <a:r>
              <a:rPr sz="1575" spc="-9" baseline="2600" dirty="0">
                <a:solidFill>
                  <a:srgbClr val="FFFFFF"/>
                </a:solidFill>
                <a:latin typeface="Calibri"/>
                <a:cs typeface="Calibri"/>
              </a:rPr>
              <a:t> </a:t>
            </a:r>
            <a:r>
              <a:rPr sz="1575" baseline="2600" dirty="0">
                <a:solidFill>
                  <a:srgbClr val="FFFFFF"/>
                </a:solidFill>
                <a:latin typeface="Calibri"/>
                <a:cs typeface="Calibri"/>
              </a:rPr>
              <a:t>:</a:t>
            </a:r>
            <a:r>
              <a:rPr sz="1575" spc="-14" baseline="2600" dirty="0">
                <a:solidFill>
                  <a:srgbClr val="FFFFFF"/>
                </a:solidFill>
                <a:latin typeface="Calibri"/>
                <a:cs typeface="Calibri"/>
              </a:rPr>
              <a:t> </a:t>
            </a:r>
            <a:r>
              <a:rPr sz="1575" baseline="2600" dirty="0">
                <a:solidFill>
                  <a:srgbClr val="FFFFFF"/>
                </a:solidFill>
                <a:latin typeface="Calibri"/>
                <a:cs typeface="Calibri"/>
              </a:rPr>
              <a:t>RF</a:t>
            </a:r>
            <a:r>
              <a:rPr sz="1575" spc="9" baseline="2600" dirty="0">
                <a:solidFill>
                  <a:srgbClr val="FFFFFF"/>
                </a:solidFill>
                <a:latin typeface="Calibri"/>
                <a:cs typeface="Calibri"/>
              </a:rPr>
              <a:t> </a:t>
            </a:r>
            <a:r>
              <a:rPr sz="1575" baseline="2600" dirty="0">
                <a:solidFill>
                  <a:srgbClr val="FFFFFF"/>
                </a:solidFill>
                <a:latin typeface="Calibri"/>
                <a:cs typeface="Calibri"/>
              </a:rPr>
              <a:t>Me</a:t>
            </a:r>
            <a:r>
              <a:rPr sz="1575" spc="-4" baseline="2600" dirty="0">
                <a:solidFill>
                  <a:srgbClr val="FFFFFF"/>
                </a:solidFill>
                <a:latin typeface="Calibri"/>
                <a:cs typeface="Calibri"/>
              </a:rPr>
              <a:t>s</a:t>
            </a:r>
            <a:r>
              <a:rPr sz="1575" baseline="2600" dirty="0">
                <a:solidFill>
                  <a:srgbClr val="FFFFFF"/>
                </a:solidFill>
                <a:latin typeface="Calibri"/>
                <a:cs typeface="Calibri"/>
              </a:rPr>
              <a:t>h </a:t>
            </a:r>
            <a:r>
              <a:rPr sz="1575" spc="-4" baseline="2600" dirty="0">
                <a:solidFill>
                  <a:srgbClr val="FFFFFF"/>
                </a:solidFill>
                <a:latin typeface="Calibri"/>
                <a:cs typeface="Calibri"/>
              </a:rPr>
              <a:t>I</a:t>
            </a:r>
            <a:r>
              <a:rPr sz="1575" baseline="2600" dirty="0">
                <a:solidFill>
                  <a:srgbClr val="FFFFFF"/>
                </a:solidFill>
                <a:latin typeface="Calibri"/>
                <a:cs typeface="Calibri"/>
              </a:rPr>
              <a:t>P</a:t>
            </a:r>
            <a:endParaRPr sz="1050">
              <a:latin typeface="Calibri"/>
              <a:cs typeface="Calibri"/>
            </a:endParaRPr>
          </a:p>
          <a:p>
            <a:pPr marL="92201">
              <a:lnSpc>
                <a:spcPts val="1260"/>
              </a:lnSpc>
            </a:pPr>
            <a:r>
              <a:rPr sz="1575" baseline="2760" dirty="0">
                <a:solidFill>
                  <a:srgbClr val="FFFFFF"/>
                </a:solidFill>
                <a:latin typeface="Arial"/>
                <a:cs typeface="Arial"/>
              </a:rPr>
              <a:t>•     </a:t>
            </a:r>
            <a:r>
              <a:rPr sz="1575" spc="144" baseline="2760" dirty="0">
                <a:solidFill>
                  <a:srgbClr val="FFFFFF"/>
                </a:solidFill>
                <a:latin typeface="Arial"/>
                <a:cs typeface="Arial"/>
              </a:rPr>
              <a:t> </a:t>
            </a:r>
            <a:r>
              <a:rPr sz="1575" spc="-4" baseline="2600" dirty="0">
                <a:solidFill>
                  <a:srgbClr val="FFFFFF"/>
                </a:solidFill>
                <a:latin typeface="Calibri"/>
                <a:cs typeface="Calibri"/>
              </a:rPr>
              <a:t>S</a:t>
            </a:r>
            <a:r>
              <a:rPr sz="1575" baseline="2600" dirty="0">
                <a:solidFill>
                  <a:srgbClr val="FFFFFF"/>
                </a:solidFill>
                <a:latin typeface="Calibri"/>
                <a:cs typeface="Calibri"/>
              </a:rPr>
              <a:t>u</a:t>
            </a:r>
            <a:r>
              <a:rPr sz="1575" spc="-4" baseline="2600" dirty="0">
                <a:solidFill>
                  <a:srgbClr val="FFFFFF"/>
                </a:solidFill>
                <a:latin typeface="Calibri"/>
                <a:cs typeface="Calibri"/>
              </a:rPr>
              <a:t>p</a:t>
            </a:r>
            <a:r>
              <a:rPr sz="1575" baseline="2600" dirty="0">
                <a:solidFill>
                  <a:srgbClr val="FFFFFF"/>
                </a:solidFill>
                <a:latin typeface="Calibri"/>
                <a:cs typeface="Calibri"/>
              </a:rPr>
              <a:t>p</a:t>
            </a:r>
            <a:r>
              <a:rPr sz="1575" spc="-9" baseline="2600" dirty="0">
                <a:solidFill>
                  <a:srgbClr val="FFFFFF"/>
                </a:solidFill>
                <a:latin typeface="Calibri"/>
                <a:cs typeface="Calibri"/>
              </a:rPr>
              <a:t>o</a:t>
            </a:r>
            <a:r>
              <a:rPr sz="1575" baseline="2600" dirty="0">
                <a:solidFill>
                  <a:srgbClr val="FFFFFF"/>
                </a:solidFill>
                <a:latin typeface="Calibri"/>
                <a:cs typeface="Calibri"/>
              </a:rPr>
              <a:t>r</a:t>
            </a:r>
            <a:r>
              <a:rPr sz="1575" spc="-4" baseline="2600" dirty="0">
                <a:solidFill>
                  <a:srgbClr val="FFFFFF"/>
                </a:solidFill>
                <a:latin typeface="Calibri"/>
                <a:cs typeface="Calibri"/>
              </a:rPr>
              <a:t>t</a:t>
            </a:r>
            <a:r>
              <a:rPr sz="1575" baseline="2600" dirty="0">
                <a:solidFill>
                  <a:srgbClr val="FFFFFF"/>
                </a:solidFill>
                <a:latin typeface="Calibri"/>
                <a:cs typeface="Calibri"/>
              </a:rPr>
              <a:t>s</a:t>
            </a:r>
            <a:r>
              <a:rPr sz="1575" spc="-14" baseline="2600" dirty="0">
                <a:solidFill>
                  <a:srgbClr val="FFFFFF"/>
                </a:solidFill>
                <a:latin typeface="Calibri"/>
                <a:cs typeface="Calibri"/>
              </a:rPr>
              <a:t> </a:t>
            </a:r>
            <a:r>
              <a:rPr sz="1575" spc="-4" baseline="2600" dirty="0">
                <a:solidFill>
                  <a:srgbClr val="FFFFFF"/>
                </a:solidFill>
                <a:latin typeface="Calibri"/>
                <a:cs typeface="Calibri"/>
              </a:rPr>
              <a:t>F</a:t>
            </a:r>
            <a:r>
              <a:rPr sz="1575" baseline="2600" dirty="0">
                <a:solidFill>
                  <a:srgbClr val="FFFFFF"/>
                </a:solidFill>
                <a:latin typeface="Calibri"/>
                <a:cs typeface="Calibri"/>
              </a:rPr>
              <a:t>irmware</a:t>
            </a:r>
            <a:r>
              <a:rPr sz="1575" spc="-14" baseline="2600" dirty="0">
                <a:solidFill>
                  <a:srgbClr val="FFFFFF"/>
                </a:solidFill>
                <a:latin typeface="Calibri"/>
                <a:cs typeface="Calibri"/>
              </a:rPr>
              <a:t> </a:t>
            </a:r>
            <a:r>
              <a:rPr sz="1575" spc="-4" baseline="2600" dirty="0">
                <a:solidFill>
                  <a:srgbClr val="FFFFFF"/>
                </a:solidFill>
                <a:latin typeface="Calibri"/>
                <a:cs typeface="Calibri"/>
              </a:rPr>
              <a:t>U</a:t>
            </a:r>
            <a:r>
              <a:rPr sz="1575" baseline="2600" dirty="0">
                <a:solidFill>
                  <a:srgbClr val="FFFFFF"/>
                </a:solidFill>
                <a:latin typeface="Calibri"/>
                <a:cs typeface="Calibri"/>
              </a:rPr>
              <a:t>p</a:t>
            </a:r>
            <a:r>
              <a:rPr sz="1575" spc="-4" baseline="2600" dirty="0">
                <a:solidFill>
                  <a:srgbClr val="FFFFFF"/>
                </a:solidFill>
                <a:latin typeface="Calibri"/>
                <a:cs typeface="Calibri"/>
              </a:rPr>
              <a:t>g</a:t>
            </a:r>
            <a:r>
              <a:rPr sz="1575" baseline="2600" dirty="0">
                <a:solidFill>
                  <a:srgbClr val="FFFFFF"/>
                </a:solidFill>
                <a:latin typeface="Calibri"/>
                <a:cs typeface="Calibri"/>
              </a:rPr>
              <a:t>ra</a:t>
            </a:r>
            <a:r>
              <a:rPr sz="1575" spc="-4" baseline="2600" dirty="0">
                <a:solidFill>
                  <a:srgbClr val="FFFFFF"/>
                </a:solidFill>
                <a:latin typeface="Calibri"/>
                <a:cs typeface="Calibri"/>
              </a:rPr>
              <a:t>d</a:t>
            </a:r>
            <a:r>
              <a:rPr sz="1575" baseline="2600" dirty="0">
                <a:solidFill>
                  <a:srgbClr val="FFFFFF"/>
                </a:solidFill>
                <a:latin typeface="Calibri"/>
                <a:cs typeface="Calibri"/>
              </a:rPr>
              <a:t>e</a:t>
            </a:r>
            <a:endParaRPr sz="1050">
              <a:latin typeface="Calibri"/>
              <a:cs typeface="Calibri"/>
            </a:endParaRPr>
          </a:p>
        </p:txBody>
      </p:sp>
      <p:sp>
        <p:nvSpPr>
          <p:cNvPr id="108" name="object 10"/>
          <p:cNvSpPr txBox="1"/>
          <p:nvPr/>
        </p:nvSpPr>
        <p:spPr>
          <a:xfrm>
            <a:off x="4718558" y="2853818"/>
            <a:ext cx="91058" cy="94995"/>
          </a:xfrm>
          <a:prstGeom prst="rect">
            <a:avLst/>
          </a:prstGeom>
        </p:spPr>
        <p:txBody>
          <a:bodyPr wrap="square" lIns="0" tIns="0" rIns="0" bIns="0" rtlCol="0">
            <a:noAutofit/>
          </a:bodyPr>
          <a:lstStyle/>
          <a:p>
            <a:pPr marL="25400">
              <a:lnSpc>
                <a:spcPts val="700"/>
              </a:lnSpc>
              <a:spcBef>
                <a:spcPts val="47"/>
              </a:spcBef>
            </a:pPr>
            <a:endParaRPr sz="700"/>
          </a:p>
        </p:txBody>
      </p:sp>
      <p:sp>
        <p:nvSpPr>
          <p:cNvPr id="109" name="object 9"/>
          <p:cNvSpPr txBox="1"/>
          <p:nvPr/>
        </p:nvSpPr>
        <p:spPr>
          <a:xfrm>
            <a:off x="4809617" y="2853818"/>
            <a:ext cx="85598" cy="94995"/>
          </a:xfrm>
          <a:prstGeom prst="rect">
            <a:avLst/>
          </a:prstGeom>
        </p:spPr>
        <p:txBody>
          <a:bodyPr wrap="square" lIns="0" tIns="0" rIns="0" bIns="0" rtlCol="0">
            <a:noAutofit/>
          </a:bodyPr>
          <a:lstStyle/>
          <a:p>
            <a:pPr marL="25400">
              <a:lnSpc>
                <a:spcPts val="700"/>
              </a:lnSpc>
              <a:spcBef>
                <a:spcPts val="47"/>
              </a:spcBef>
            </a:pPr>
            <a:endParaRPr sz="700"/>
          </a:p>
        </p:txBody>
      </p:sp>
      <p:sp>
        <p:nvSpPr>
          <p:cNvPr id="110" name="object 8"/>
          <p:cNvSpPr txBox="1"/>
          <p:nvPr/>
        </p:nvSpPr>
        <p:spPr>
          <a:xfrm>
            <a:off x="4895216" y="2853818"/>
            <a:ext cx="91059" cy="94995"/>
          </a:xfrm>
          <a:prstGeom prst="rect">
            <a:avLst/>
          </a:prstGeom>
        </p:spPr>
        <p:txBody>
          <a:bodyPr wrap="square" lIns="0" tIns="0" rIns="0" bIns="0" rtlCol="0">
            <a:noAutofit/>
          </a:bodyPr>
          <a:lstStyle/>
          <a:p>
            <a:pPr marL="25400">
              <a:lnSpc>
                <a:spcPts val="700"/>
              </a:lnSpc>
              <a:spcBef>
                <a:spcPts val="47"/>
              </a:spcBef>
            </a:pPr>
            <a:endParaRPr sz="700"/>
          </a:p>
        </p:txBody>
      </p:sp>
      <p:sp>
        <p:nvSpPr>
          <p:cNvPr id="111" name="object 7"/>
          <p:cNvSpPr txBox="1"/>
          <p:nvPr/>
        </p:nvSpPr>
        <p:spPr>
          <a:xfrm>
            <a:off x="4718559" y="2948813"/>
            <a:ext cx="267715" cy="85598"/>
          </a:xfrm>
          <a:prstGeom prst="rect">
            <a:avLst/>
          </a:prstGeom>
        </p:spPr>
        <p:txBody>
          <a:bodyPr wrap="square" lIns="0" tIns="0" rIns="0" bIns="0" rtlCol="0">
            <a:noAutofit/>
          </a:bodyPr>
          <a:lstStyle/>
          <a:p>
            <a:pPr marL="25400">
              <a:lnSpc>
                <a:spcPts val="650"/>
              </a:lnSpc>
              <a:spcBef>
                <a:spcPts val="24"/>
              </a:spcBef>
            </a:pPr>
            <a:endParaRPr sz="650"/>
          </a:p>
        </p:txBody>
      </p:sp>
      <p:sp>
        <p:nvSpPr>
          <p:cNvPr id="112" name="object 6"/>
          <p:cNvSpPr txBox="1"/>
          <p:nvPr/>
        </p:nvSpPr>
        <p:spPr>
          <a:xfrm>
            <a:off x="4718558" y="3034412"/>
            <a:ext cx="91058" cy="94995"/>
          </a:xfrm>
          <a:prstGeom prst="rect">
            <a:avLst/>
          </a:prstGeom>
        </p:spPr>
        <p:txBody>
          <a:bodyPr wrap="square" lIns="0" tIns="0" rIns="0" bIns="0" rtlCol="0">
            <a:noAutofit/>
          </a:bodyPr>
          <a:lstStyle/>
          <a:p>
            <a:pPr marL="25400">
              <a:lnSpc>
                <a:spcPts val="700"/>
              </a:lnSpc>
              <a:spcBef>
                <a:spcPts val="47"/>
              </a:spcBef>
            </a:pPr>
            <a:endParaRPr sz="700"/>
          </a:p>
        </p:txBody>
      </p:sp>
      <p:sp>
        <p:nvSpPr>
          <p:cNvPr id="113" name="object 5"/>
          <p:cNvSpPr txBox="1"/>
          <p:nvPr/>
        </p:nvSpPr>
        <p:spPr>
          <a:xfrm>
            <a:off x="4809617" y="3034412"/>
            <a:ext cx="85598" cy="94995"/>
          </a:xfrm>
          <a:prstGeom prst="rect">
            <a:avLst/>
          </a:prstGeom>
        </p:spPr>
        <p:txBody>
          <a:bodyPr wrap="square" lIns="0" tIns="0" rIns="0" bIns="0" rtlCol="0">
            <a:noAutofit/>
          </a:bodyPr>
          <a:lstStyle/>
          <a:p>
            <a:pPr marL="25400">
              <a:lnSpc>
                <a:spcPts val="700"/>
              </a:lnSpc>
              <a:spcBef>
                <a:spcPts val="47"/>
              </a:spcBef>
            </a:pPr>
            <a:endParaRPr sz="700"/>
          </a:p>
        </p:txBody>
      </p:sp>
      <p:sp>
        <p:nvSpPr>
          <p:cNvPr id="114" name="object 4"/>
          <p:cNvSpPr txBox="1"/>
          <p:nvPr/>
        </p:nvSpPr>
        <p:spPr>
          <a:xfrm>
            <a:off x="4895216" y="3034412"/>
            <a:ext cx="91059" cy="94995"/>
          </a:xfrm>
          <a:prstGeom prst="rect">
            <a:avLst/>
          </a:prstGeom>
        </p:spPr>
        <p:txBody>
          <a:bodyPr wrap="square" lIns="0" tIns="0" rIns="0" bIns="0" rtlCol="0">
            <a:noAutofit/>
          </a:bodyPr>
          <a:lstStyle/>
          <a:p>
            <a:pPr marL="25400">
              <a:lnSpc>
                <a:spcPts val="700"/>
              </a:lnSpc>
              <a:spcBef>
                <a:spcPts val="47"/>
              </a:spcBef>
            </a:pPr>
            <a:endParaRPr sz="700"/>
          </a:p>
        </p:txBody>
      </p:sp>
      <p:sp>
        <p:nvSpPr>
          <p:cNvPr id="115" name="object 3"/>
          <p:cNvSpPr txBox="1"/>
          <p:nvPr/>
        </p:nvSpPr>
        <p:spPr>
          <a:xfrm>
            <a:off x="4255008" y="2149603"/>
            <a:ext cx="1313688" cy="262127"/>
          </a:xfrm>
          <a:prstGeom prst="rect">
            <a:avLst/>
          </a:prstGeom>
        </p:spPr>
        <p:txBody>
          <a:bodyPr wrap="square" lIns="0" tIns="0" rIns="0" bIns="0" rtlCol="0">
            <a:noAutofit/>
          </a:bodyPr>
          <a:lstStyle/>
          <a:p>
            <a:pPr marL="91693">
              <a:lnSpc>
                <a:spcPct val="101725"/>
              </a:lnSpc>
              <a:spcBef>
                <a:spcPts val="350"/>
              </a:spcBef>
            </a:pPr>
            <a:r>
              <a:rPr sz="1050" dirty="0">
                <a:solidFill>
                  <a:srgbClr val="FFFFFF"/>
                </a:solidFill>
                <a:latin typeface="Calibri"/>
                <a:cs typeface="Calibri"/>
              </a:rPr>
              <a:t>A</a:t>
            </a:r>
            <a:r>
              <a:rPr sz="1050" spc="-4" dirty="0">
                <a:solidFill>
                  <a:srgbClr val="FFFFFF"/>
                </a:solidFill>
                <a:latin typeface="Calibri"/>
                <a:cs typeface="Calibri"/>
              </a:rPr>
              <a:t>d</a:t>
            </a:r>
            <a:r>
              <a:rPr sz="1050" dirty="0">
                <a:solidFill>
                  <a:srgbClr val="FFFFFF"/>
                </a:solidFill>
                <a:latin typeface="Calibri"/>
                <a:cs typeface="Calibri"/>
              </a:rPr>
              <a:t>va</a:t>
            </a:r>
            <a:r>
              <a:rPr sz="1050" spc="-4" dirty="0">
                <a:solidFill>
                  <a:srgbClr val="FFFFFF"/>
                </a:solidFill>
                <a:latin typeface="Calibri"/>
                <a:cs typeface="Calibri"/>
              </a:rPr>
              <a:t>nc</a:t>
            </a:r>
            <a:r>
              <a:rPr sz="1050" dirty="0">
                <a:solidFill>
                  <a:srgbClr val="FFFFFF"/>
                </a:solidFill>
                <a:latin typeface="Calibri"/>
                <a:cs typeface="Calibri"/>
              </a:rPr>
              <a:t>ed</a:t>
            </a:r>
            <a:r>
              <a:rPr sz="1050" spc="-5" dirty="0">
                <a:solidFill>
                  <a:srgbClr val="FFFFFF"/>
                </a:solidFill>
                <a:latin typeface="Calibri"/>
                <a:cs typeface="Calibri"/>
              </a:rPr>
              <a:t> </a:t>
            </a:r>
            <a:r>
              <a:rPr sz="1050" spc="-4" dirty="0">
                <a:solidFill>
                  <a:srgbClr val="FFFFFF"/>
                </a:solidFill>
                <a:latin typeface="Calibri"/>
                <a:cs typeface="Calibri"/>
              </a:rPr>
              <a:t>F</a:t>
            </a:r>
            <a:r>
              <a:rPr sz="1050" dirty="0">
                <a:solidFill>
                  <a:srgbClr val="FFFFFF"/>
                </a:solidFill>
                <a:latin typeface="Calibri"/>
                <a:cs typeface="Calibri"/>
              </a:rPr>
              <a:t>ea</a:t>
            </a:r>
            <a:r>
              <a:rPr sz="1050" spc="-9" dirty="0">
                <a:solidFill>
                  <a:srgbClr val="FFFFFF"/>
                </a:solidFill>
                <a:latin typeface="Calibri"/>
                <a:cs typeface="Calibri"/>
              </a:rPr>
              <a:t>t</a:t>
            </a:r>
            <a:r>
              <a:rPr sz="1050" spc="-4" dirty="0">
                <a:solidFill>
                  <a:srgbClr val="FFFFFF"/>
                </a:solidFill>
                <a:latin typeface="Calibri"/>
                <a:cs typeface="Calibri"/>
              </a:rPr>
              <a:t>u</a:t>
            </a:r>
            <a:r>
              <a:rPr sz="1050" dirty="0">
                <a:solidFill>
                  <a:srgbClr val="FFFFFF"/>
                </a:solidFill>
                <a:latin typeface="Calibri"/>
                <a:cs typeface="Calibri"/>
              </a:rPr>
              <a:t>r</a:t>
            </a:r>
            <a:r>
              <a:rPr sz="1050" spc="4" dirty="0">
                <a:solidFill>
                  <a:srgbClr val="FFFFFF"/>
                </a:solidFill>
                <a:latin typeface="Calibri"/>
                <a:cs typeface="Calibri"/>
              </a:rPr>
              <a:t>e</a:t>
            </a:r>
            <a:r>
              <a:rPr sz="1050" dirty="0">
                <a:solidFill>
                  <a:srgbClr val="FFFFFF"/>
                </a:solidFill>
                <a:latin typeface="Calibri"/>
                <a:cs typeface="Calibri"/>
              </a:rPr>
              <a:t>s</a:t>
            </a:r>
            <a:endParaRPr sz="1050">
              <a:latin typeface="Calibri"/>
              <a:cs typeface="Calibri"/>
            </a:endParaRPr>
          </a:p>
        </p:txBody>
      </p:sp>
      <p:sp>
        <p:nvSpPr>
          <p:cNvPr id="116" name="object 2"/>
          <p:cNvSpPr txBox="1"/>
          <p:nvPr/>
        </p:nvSpPr>
        <p:spPr>
          <a:xfrm>
            <a:off x="5826253" y="1943862"/>
            <a:ext cx="2770631" cy="577596"/>
          </a:xfrm>
          <a:prstGeom prst="rect">
            <a:avLst/>
          </a:prstGeom>
        </p:spPr>
        <p:txBody>
          <a:bodyPr wrap="square" lIns="0" tIns="0" rIns="0" bIns="0" rtlCol="0">
            <a:noAutofit/>
          </a:bodyPr>
          <a:lstStyle/>
          <a:p>
            <a:pPr marL="92963">
              <a:lnSpc>
                <a:spcPct val="101725"/>
              </a:lnSpc>
              <a:spcBef>
                <a:spcPts val="350"/>
              </a:spcBef>
            </a:pPr>
            <a:r>
              <a:rPr sz="1050" dirty="0">
                <a:solidFill>
                  <a:srgbClr val="FFFFFF"/>
                </a:solidFill>
                <a:latin typeface="Arial"/>
                <a:cs typeface="Arial"/>
              </a:rPr>
              <a:t>•     </a:t>
            </a:r>
            <a:r>
              <a:rPr sz="1050" spc="144" dirty="0">
                <a:solidFill>
                  <a:srgbClr val="FFFFFF"/>
                </a:solidFill>
                <a:latin typeface="Arial"/>
                <a:cs typeface="Arial"/>
              </a:rPr>
              <a:t> </a:t>
            </a:r>
            <a:r>
              <a:rPr sz="1050" dirty="0">
                <a:solidFill>
                  <a:srgbClr val="FFFFFF"/>
                </a:solidFill>
                <a:latin typeface="Calibri"/>
                <a:cs typeface="Calibri"/>
              </a:rPr>
              <a:t>R</a:t>
            </a:r>
            <a:r>
              <a:rPr sz="1050" spc="4" dirty="0">
                <a:solidFill>
                  <a:srgbClr val="FFFFFF"/>
                </a:solidFill>
                <a:latin typeface="Calibri"/>
                <a:cs typeface="Calibri"/>
              </a:rPr>
              <a:t>e</a:t>
            </a:r>
            <a:r>
              <a:rPr sz="1050" spc="-4" dirty="0">
                <a:solidFill>
                  <a:srgbClr val="FFFFFF"/>
                </a:solidFill>
                <a:latin typeface="Calibri"/>
                <a:cs typeface="Calibri"/>
              </a:rPr>
              <a:t>mot</a:t>
            </a:r>
            <a:r>
              <a:rPr sz="1050" dirty="0">
                <a:solidFill>
                  <a:srgbClr val="FFFFFF"/>
                </a:solidFill>
                <a:latin typeface="Calibri"/>
                <a:cs typeface="Calibri"/>
              </a:rPr>
              <a:t>e</a:t>
            </a:r>
            <a:r>
              <a:rPr sz="1050" spc="-4" dirty="0">
                <a:solidFill>
                  <a:srgbClr val="FFFFFF"/>
                </a:solidFill>
                <a:latin typeface="Calibri"/>
                <a:cs typeface="Calibri"/>
              </a:rPr>
              <a:t> </a:t>
            </a:r>
            <a:r>
              <a:rPr sz="1050" dirty="0">
                <a:solidFill>
                  <a:srgbClr val="FFFFFF"/>
                </a:solidFill>
                <a:latin typeface="Calibri"/>
                <a:cs typeface="Calibri"/>
              </a:rPr>
              <a:t>C</a:t>
            </a:r>
            <a:r>
              <a:rPr sz="1050" spc="-4" dirty="0">
                <a:solidFill>
                  <a:srgbClr val="FFFFFF"/>
                </a:solidFill>
                <a:latin typeface="Calibri"/>
                <a:cs typeface="Calibri"/>
              </a:rPr>
              <a:t>o</a:t>
            </a:r>
            <a:r>
              <a:rPr sz="1050" dirty="0">
                <a:solidFill>
                  <a:srgbClr val="FFFFFF"/>
                </a:solidFill>
                <a:latin typeface="Calibri"/>
                <a:cs typeface="Calibri"/>
              </a:rPr>
              <a:t>n</a:t>
            </a:r>
            <a:r>
              <a:rPr sz="1050" spc="-4" dirty="0">
                <a:solidFill>
                  <a:srgbClr val="FFFFFF"/>
                </a:solidFill>
                <a:latin typeface="Calibri"/>
                <a:cs typeface="Calibri"/>
              </a:rPr>
              <a:t>n</a:t>
            </a:r>
            <a:r>
              <a:rPr sz="1050" dirty="0">
                <a:solidFill>
                  <a:srgbClr val="FFFFFF"/>
                </a:solidFill>
                <a:latin typeface="Calibri"/>
                <a:cs typeface="Calibri"/>
              </a:rPr>
              <a:t>ec</a:t>
            </a:r>
            <a:r>
              <a:rPr sz="1050" spc="-4" dirty="0">
                <a:solidFill>
                  <a:srgbClr val="FFFFFF"/>
                </a:solidFill>
                <a:latin typeface="Calibri"/>
                <a:cs typeface="Calibri"/>
              </a:rPr>
              <a:t>t</a:t>
            </a:r>
            <a:r>
              <a:rPr sz="1050" dirty="0">
                <a:solidFill>
                  <a:srgbClr val="FFFFFF"/>
                </a:solidFill>
                <a:latin typeface="Calibri"/>
                <a:cs typeface="Calibri"/>
              </a:rPr>
              <a:t>/D</a:t>
            </a:r>
            <a:r>
              <a:rPr sz="1050" spc="-4" dirty="0">
                <a:solidFill>
                  <a:srgbClr val="FFFFFF"/>
                </a:solidFill>
                <a:latin typeface="Calibri"/>
                <a:cs typeface="Calibri"/>
              </a:rPr>
              <a:t>is</a:t>
            </a:r>
            <a:r>
              <a:rPr sz="1050" dirty="0">
                <a:solidFill>
                  <a:srgbClr val="FFFFFF"/>
                </a:solidFill>
                <a:latin typeface="Calibri"/>
                <a:cs typeface="Calibri"/>
              </a:rPr>
              <a:t>c</a:t>
            </a:r>
            <a:r>
              <a:rPr sz="1050" spc="-9" dirty="0">
                <a:solidFill>
                  <a:srgbClr val="FFFFFF"/>
                </a:solidFill>
                <a:latin typeface="Calibri"/>
                <a:cs typeface="Calibri"/>
              </a:rPr>
              <a:t>o</a:t>
            </a:r>
            <a:r>
              <a:rPr sz="1050" dirty="0">
                <a:solidFill>
                  <a:srgbClr val="FFFFFF"/>
                </a:solidFill>
                <a:latin typeface="Calibri"/>
                <a:cs typeface="Calibri"/>
              </a:rPr>
              <a:t>n</a:t>
            </a:r>
            <a:r>
              <a:rPr sz="1050" spc="-4" dirty="0">
                <a:solidFill>
                  <a:srgbClr val="FFFFFF"/>
                </a:solidFill>
                <a:latin typeface="Calibri"/>
                <a:cs typeface="Calibri"/>
              </a:rPr>
              <a:t>n</a:t>
            </a:r>
            <a:r>
              <a:rPr sz="1050" dirty="0">
                <a:solidFill>
                  <a:srgbClr val="FFFFFF"/>
                </a:solidFill>
                <a:latin typeface="Calibri"/>
                <a:cs typeface="Calibri"/>
              </a:rPr>
              <a:t>ect</a:t>
            </a:r>
            <a:endParaRPr sz="1050">
              <a:latin typeface="Calibri"/>
              <a:cs typeface="Calibri"/>
            </a:endParaRPr>
          </a:p>
          <a:p>
            <a:pPr marL="92963">
              <a:lnSpc>
                <a:spcPts val="1260"/>
              </a:lnSpc>
              <a:spcBef>
                <a:spcPts val="63"/>
              </a:spcBef>
            </a:pPr>
            <a:r>
              <a:rPr sz="1575" baseline="2760" dirty="0">
                <a:solidFill>
                  <a:srgbClr val="FFFFFF"/>
                </a:solidFill>
                <a:latin typeface="Arial"/>
                <a:cs typeface="Arial"/>
              </a:rPr>
              <a:t>•     </a:t>
            </a:r>
            <a:r>
              <a:rPr sz="1575" spc="144" baseline="2760" dirty="0">
                <a:solidFill>
                  <a:srgbClr val="FFFFFF"/>
                </a:solidFill>
                <a:latin typeface="Arial"/>
                <a:cs typeface="Arial"/>
              </a:rPr>
              <a:t> </a:t>
            </a:r>
            <a:r>
              <a:rPr sz="1575" spc="-4" baseline="2600" dirty="0">
                <a:solidFill>
                  <a:srgbClr val="FFFFFF"/>
                </a:solidFill>
                <a:latin typeface="Calibri"/>
                <a:cs typeface="Calibri"/>
              </a:rPr>
              <a:t>S</a:t>
            </a:r>
            <a:r>
              <a:rPr sz="1575" baseline="2600" dirty="0">
                <a:solidFill>
                  <a:srgbClr val="FFFFFF"/>
                </a:solidFill>
                <a:latin typeface="Calibri"/>
                <a:cs typeface="Calibri"/>
              </a:rPr>
              <a:t>y</a:t>
            </a:r>
            <a:r>
              <a:rPr sz="1575" spc="-4" baseline="2600" dirty="0">
                <a:solidFill>
                  <a:srgbClr val="FFFFFF"/>
                </a:solidFill>
                <a:latin typeface="Calibri"/>
                <a:cs typeface="Calibri"/>
              </a:rPr>
              <a:t>st</a:t>
            </a:r>
            <a:r>
              <a:rPr sz="1575" baseline="2600" dirty="0">
                <a:solidFill>
                  <a:srgbClr val="FFFFFF"/>
                </a:solidFill>
                <a:latin typeface="Calibri"/>
                <a:cs typeface="Calibri"/>
              </a:rPr>
              <a:t>em b</a:t>
            </a:r>
            <a:r>
              <a:rPr sz="1575" spc="-4" baseline="2600" dirty="0">
                <a:solidFill>
                  <a:srgbClr val="FFFFFF"/>
                </a:solidFill>
                <a:latin typeface="Calibri"/>
                <a:cs typeface="Calibri"/>
              </a:rPr>
              <a:t>as</a:t>
            </a:r>
            <a:r>
              <a:rPr sz="1575" baseline="2600" dirty="0">
                <a:solidFill>
                  <a:srgbClr val="FFFFFF"/>
                </a:solidFill>
                <a:latin typeface="Calibri"/>
                <a:cs typeface="Calibri"/>
              </a:rPr>
              <a:t>ed</a:t>
            </a:r>
            <a:r>
              <a:rPr sz="1575" spc="-9" baseline="2600" dirty="0">
                <a:solidFill>
                  <a:srgbClr val="FFFFFF"/>
                </a:solidFill>
                <a:latin typeface="Calibri"/>
                <a:cs typeface="Calibri"/>
              </a:rPr>
              <a:t> </a:t>
            </a:r>
            <a:r>
              <a:rPr sz="1575" baseline="2600" dirty="0">
                <a:solidFill>
                  <a:srgbClr val="FFFFFF"/>
                </a:solidFill>
                <a:latin typeface="Calibri"/>
                <a:cs typeface="Calibri"/>
              </a:rPr>
              <a:t>pr</a:t>
            </a:r>
            <a:r>
              <a:rPr sz="1575" spc="4" baseline="2600" dirty="0">
                <a:solidFill>
                  <a:srgbClr val="FFFFFF"/>
                </a:solidFill>
                <a:latin typeface="Calibri"/>
                <a:cs typeface="Calibri"/>
              </a:rPr>
              <a:t>e</a:t>
            </a:r>
            <a:r>
              <a:rPr sz="1575" baseline="2600" dirty="0">
                <a:solidFill>
                  <a:srgbClr val="FFFFFF"/>
                </a:solidFill>
                <a:latin typeface="Calibri"/>
                <a:cs typeface="Calibri"/>
              </a:rPr>
              <a:t>p</a:t>
            </a:r>
            <a:r>
              <a:rPr sz="1575" spc="-4" baseline="2600" dirty="0">
                <a:solidFill>
                  <a:srgbClr val="FFFFFF"/>
                </a:solidFill>
                <a:latin typeface="Calibri"/>
                <a:cs typeface="Calibri"/>
              </a:rPr>
              <a:t>a</a:t>
            </a:r>
            <a:r>
              <a:rPr sz="1575" baseline="2600" dirty="0">
                <a:solidFill>
                  <a:srgbClr val="FFFFFF"/>
                </a:solidFill>
                <a:latin typeface="Calibri"/>
                <a:cs typeface="Calibri"/>
              </a:rPr>
              <a:t>yment</a:t>
            </a:r>
            <a:endParaRPr sz="1050">
              <a:latin typeface="Calibri"/>
              <a:cs typeface="Calibri"/>
            </a:endParaRPr>
          </a:p>
          <a:p>
            <a:pPr marL="92963">
              <a:lnSpc>
                <a:spcPts val="1260"/>
              </a:lnSpc>
            </a:pPr>
            <a:r>
              <a:rPr sz="1575" baseline="2760" dirty="0">
                <a:solidFill>
                  <a:srgbClr val="FFFFFF"/>
                </a:solidFill>
                <a:latin typeface="Arial"/>
                <a:cs typeface="Arial"/>
              </a:rPr>
              <a:t>•     </a:t>
            </a:r>
            <a:r>
              <a:rPr sz="1575" spc="139" baseline="2760" dirty="0">
                <a:solidFill>
                  <a:srgbClr val="FFFFFF"/>
                </a:solidFill>
                <a:latin typeface="Arial"/>
                <a:cs typeface="Arial"/>
              </a:rPr>
              <a:t> </a:t>
            </a:r>
            <a:r>
              <a:rPr sz="1575" baseline="2600" dirty="0">
                <a:solidFill>
                  <a:srgbClr val="FFFFFF"/>
                </a:solidFill>
                <a:latin typeface="Calibri"/>
                <a:cs typeface="Calibri"/>
              </a:rPr>
              <a:t>L</a:t>
            </a:r>
            <a:r>
              <a:rPr sz="1575" spc="-4" baseline="2600" dirty="0">
                <a:solidFill>
                  <a:srgbClr val="FFFFFF"/>
                </a:solidFill>
                <a:latin typeface="Calibri"/>
                <a:cs typeface="Calibri"/>
              </a:rPr>
              <a:t>o</a:t>
            </a:r>
            <a:r>
              <a:rPr sz="1575" baseline="2600" dirty="0">
                <a:solidFill>
                  <a:srgbClr val="FFFFFF"/>
                </a:solidFill>
                <a:latin typeface="Calibri"/>
                <a:cs typeface="Calibri"/>
              </a:rPr>
              <a:t>ad</a:t>
            </a:r>
            <a:r>
              <a:rPr sz="1575" spc="-14" baseline="2600" dirty="0">
                <a:solidFill>
                  <a:srgbClr val="FFFFFF"/>
                </a:solidFill>
                <a:latin typeface="Calibri"/>
                <a:cs typeface="Calibri"/>
              </a:rPr>
              <a:t> </a:t>
            </a:r>
            <a:r>
              <a:rPr sz="1575" baseline="2600" dirty="0">
                <a:solidFill>
                  <a:srgbClr val="FFFFFF"/>
                </a:solidFill>
                <a:latin typeface="Calibri"/>
                <a:cs typeface="Calibri"/>
              </a:rPr>
              <a:t>C</a:t>
            </a:r>
            <a:r>
              <a:rPr sz="1575" spc="-4" baseline="2600" dirty="0">
                <a:solidFill>
                  <a:srgbClr val="FFFFFF"/>
                </a:solidFill>
                <a:latin typeface="Calibri"/>
                <a:cs typeface="Calibri"/>
              </a:rPr>
              <a:t>ont</a:t>
            </a:r>
            <a:r>
              <a:rPr sz="1575" baseline="2600" dirty="0">
                <a:solidFill>
                  <a:srgbClr val="FFFFFF"/>
                </a:solidFill>
                <a:latin typeface="Calibri"/>
                <a:cs typeface="Calibri"/>
              </a:rPr>
              <a:t>rol</a:t>
            </a:r>
            <a:endParaRPr sz="1050">
              <a:latin typeface="Calibri"/>
              <a:cs typeface="Calibri"/>
            </a:endParaRPr>
          </a:p>
        </p:txBody>
      </p:sp>
    </p:spTree>
    <p:extLst>
      <p:ext uri="{BB962C8B-B14F-4D97-AF65-F5344CB8AC3E}">
        <p14:creationId xmlns:p14="http://schemas.microsoft.com/office/powerpoint/2010/main" val="311815010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76800" y="2474335"/>
            <a:ext cx="8596518" cy="471510"/>
          </a:xfrm>
          <a:prstGeom prst="rect">
            <a:avLst/>
          </a:prstGeom>
        </p:spPr>
      </p:pic>
      <p:sp>
        <p:nvSpPr>
          <p:cNvPr id="2" name="Title 1"/>
          <p:cNvSpPr>
            <a:spLocks noGrp="1"/>
          </p:cNvSpPr>
          <p:nvPr>
            <p:ph type="title"/>
          </p:nvPr>
        </p:nvSpPr>
        <p:spPr>
          <a:xfrm>
            <a:off x="57108" y="758155"/>
            <a:ext cx="7164000" cy="612000"/>
          </a:xfrm>
        </p:spPr>
        <p:txBody>
          <a:bodyPr>
            <a:normAutofit fontScale="90000"/>
          </a:bodyPr>
          <a:lstStyle/>
          <a:p>
            <a:r>
              <a:rPr lang="en-US" dirty="0"/>
              <a:t>Technology Comparison</a:t>
            </a:r>
          </a:p>
        </p:txBody>
      </p:sp>
      <p:pic>
        <p:nvPicPr>
          <p:cNvPr id="7" name="Picture 6"/>
          <p:cNvPicPr>
            <a:picLocks noChangeAspect="1"/>
          </p:cNvPicPr>
          <p:nvPr/>
        </p:nvPicPr>
        <p:blipFill>
          <a:blip r:embed="rId4"/>
          <a:stretch>
            <a:fillRect/>
          </a:stretch>
        </p:blipFill>
        <p:spPr>
          <a:xfrm>
            <a:off x="38570" y="1388464"/>
            <a:ext cx="9144000" cy="287821"/>
          </a:xfrm>
          <a:prstGeom prst="rect">
            <a:avLst/>
          </a:prstGeom>
        </p:spPr>
      </p:pic>
      <p:pic>
        <p:nvPicPr>
          <p:cNvPr id="9" name="Picture 8"/>
          <p:cNvPicPr>
            <a:picLocks noChangeAspect="1"/>
          </p:cNvPicPr>
          <p:nvPr/>
        </p:nvPicPr>
        <p:blipFill>
          <a:blip r:embed="rId5"/>
          <a:stretch>
            <a:fillRect/>
          </a:stretch>
        </p:blipFill>
        <p:spPr>
          <a:xfrm>
            <a:off x="-36986" y="2165603"/>
            <a:ext cx="8698063" cy="395959"/>
          </a:xfrm>
          <a:prstGeom prst="rect">
            <a:avLst/>
          </a:prstGeom>
        </p:spPr>
      </p:pic>
      <p:pic>
        <p:nvPicPr>
          <p:cNvPr id="12" name="Picture 11"/>
          <p:cNvPicPr>
            <a:picLocks noChangeAspect="1"/>
          </p:cNvPicPr>
          <p:nvPr/>
        </p:nvPicPr>
        <p:blipFill>
          <a:blip r:embed="rId6"/>
          <a:stretch>
            <a:fillRect/>
          </a:stretch>
        </p:blipFill>
        <p:spPr>
          <a:xfrm>
            <a:off x="17140" y="1623306"/>
            <a:ext cx="8656178" cy="443017"/>
          </a:xfrm>
          <a:prstGeom prst="rect">
            <a:avLst/>
          </a:prstGeom>
        </p:spPr>
      </p:pic>
      <p:pic>
        <p:nvPicPr>
          <p:cNvPr id="13" name="Picture 12"/>
          <p:cNvPicPr>
            <a:picLocks noChangeAspect="1"/>
          </p:cNvPicPr>
          <p:nvPr/>
        </p:nvPicPr>
        <p:blipFill>
          <a:blip r:embed="rId7"/>
          <a:stretch>
            <a:fillRect/>
          </a:stretch>
        </p:blipFill>
        <p:spPr>
          <a:xfrm>
            <a:off x="92517" y="3519118"/>
            <a:ext cx="8647954" cy="425514"/>
          </a:xfrm>
          <a:prstGeom prst="rect">
            <a:avLst/>
          </a:prstGeom>
        </p:spPr>
      </p:pic>
      <p:pic>
        <p:nvPicPr>
          <p:cNvPr id="14" name="Picture 13"/>
          <p:cNvPicPr>
            <a:picLocks noChangeAspect="1"/>
          </p:cNvPicPr>
          <p:nvPr/>
        </p:nvPicPr>
        <p:blipFill>
          <a:blip r:embed="rId8"/>
          <a:stretch>
            <a:fillRect/>
          </a:stretch>
        </p:blipFill>
        <p:spPr>
          <a:xfrm>
            <a:off x="75962" y="3959844"/>
            <a:ext cx="8574222" cy="523449"/>
          </a:xfrm>
          <a:prstGeom prst="rect">
            <a:avLst/>
          </a:prstGeom>
        </p:spPr>
      </p:pic>
      <p:pic>
        <p:nvPicPr>
          <p:cNvPr id="15" name="Picture 14"/>
          <p:cNvPicPr>
            <a:picLocks noChangeAspect="1"/>
          </p:cNvPicPr>
          <p:nvPr/>
        </p:nvPicPr>
        <p:blipFill>
          <a:blip r:embed="rId9"/>
          <a:stretch>
            <a:fillRect/>
          </a:stretch>
        </p:blipFill>
        <p:spPr>
          <a:xfrm>
            <a:off x="116640" y="4447582"/>
            <a:ext cx="8574222" cy="506150"/>
          </a:xfrm>
          <a:prstGeom prst="rect">
            <a:avLst/>
          </a:prstGeom>
        </p:spPr>
      </p:pic>
      <p:pic>
        <p:nvPicPr>
          <p:cNvPr id="17" name="Picture 16"/>
          <p:cNvPicPr>
            <a:picLocks noChangeAspect="1"/>
          </p:cNvPicPr>
          <p:nvPr/>
        </p:nvPicPr>
        <p:blipFill>
          <a:blip r:embed="rId10"/>
          <a:stretch>
            <a:fillRect/>
          </a:stretch>
        </p:blipFill>
        <p:spPr>
          <a:xfrm>
            <a:off x="84693" y="4948879"/>
            <a:ext cx="8606170" cy="548412"/>
          </a:xfrm>
          <a:prstGeom prst="rect">
            <a:avLst/>
          </a:prstGeom>
        </p:spPr>
      </p:pic>
      <p:pic>
        <p:nvPicPr>
          <p:cNvPr id="19" name="Picture 18"/>
          <p:cNvPicPr>
            <a:picLocks noChangeAspect="1"/>
          </p:cNvPicPr>
          <p:nvPr/>
        </p:nvPicPr>
        <p:blipFill>
          <a:blip r:embed="rId11"/>
          <a:stretch>
            <a:fillRect/>
          </a:stretch>
        </p:blipFill>
        <p:spPr>
          <a:xfrm>
            <a:off x="163518" y="2926800"/>
            <a:ext cx="8507463" cy="498194"/>
          </a:xfrm>
          <a:prstGeom prst="rect">
            <a:avLst/>
          </a:prstGeom>
        </p:spPr>
      </p:pic>
      <p:sp>
        <p:nvSpPr>
          <p:cNvPr id="4" name="Rectangle 3"/>
          <p:cNvSpPr/>
          <p:nvPr/>
        </p:nvSpPr>
        <p:spPr>
          <a:xfrm>
            <a:off x="3780924" y="1609329"/>
            <a:ext cx="4871091" cy="3763888"/>
          </a:xfrm>
          <a:prstGeom prst="rect">
            <a:avLst/>
          </a:prstGeom>
          <a:solidFill>
            <a:schemeClr val="tx2">
              <a:alpha val="15000"/>
            </a:scheme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US">
              <a:solidFill>
                <a:srgbClr val="FFFFFF"/>
              </a:solidFill>
              <a:latin typeface="Calibri"/>
            </a:endParaRPr>
          </a:p>
        </p:txBody>
      </p:sp>
      <p:sp>
        <p:nvSpPr>
          <p:cNvPr id="8" name="Rectangle 7"/>
          <p:cNvSpPr/>
          <p:nvPr/>
        </p:nvSpPr>
        <p:spPr>
          <a:xfrm>
            <a:off x="5383639" y="5548849"/>
            <a:ext cx="504056" cy="180000"/>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US">
              <a:solidFill>
                <a:srgbClr val="FFFFFF"/>
              </a:solidFill>
              <a:latin typeface="Calibri"/>
            </a:endParaRPr>
          </a:p>
        </p:txBody>
      </p:sp>
      <p:sp>
        <p:nvSpPr>
          <p:cNvPr id="16" name="Rectangle 15"/>
          <p:cNvSpPr/>
          <p:nvPr/>
        </p:nvSpPr>
        <p:spPr>
          <a:xfrm>
            <a:off x="4879584" y="5548849"/>
            <a:ext cx="504056" cy="180000"/>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US">
              <a:solidFill>
                <a:srgbClr val="FFFFFF"/>
              </a:solidFill>
              <a:latin typeface="Calibri"/>
            </a:endParaRPr>
          </a:p>
        </p:txBody>
      </p:sp>
      <p:sp>
        <p:nvSpPr>
          <p:cNvPr id="18" name="Rectangle 17"/>
          <p:cNvSpPr/>
          <p:nvPr/>
        </p:nvSpPr>
        <p:spPr>
          <a:xfrm>
            <a:off x="4387954" y="5549103"/>
            <a:ext cx="504056" cy="1800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US">
              <a:solidFill>
                <a:srgbClr val="FFFFFF"/>
              </a:solidFill>
              <a:latin typeface="Calibri"/>
            </a:endParaRPr>
          </a:p>
        </p:txBody>
      </p:sp>
      <p:sp>
        <p:nvSpPr>
          <p:cNvPr id="10" name="TextBox 9"/>
          <p:cNvSpPr txBox="1"/>
          <p:nvPr/>
        </p:nvSpPr>
        <p:spPr>
          <a:xfrm>
            <a:off x="3780923" y="5743389"/>
            <a:ext cx="3311819" cy="276999"/>
          </a:xfrm>
          <a:prstGeom prst="rect">
            <a:avLst/>
          </a:prstGeom>
          <a:noFill/>
        </p:spPr>
        <p:txBody>
          <a:bodyPr wrap="square" rtlCol="0">
            <a:spAutoFit/>
          </a:bodyPr>
          <a:lstStyle/>
          <a:p>
            <a:pPr defTabSz="914378"/>
            <a:r>
              <a:rPr lang="en-US" sz="1200" dirty="0">
                <a:solidFill>
                  <a:srgbClr val="000000"/>
                </a:solidFill>
                <a:latin typeface="Calibri"/>
              </a:rPr>
              <a:t>Adverse to favorable- Project Success factors  </a:t>
            </a:r>
          </a:p>
        </p:txBody>
      </p:sp>
      <p:sp>
        <p:nvSpPr>
          <p:cNvPr id="11" name="TextBox 10"/>
          <p:cNvSpPr txBox="1"/>
          <p:nvPr/>
        </p:nvSpPr>
        <p:spPr>
          <a:xfrm>
            <a:off x="4363073" y="3310138"/>
            <a:ext cx="3672408" cy="369332"/>
          </a:xfrm>
          <a:prstGeom prst="rect">
            <a:avLst/>
          </a:prstGeom>
          <a:noFill/>
        </p:spPr>
        <p:txBody>
          <a:bodyPr wrap="square" rtlCol="0">
            <a:spAutoFit/>
          </a:bodyPr>
          <a:lstStyle/>
          <a:p>
            <a:pPr algn="ctr" defTabSz="914378"/>
            <a:r>
              <a:rPr lang="en-US" b="1" dirty="0">
                <a:solidFill>
                  <a:srgbClr val="FFFFFF"/>
                </a:solidFill>
                <a:latin typeface="Calibri"/>
              </a:rPr>
              <a:t>MOST SUITABLE TO IMPLEMENT</a:t>
            </a:r>
          </a:p>
        </p:txBody>
      </p:sp>
    </p:spTree>
    <p:extLst>
      <p:ext uri="{BB962C8B-B14F-4D97-AF65-F5344CB8AC3E}">
        <p14:creationId xmlns:p14="http://schemas.microsoft.com/office/powerpoint/2010/main" val="3537610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randombar(horizontal)">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randombar(horizontal)">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randombar(horizontal)">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nodeType="click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randombar(horizontal)">
                                      <p:cBhvr>
                                        <p:cTn id="27" dur="500"/>
                                        <p:tgtEl>
                                          <p:spTgt spid="19"/>
                                        </p:tgtEl>
                                      </p:cBhvr>
                                    </p:animEffect>
                                  </p:childTnLst>
                                </p:cTn>
                              </p:par>
                            </p:childTnLst>
                          </p:cTn>
                        </p:par>
                      </p:childTnLst>
                    </p:cTn>
                  </p:par>
                  <p:par>
                    <p:cTn id="28" fill="hold">
                      <p:stCondLst>
                        <p:cond delay="indefinite"/>
                      </p:stCondLst>
                      <p:childTnLst>
                        <p:par>
                          <p:cTn id="29" fill="hold">
                            <p:stCondLst>
                              <p:cond delay="0"/>
                            </p:stCondLst>
                            <p:childTnLst>
                              <p:par>
                                <p:cTn id="30" presetID="14" presetClass="entr" presetSubtype="10" fill="hold"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randombar(horizontal)">
                                      <p:cBhvr>
                                        <p:cTn id="32" dur="500"/>
                                        <p:tgtEl>
                                          <p:spTgt spid="13"/>
                                        </p:tgtEl>
                                      </p:cBhvr>
                                    </p:animEffect>
                                  </p:childTnLst>
                                </p:cTn>
                              </p:par>
                            </p:childTnLst>
                          </p:cTn>
                        </p:par>
                      </p:childTnLst>
                    </p:cTn>
                  </p:par>
                  <p:par>
                    <p:cTn id="33" fill="hold">
                      <p:stCondLst>
                        <p:cond delay="indefinite"/>
                      </p:stCondLst>
                      <p:childTnLst>
                        <p:par>
                          <p:cTn id="34" fill="hold">
                            <p:stCondLst>
                              <p:cond delay="0"/>
                            </p:stCondLst>
                            <p:childTnLst>
                              <p:par>
                                <p:cTn id="35" presetID="14" presetClass="entr" presetSubtype="10" fill="hold" nodeType="click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randombar(horizontal)">
                                      <p:cBhvr>
                                        <p:cTn id="37" dur="500"/>
                                        <p:tgtEl>
                                          <p:spTgt spid="14"/>
                                        </p:tgtEl>
                                      </p:cBhvr>
                                    </p:animEffect>
                                  </p:childTnLst>
                                </p:cTn>
                              </p:par>
                            </p:childTnLst>
                          </p:cTn>
                        </p:par>
                      </p:childTnLst>
                    </p:cTn>
                  </p:par>
                  <p:par>
                    <p:cTn id="38" fill="hold">
                      <p:stCondLst>
                        <p:cond delay="indefinite"/>
                      </p:stCondLst>
                      <p:childTnLst>
                        <p:par>
                          <p:cTn id="39" fill="hold">
                            <p:stCondLst>
                              <p:cond delay="0"/>
                            </p:stCondLst>
                            <p:childTnLst>
                              <p:par>
                                <p:cTn id="40" presetID="14" presetClass="entr" presetSubtype="10" fill="hold" nodeType="click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randombar(horizontal)">
                                      <p:cBhvr>
                                        <p:cTn id="42" dur="500"/>
                                        <p:tgtEl>
                                          <p:spTgt spid="15"/>
                                        </p:tgtEl>
                                      </p:cBhvr>
                                    </p:animEffect>
                                  </p:childTnLst>
                                </p:cTn>
                              </p:par>
                            </p:childTnLst>
                          </p:cTn>
                        </p:par>
                      </p:childTnLst>
                    </p:cTn>
                  </p:par>
                  <p:par>
                    <p:cTn id="43" fill="hold">
                      <p:stCondLst>
                        <p:cond delay="indefinite"/>
                      </p:stCondLst>
                      <p:childTnLst>
                        <p:par>
                          <p:cTn id="44" fill="hold">
                            <p:stCondLst>
                              <p:cond delay="0"/>
                            </p:stCondLst>
                            <p:childTnLst>
                              <p:par>
                                <p:cTn id="45" presetID="14" presetClass="entr" presetSubtype="10" fill="hold" nodeType="click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randombar(horizontal)">
                                      <p:cBhvr>
                                        <p:cTn id="47" dur="500"/>
                                        <p:tgtEl>
                                          <p:spTgt spid="17"/>
                                        </p:tgtEl>
                                      </p:cBhvr>
                                    </p:animEffec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4"/>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4" presetClass="entr" presetSubtype="10" fill="hold" grpId="0" nodeType="clickEffect">
                                  <p:stCondLst>
                                    <p:cond delay="0"/>
                                  </p:stCondLst>
                                  <p:childTnLst>
                                    <p:set>
                                      <p:cBhvr>
                                        <p:cTn id="55" dur="1" fill="hold">
                                          <p:stCondLst>
                                            <p:cond delay="0"/>
                                          </p:stCondLst>
                                        </p:cTn>
                                        <p:tgtEl>
                                          <p:spTgt spid="11"/>
                                        </p:tgtEl>
                                        <p:attrNameLst>
                                          <p:attrName>style.visibility</p:attrName>
                                        </p:attrNameLst>
                                      </p:cBhvr>
                                      <p:to>
                                        <p:strVal val="visible"/>
                                      </p:to>
                                    </p:set>
                                    <p:animEffect transition="in" filter="randombar(horizontal)">
                                      <p:cBhvr>
                                        <p:cTn id="5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1" grpId="0"/>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 name="object 238"/>
          <p:cNvSpPr/>
          <p:nvPr/>
        </p:nvSpPr>
        <p:spPr>
          <a:xfrm>
            <a:off x="0" y="857250"/>
            <a:ext cx="9144000" cy="847344"/>
          </a:xfrm>
          <a:prstGeom prst="rect">
            <a:avLst/>
          </a:prstGeom>
          <a:blipFill>
            <a:blip r:embed="rId2" cstate="print"/>
            <a:stretch>
              <a:fillRect/>
            </a:stretch>
          </a:blipFill>
        </p:spPr>
        <p:txBody>
          <a:bodyPr wrap="square" lIns="0" tIns="0" rIns="0" bIns="0" rtlCol="0">
            <a:noAutofit/>
          </a:bodyPr>
          <a:lstStyle/>
          <a:p>
            <a:endParaRPr/>
          </a:p>
        </p:txBody>
      </p:sp>
      <p:sp>
        <p:nvSpPr>
          <p:cNvPr id="239" name="object 239"/>
          <p:cNvSpPr/>
          <p:nvPr/>
        </p:nvSpPr>
        <p:spPr>
          <a:xfrm>
            <a:off x="6185916" y="857250"/>
            <a:ext cx="2958084" cy="842772"/>
          </a:xfrm>
          <a:prstGeom prst="rect">
            <a:avLst/>
          </a:prstGeom>
          <a:blipFill>
            <a:blip r:embed="rId3" cstate="print"/>
            <a:stretch>
              <a:fillRect/>
            </a:stretch>
          </a:blipFill>
        </p:spPr>
        <p:txBody>
          <a:bodyPr wrap="square" lIns="0" tIns="0" rIns="0" bIns="0" rtlCol="0">
            <a:noAutofit/>
          </a:bodyPr>
          <a:lstStyle/>
          <a:p>
            <a:endParaRPr/>
          </a:p>
        </p:txBody>
      </p:sp>
      <p:sp>
        <p:nvSpPr>
          <p:cNvPr id="236" name="object 236"/>
          <p:cNvSpPr/>
          <p:nvPr/>
        </p:nvSpPr>
        <p:spPr>
          <a:xfrm>
            <a:off x="503200" y="1915161"/>
            <a:ext cx="954379" cy="293369"/>
          </a:xfrm>
          <a:custGeom>
            <a:avLst/>
            <a:gdLst/>
            <a:ahLst/>
            <a:cxnLst/>
            <a:rect l="l" t="t" r="r" b="b"/>
            <a:pathLst>
              <a:path w="954379" h="293369">
                <a:moveTo>
                  <a:pt x="0" y="293369"/>
                </a:moveTo>
                <a:lnTo>
                  <a:pt x="954379" y="293369"/>
                </a:lnTo>
                <a:lnTo>
                  <a:pt x="954379" y="0"/>
                </a:lnTo>
                <a:lnTo>
                  <a:pt x="0" y="0"/>
                </a:lnTo>
                <a:lnTo>
                  <a:pt x="0" y="293369"/>
                </a:lnTo>
                <a:close/>
              </a:path>
            </a:pathLst>
          </a:custGeom>
          <a:solidFill>
            <a:srgbClr val="4D4F52"/>
          </a:solidFill>
        </p:spPr>
        <p:txBody>
          <a:bodyPr wrap="square" lIns="0" tIns="0" rIns="0" bIns="0" rtlCol="0">
            <a:noAutofit/>
          </a:bodyPr>
          <a:lstStyle/>
          <a:p>
            <a:endParaRPr/>
          </a:p>
        </p:txBody>
      </p:sp>
      <p:sp>
        <p:nvSpPr>
          <p:cNvPr id="237" name="object 237"/>
          <p:cNvSpPr/>
          <p:nvPr/>
        </p:nvSpPr>
        <p:spPr>
          <a:xfrm>
            <a:off x="465099" y="1915161"/>
            <a:ext cx="0" cy="293369"/>
          </a:xfrm>
          <a:custGeom>
            <a:avLst/>
            <a:gdLst/>
            <a:ahLst/>
            <a:cxnLst/>
            <a:rect l="l" t="t" r="r" b="b"/>
            <a:pathLst>
              <a:path h="293369">
                <a:moveTo>
                  <a:pt x="0" y="0"/>
                </a:moveTo>
                <a:lnTo>
                  <a:pt x="0" y="293369"/>
                </a:lnTo>
              </a:path>
            </a:pathLst>
          </a:custGeom>
          <a:ln w="76200">
            <a:solidFill>
              <a:srgbClr val="FFFFFF"/>
            </a:solidFill>
          </a:ln>
        </p:spPr>
        <p:txBody>
          <a:bodyPr wrap="square" lIns="0" tIns="0" rIns="0" bIns="0" rtlCol="0">
            <a:noAutofit/>
          </a:bodyPr>
          <a:lstStyle/>
          <a:p>
            <a:endParaRPr/>
          </a:p>
        </p:txBody>
      </p:sp>
      <p:sp>
        <p:nvSpPr>
          <p:cNvPr id="234" name="object 234"/>
          <p:cNvSpPr/>
          <p:nvPr/>
        </p:nvSpPr>
        <p:spPr>
          <a:xfrm>
            <a:off x="1533779" y="1915161"/>
            <a:ext cx="1210564" cy="293369"/>
          </a:xfrm>
          <a:custGeom>
            <a:avLst/>
            <a:gdLst/>
            <a:ahLst/>
            <a:cxnLst/>
            <a:rect l="l" t="t" r="r" b="b"/>
            <a:pathLst>
              <a:path w="1210564" h="293369">
                <a:moveTo>
                  <a:pt x="0" y="293369"/>
                </a:moveTo>
                <a:lnTo>
                  <a:pt x="1210564" y="293369"/>
                </a:lnTo>
                <a:lnTo>
                  <a:pt x="1210564" y="0"/>
                </a:lnTo>
                <a:lnTo>
                  <a:pt x="0" y="0"/>
                </a:lnTo>
                <a:lnTo>
                  <a:pt x="0" y="293369"/>
                </a:lnTo>
                <a:close/>
              </a:path>
            </a:pathLst>
          </a:custGeom>
          <a:solidFill>
            <a:srgbClr val="12BED6"/>
          </a:solidFill>
        </p:spPr>
        <p:txBody>
          <a:bodyPr wrap="square" lIns="0" tIns="0" rIns="0" bIns="0" rtlCol="0">
            <a:noAutofit/>
          </a:bodyPr>
          <a:lstStyle/>
          <a:p>
            <a:endParaRPr/>
          </a:p>
        </p:txBody>
      </p:sp>
      <p:sp>
        <p:nvSpPr>
          <p:cNvPr id="235" name="object 235"/>
          <p:cNvSpPr/>
          <p:nvPr/>
        </p:nvSpPr>
        <p:spPr>
          <a:xfrm>
            <a:off x="1495679" y="1915161"/>
            <a:ext cx="0" cy="293369"/>
          </a:xfrm>
          <a:custGeom>
            <a:avLst/>
            <a:gdLst/>
            <a:ahLst/>
            <a:cxnLst/>
            <a:rect l="l" t="t" r="r" b="b"/>
            <a:pathLst>
              <a:path h="293369">
                <a:moveTo>
                  <a:pt x="0" y="0"/>
                </a:moveTo>
                <a:lnTo>
                  <a:pt x="0" y="293369"/>
                </a:lnTo>
              </a:path>
            </a:pathLst>
          </a:custGeom>
          <a:ln w="76200">
            <a:solidFill>
              <a:srgbClr val="FFFFFF"/>
            </a:solidFill>
          </a:ln>
        </p:spPr>
        <p:txBody>
          <a:bodyPr wrap="square" lIns="0" tIns="0" rIns="0" bIns="0" rtlCol="0">
            <a:noAutofit/>
          </a:bodyPr>
          <a:lstStyle/>
          <a:p>
            <a:endParaRPr/>
          </a:p>
        </p:txBody>
      </p:sp>
      <p:sp>
        <p:nvSpPr>
          <p:cNvPr id="232" name="object 232"/>
          <p:cNvSpPr/>
          <p:nvPr/>
        </p:nvSpPr>
        <p:spPr>
          <a:xfrm>
            <a:off x="2820544" y="1915161"/>
            <a:ext cx="5970905" cy="293369"/>
          </a:xfrm>
          <a:custGeom>
            <a:avLst/>
            <a:gdLst/>
            <a:ahLst/>
            <a:cxnLst/>
            <a:rect l="l" t="t" r="r" b="b"/>
            <a:pathLst>
              <a:path w="5970905" h="293369">
                <a:moveTo>
                  <a:pt x="0" y="293369"/>
                </a:moveTo>
                <a:lnTo>
                  <a:pt x="5970905" y="293369"/>
                </a:lnTo>
                <a:lnTo>
                  <a:pt x="5970905" y="0"/>
                </a:lnTo>
                <a:lnTo>
                  <a:pt x="0" y="0"/>
                </a:lnTo>
                <a:lnTo>
                  <a:pt x="0" y="293369"/>
                </a:lnTo>
                <a:close/>
              </a:path>
            </a:pathLst>
          </a:custGeom>
          <a:solidFill>
            <a:srgbClr val="1D6480"/>
          </a:solidFill>
        </p:spPr>
        <p:txBody>
          <a:bodyPr wrap="square" lIns="0" tIns="0" rIns="0" bIns="0" rtlCol="0">
            <a:noAutofit/>
          </a:bodyPr>
          <a:lstStyle/>
          <a:p>
            <a:endParaRPr/>
          </a:p>
        </p:txBody>
      </p:sp>
      <p:sp>
        <p:nvSpPr>
          <p:cNvPr id="233" name="object 233"/>
          <p:cNvSpPr/>
          <p:nvPr/>
        </p:nvSpPr>
        <p:spPr>
          <a:xfrm>
            <a:off x="2782443" y="1915161"/>
            <a:ext cx="0" cy="293369"/>
          </a:xfrm>
          <a:custGeom>
            <a:avLst/>
            <a:gdLst/>
            <a:ahLst/>
            <a:cxnLst/>
            <a:rect l="l" t="t" r="r" b="b"/>
            <a:pathLst>
              <a:path h="293369">
                <a:moveTo>
                  <a:pt x="0" y="0"/>
                </a:moveTo>
                <a:lnTo>
                  <a:pt x="0" y="293369"/>
                </a:lnTo>
              </a:path>
            </a:pathLst>
          </a:custGeom>
          <a:ln w="76200">
            <a:solidFill>
              <a:srgbClr val="FFFFFF"/>
            </a:solidFill>
          </a:ln>
        </p:spPr>
        <p:txBody>
          <a:bodyPr wrap="square" lIns="0" tIns="0" rIns="0" bIns="0" rtlCol="0">
            <a:noAutofit/>
          </a:bodyPr>
          <a:lstStyle/>
          <a:p>
            <a:endParaRPr/>
          </a:p>
        </p:txBody>
      </p:sp>
      <p:sp>
        <p:nvSpPr>
          <p:cNvPr id="61" name="object 61"/>
          <p:cNvSpPr/>
          <p:nvPr/>
        </p:nvSpPr>
        <p:spPr>
          <a:xfrm>
            <a:off x="154674" y="2284729"/>
            <a:ext cx="272324" cy="3419932"/>
          </a:xfrm>
          <a:custGeom>
            <a:avLst/>
            <a:gdLst/>
            <a:ahLst/>
            <a:cxnLst/>
            <a:rect l="l" t="t" r="r" b="b"/>
            <a:pathLst>
              <a:path w="272324" h="3419932">
                <a:moveTo>
                  <a:pt x="0" y="3419932"/>
                </a:moveTo>
                <a:lnTo>
                  <a:pt x="272324" y="3419932"/>
                </a:lnTo>
                <a:lnTo>
                  <a:pt x="272324" y="0"/>
                </a:lnTo>
                <a:lnTo>
                  <a:pt x="0" y="0"/>
                </a:lnTo>
                <a:lnTo>
                  <a:pt x="0" y="3419932"/>
                </a:lnTo>
                <a:close/>
              </a:path>
            </a:pathLst>
          </a:custGeom>
          <a:solidFill>
            <a:srgbClr val="79B800"/>
          </a:solidFill>
        </p:spPr>
        <p:txBody>
          <a:bodyPr wrap="square" lIns="0" tIns="0" rIns="0" bIns="0" rtlCol="0">
            <a:noAutofit/>
          </a:bodyPr>
          <a:lstStyle/>
          <a:p>
            <a:endParaRPr/>
          </a:p>
        </p:txBody>
      </p:sp>
      <p:sp>
        <p:nvSpPr>
          <p:cNvPr id="62" name="object 62"/>
          <p:cNvSpPr/>
          <p:nvPr/>
        </p:nvSpPr>
        <p:spPr>
          <a:xfrm>
            <a:off x="503200" y="2284729"/>
            <a:ext cx="954379" cy="3419932"/>
          </a:xfrm>
          <a:custGeom>
            <a:avLst/>
            <a:gdLst/>
            <a:ahLst/>
            <a:cxnLst/>
            <a:rect l="l" t="t" r="r" b="b"/>
            <a:pathLst>
              <a:path w="954379" h="3419932">
                <a:moveTo>
                  <a:pt x="0" y="3419932"/>
                </a:moveTo>
                <a:lnTo>
                  <a:pt x="954379" y="3419932"/>
                </a:lnTo>
                <a:lnTo>
                  <a:pt x="954379" y="0"/>
                </a:lnTo>
                <a:lnTo>
                  <a:pt x="0" y="0"/>
                </a:lnTo>
                <a:lnTo>
                  <a:pt x="0" y="3419932"/>
                </a:lnTo>
                <a:close/>
              </a:path>
            </a:pathLst>
          </a:custGeom>
          <a:solidFill>
            <a:srgbClr val="F5F5F5"/>
          </a:solidFill>
        </p:spPr>
        <p:txBody>
          <a:bodyPr wrap="square" lIns="0" tIns="0" rIns="0" bIns="0" rtlCol="0">
            <a:noAutofit/>
          </a:bodyPr>
          <a:lstStyle/>
          <a:p>
            <a:endParaRPr/>
          </a:p>
        </p:txBody>
      </p:sp>
      <p:sp>
        <p:nvSpPr>
          <p:cNvPr id="63" name="object 63"/>
          <p:cNvSpPr/>
          <p:nvPr/>
        </p:nvSpPr>
        <p:spPr>
          <a:xfrm>
            <a:off x="465099" y="2284729"/>
            <a:ext cx="0" cy="3419932"/>
          </a:xfrm>
          <a:custGeom>
            <a:avLst/>
            <a:gdLst/>
            <a:ahLst/>
            <a:cxnLst/>
            <a:rect l="l" t="t" r="r" b="b"/>
            <a:pathLst>
              <a:path h="3419932">
                <a:moveTo>
                  <a:pt x="0" y="0"/>
                </a:moveTo>
                <a:lnTo>
                  <a:pt x="0" y="3419932"/>
                </a:lnTo>
              </a:path>
            </a:pathLst>
          </a:custGeom>
          <a:ln w="76200">
            <a:solidFill>
              <a:srgbClr val="FFFFFF"/>
            </a:solidFill>
          </a:ln>
        </p:spPr>
        <p:txBody>
          <a:bodyPr wrap="square" lIns="0" tIns="0" rIns="0" bIns="0" rtlCol="0">
            <a:noAutofit/>
          </a:bodyPr>
          <a:lstStyle/>
          <a:p>
            <a:endParaRPr/>
          </a:p>
        </p:txBody>
      </p:sp>
      <p:sp>
        <p:nvSpPr>
          <p:cNvPr id="64" name="object 64"/>
          <p:cNvSpPr/>
          <p:nvPr/>
        </p:nvSpPr>
        <p:spPr>
          <a:xfrm>
            <a:off x="1533779" y="2284729"/>
            <a:ext cx="1210564" cy="3419932"/>
          </a:xfrm>
          <a:custGeom>
            <a:avLst/>
            <a:gdLst/>
            <a:ahLst/>
            <a:cxnLst/>
            <a:rect l="l" t="t" r="r" b="b"/>
            <a:pathLst>
              <a:path w="1210564" h="3419932">
                <a:moveTo>
                  <a:pt x="0" y="3419932"/>
                </a:moveTo>
                <a:lnTo>
                  <a:pt x="1210564" y="3419932"/>
                </a:lnTo>
                <a:lnTo>
                  <a:pt x="1210564" y="0"/>
                </a:lnTo>
                <a:lnTo>
                  <a:pt x="0" y="0"/>
                </a:lnTo>
                <a:lnTo>
                  <a:pt x="0" y="3419932"/>
                </a:lnTo>
                <a:close/>
              </a:path>
            </a:pathLst>
          </a:custGeom>
          <a:solidFill>
            <a:srgbClr val="12BED6"/>
          </a:solidFill>
        </p:spPr>
        <p:txBody>
          <a:bodyPr wrap="square" lIns="0" tIns="0" rIns="0" bIns="0" rtlCol="0">
            <a:noAutofit/>
          </a:bodyPr>
          <a:lstStyle/>
          <a:p>
            <a:endParaRPr/>
          </a:p>
        </p:txBody>
      </p:sp>
      <p:sp>
        <p:nvSpPr>
          <p:cNvPr id="65" name="object 65"/>
          <p:cNvSpPr/>
          <p:nvPr/>
        </p:nvSpPr>
        <p:spPr>
          <a:xfrm>
            <a:off x="1495679" y="2284729"/>
            <a:ext cx="0" cy="3419932"/>
          </a:xfrm>
          <a:custGeom>
            <a:avLst/>
            <a:gdLst/>
            <a:ahLst/>
            <a:cxnLst/>
            <a:rect l="l" t="t" r="r" b="b"/>
            <a:pathLst>
              <a:path h="3419932">
                <a:moveTo>
                  <a:pt x="0" y="0"/>
                </a:moveTo>
                <a:lnTo>
                  <a:pt x="0" y="3419932"/>
                </a:lnTo>
              </a:path>
            </a:pathLst>
          </a:custGeom>
          <a:ln w="76200">
            <a:solidFill>
              <a:srgbClr val="FFFFFF"/>
            </a:solidFill>
          </a:ln>
        </p:spPr>
        <p:txBody>
          <a:bodyPr wrap="square" lIns="0" tIns="0" rIns="0" bIns="0" rtlCol="0">
            <a:noAutofit/>
          </a:bodyPr>
          <a:lstStyle/>
          <a:p>
            <a:endParaRPr/>
          </a:p>
        </p:txBody>
      </p:sp>
      <p:sp>
        <p:nvSpPr>
          <p:cNvPr id="66" name="object 66"/>
          <p:cNvSpPr/>
          <p:nvPr/>
        </p:nvSpPr>
        <p:spPr>
          <a:xfrm>
            <a:off x="2820544" y="2284729"/>
            <a:ext cx="5970905" cy="3419932"/>
          </a:xfrm>
          <a:custGeom>
            <a:avLst/>
            <a:gdLst/>
            <a:ahLst/>
            <a:cxnLst/>
            <a:rect l="l" t="t" r="r" b="b"/>
            <a:pathLst>
              <a:path w="5970905" h="3419932">
                <a:moveTo>
                  <a:pt x="0" y="3419932"/>
                </a:moveTo>
                <a:lnTo>
                  <a:pt x="5970905" y="3419932"/>
                </a:lnTo>
                <a:lnTo>
                  <a:pt x="5970905" y="0"/>
                </a:lnTo>
                <a:lnTo>
                  <a:pt x="0" y="0"/>
                </a:lnTo>
                <a:lnTo>
                  <a:pt x="0" y="3419932"/>
                </a:lnTo>
                <a:close/>
              </a:path>
            </a:pathLst>
          </a:custGeom>
          <a:solidFill>
            <a:srgbClr val="1D6480"/>
          </a:solidFill>
        </p:spPr>
        <p:txBody>
          <a:bodyPr wrap="square" lIns="0" tIns="0" rIns="0" bIns="0" rtlCol="0">
            <a:noAutofit/>
          </a:bodyPr>
          <a:lstStyle/>
          <a:p>
            <a:endParaRPr/>
          </a:p>
        </p:txBody>
      </p:sp>
      <p:sp>
        <p:nvSpPr>
          <p:cNvPr id="67" name="object 67"/>
          <p:cNvSpPr/>
          <p:nvPr/>
        </p:nvSpPr>
        <p:spPr>
          <a:xfrm>
            <a:off x="2782443" y="2284729"/>
            <a:ext cx="0" cy="3419932"/>
          </a:xfrm>
          <a:custGeom>
            <a:avLst/>
            <a:gdLst/>
            <a:ahLst/>
            <a:cxnLst/>
            <a:rect l="l" t="t" r="r" b="b"/>
            <a:pathLst>
              <a:path h="3419932">
                <a:moveTo>
                  <a:pt x="0" y="0"/>
                </a:moveTo>
                <a:lnTo>
                  <a:pt x="0" y="3419932"/>
                </a:lnTo>
              </a:path>
            </a:pathLst>
          </a:custGeom>
          <a:ln w="76200">
            <a:solidFill>
              <a:srgbClr val="FFFFFF"/>
            </a:solidFill>
          </a:ln>
        </p:spPr>
        <p:txBody>
          <a:bodyPr wrap="square" lIns="0" tIns="0" rIns="0" bIns="0" rtlCol="0">
            <a:noAutofit/>
          </a:bodyPr>
          <a:lstStyle/>
          <a:p>
            <a:endParaRPr/>
          </a:p>
        </p:txBody>
      </p:sp>
      <p:sp>
        <p:nvSpPr>
          <p:cNvPr id="68" name="object 68"/>
          <p:cNvSpPr/>
          <p:nvPr/>
        </p:nvSpPr>
        <p:spPr>
          <a:xfrm>
            <a:off x="154675" y="2246629"/>
            <a:ext cx="8636773" cy="0"/>
          </a:xfrm>
          <a:custGeom>
            <a:avLst/>
            <a:gdLst/>
            <a:ahLst/>
            <a:cxnLst/>
            <a:rect l="l" t="t" r="r" b="b"/>
            <a:pathLst>
              <a:path w="8636773">
                <a:moveTo>
                  <a:pt x="0" y="0"/>
                </a:moveTo>
                <a:lnTo>
                  <a:pt x="8636773" y="0"/>
                </a:lnTo>
              </a:path>
            </a:pathLst>
          </a:custGeom>
          <a:ln w="76200">
            <a:solidFill>
              <a:srgbClr val="FFFFFF"/>
            </a:solidFill>
          </a:ln>
        </p:spPr>
        <p:txBody>
          <a:bodyPr wrap="square" lIns="0" tIns="0" rIns="0" bIns="0" rtlCol="0">
            <a:noAutofit/>
          </a:bodyPr>
          <a:lstStyle/>
          <a:p>
            <a:endParaRPr/>
          </a:p>
        </p:txBody>
      </p:sp>
      <p:sp>
        <p:nvSpPr>
          <p:cNvPr id="69" name="object 69"/>
          <p:cNvSpPr/>
          <p:nvPr/>
        </p:nvSpPr>
        <p:spPr>
          <a:xfrm>
            <a:off x="116574" y="1915160"/>
            <a:ext cx="0" cy="3789502"/>
          </a:xfrm>
          <a:custGeom>
            <a:avLst/>
            <a:gdLst/>
            <a:ahLst/>
            <a:cxnLst/>
            <a:rect l="l" t="t" r="r" b="b"/>
            <a:pathLst>
              <a:path h="3789502">
                <a:moveTo>
                  <a:pt x="0" y="0"/>
                </a:moveTo>
                <a:lnTo>
                  <a:pt x="0" y="3789502"/>
                </a:lnTo>
              </a:path>
            </a:pathLst>
          </a:custGeom>
          <a:ln w="76200">
            <a:solidFill>
              <a:srgbClr val="FFFFFF"/>
            </a:solidFill>
          </a:ln>
        </p:spPr>
        <p:txBody>
          <a:bodyPr wrap="square" lIns="0" tIns="0" rIns="0" bIns="0" rtlCol="0">
            <a:noAutofit/>
          </a:bodyPr>
          <a:lstStyle/>
          <a:p>
            <a:endParaRPr/>
          </a:p>
        </p:txBody>
      </p:sp>
      <p:sp>
        <p:nvSpPr>
          <p:cNvPr id="70" name="object 70"/>
          <p:cNvSpPr/>
          <p:nvPr/>
        </p:nvSpPr>
        <p:spPr>
          <a:xfrm>
            <a:off x="8829548" y="1915160"/>
            <a:ext cx="0" cy="3789502"/>
          </a:xfrm>
          <a:custGeom>
            <a:avLst/>
            <a:gdLst/>
            <a:ahLst/>
            <a:cxnLst/>
            <a:rect l="l" t="t" r="r" b="b"/>
            <a:pathLst>
              <a:path h="3789502">
                <a:moveTo>
                  <a:pt x="0" y="0"/>
                </a:moveTo>
                <a:lnTo>
                  <a:pt x="0" y="3789502"/>
                </a:lnTo>
              </a:path>
            </a:pathLst>
          </a:custGeom>
          <a:ln w="76200">
            <a:solidFill>
              <a:srgbClr val="FFFFFF"/>
            </a:solidFill>
          </a:ln>
        </p:spPr>
        <p:txBody>
          <a:bodyPr wrap="square" lIns="0" tIns="0" rIns="0" bIns="0" rtlCol="0">
            <a:noAutofit/>
          </a:bodyPr>
          <a:lstStyle/>
          <a:p>
            <a:endParaRPr/>
          </a:p>
        </p:txBody>
      </p:sp>
      <p:sp>
        <p:nvSpPr>
          <p:cNvPr id="71" name="object 71"/>
          <p:cNvSpPr/>
          <p:nvPr/>
        </p:nvSpPr>
        <p:spPr>
          <a:xfrm>
            <a:off x="78475" y="1877060"/>
            <a:ext cx="8789173" cy="0"/>
          </a:xfrm>
          <a:custGeom>
            <a:avLst/>
            <a:gdLst/>
            <a:ahLst/>
            <a:cxnLst/>
            <a:rect l="l" t="t" r="r" b="b"/>
            <a:pathLst>
              <a:path w="8789173">
                <a:moveTo>
                  <a:pt x="0" y="0"/>
                </a:moveTo>
                <a:lnTo>
                  <a:pt x="8789173" y="0"/>
                </a:lnTo>
              </a:path>
            </a:pathLst>
          </a:custGeom>
          <a:ln w="76200">
            <a:solidFill>
              <a:srgbClr val="FFFFFF"/>
            </a:solidFill>
          </a:ln>
        </p:spPr>
        <p:txBody>
          <a:bodyPr wrap="square" lIns="0" tIns="0" rIns="0" bIns="0" rtlCol="0">
            <a:noAutofit/>
          </a:bodyPr>
          <a:lstStyle/>
          <a:p>
            <a:endParaRPr/>
          </a:p>
        </p:txBody>
      </p:sp>
      <p:sp>
        <p:nvSpPr>
          <p:cNvPr id="72" name="object 72"/>
          <p:cNvSpPr/>
          <p:nvPr/>
        </p:nvSpPr>
        <p:spPr>
          <a:xfrm>
            <a:off x="78475" y="5742762"/>
            <a:ext cx="8789173" cy="0"/>
          </a:xfrm>
          <a:custGeom>
            <a:avLst/>
            <a:gdLst/>
            <a:ahLst/>
            <a:cxnLst/>
            <a:rect l="l" t="t" r="r" b="b"/>
            <a:pathLst>
              <a:path w="8789173">
                <a:moveTo>
                  <a:pt x="0" y="0"/>
                </a:moveTo>
                <a:lnTo>
                  <a:pt x="8789173" y="0"/>
                </a:lnTo>
              </a:path>
            </a:pathLst>
          </a:custGeom>
          <a:ln w="76200">
            <a:solidFill>
              <a:srgbClr val="FFFFFF"/>
            </a:solidFill>
          </a:ln>
        </p:spPr>
        <p:txBody>
          <a:bodyPr wrap="square" lIns="0" tIns="0" rIns="0" bIns="0" rtlCol="0">
            <a:noAutofit/>
          </a:bodyPr>
          <a:lstStyle/>
          <a:p>
            <a:endParaRPr/>
          </a:p>
        </p:txBody>
      </p:sp>
      <p:sp>
        <p:nvSpPr>
          <p:cNvPr id="73" name="object 73"/>
          <p:cNvSpPr/>
          <p:nvPr/>
        </p:nvSpPr>
        <p:spPr>
          <a:xfrm>
            <a:off x="972312" y="3440430"/>
            <a:ext cx="440436" cy="640080"/>
          </a:xfrm>
          <a:prstGeom prst="rect">
            <a:avLst/>
          </a:prstGeom>
          <a:blipFill>
            <a:blip r:embed="rId4" cstate="print"/>
            <a:stretch>
              <a:fillRect/>
            </a:stretch>
          </a:blipFill>
        </p:spPr>
        <p:txBody>
          <a:bodyPr wrap="square" lIns="0" tIns="0" rIns="0" bIns="0" rtlCol="0">
            <a:noAutofit/>
          </a:bodyPr>
          <a:lstStyle/>
          <a:p>
            <a:endParaRPr/>
          </a:p>
        </p:txBody>
      </p:sp>
      <p:sp>
        <p:nvSpPr>
          <p:cNvPr id="74" name="object 74"/>
          <p:cNvSpPr/>
          <p:nvPr/>
        </p:nvSpPr>
        <p:spPr>
          <a:xfrm>
            <a:off x="1502665" y="2794255"/>
            <a:ext cx="568451" cy="729995"/>
          </a:xfrm>
          <a:prstGeom prst="rect">
            <a:avLst/>
          </a:prstGeom>
          <a:blipFill>
            <a:blip r:embed="rId5" cstate="print"/>
            <a:stretch>
              <a:fillRect/>
            </a:stretch>
          </a:blipFill>
        </p:spPr>
        <p:txBody>
          <a:bodyPr wrap="square" lIns="0" tIns="0" rIns="0" bIns="0" rtlCol="0">
            <a:noAutofit/>
          </a:bodyPr>
          <a:lstStyle/>
          <a:p>
            <a:endParaRPr/>
          </a:p>
        </p:txBody>
      </p:sp>
      <p:sp>
        <p:nvSpPr>
          <p:cNvPr id="75" name="object 75"/>
          <p:cNvSpPr/>
          <p:nvPr/>
        </p:nvSpPr>
        <p:spPr>
          <a:xfrm>
            <a:off x="1516381" y="4162806"/>
            <a:ext cx="568451" cy="731519"/>
          </a:xfrm>
          <a:prstGeom prst="rect">
            <a:avLst/>
          </a:prstGeom>
          <a:blipFill>
            <a:blip r:embed="rId6" cstate="print"/>
            <a:stretch>
              <a:fillRect/>
            </a:stretch>
          </a:blipFill>
        </p:spPr>
        <p:txBody>
          <a:bodyPr wrap="square" lIns="0" tIns="0" rIns="0" bIns="0" rtlCol="0">
            <a:noAutofit/>
          </a:bodyPr>
          <a:lstStyle/>
          <a:p>
            <a:endParaRPr/>
          </a:p>
        </p:txBody>
      </p:sp>
      <p:sp>
        <p:nvSpPr>
          <p:cNvPr id="76" name="object 76"/>
          <p:cNvSpPr/>
          <p:nvPr/>
        </p:nvSpPr>
        <p:spPr>
          <a:xfrm>
            <a:off x="3327147" y="3707892"/>
            <a:ext cx="291591" cy="48006"/>
          </a:xfrm>
          <a:custGeom>
            <a:avLst/>
            <a:gdLst/>
            <a:ahLst/>
            <a:cxnLst/>
            <a:rect l="l" t="t" r="r" b="b"/>
            <a:pathLst>
              <a:path w="291591" h="48006">
                <a:moveTo>
                  <a:pt x="0" y="28193"/>
                </a:moveTo>
                <a:lnTo>
                  <a:pt x="0" y="48006"/>
                </a:lnTo>
                <a:lnTo>
                  <a:pt x="228091" y="48006"/>
                </a:lnTo>
                <a:lnTo>
                  <a:pt x="291591" y="38100"/>
                </a:lnTo>
                <a:lnTo>
                  <a:pt x="215391" y="0"/>
                </a:lnTo>
                <a:lnTo>
                  <a:pt x="228091" y="28193"/>
                </a:lnTo>
                <a:lnTo>
                  <a:pt x="0" y="28193"/>
                </a:lnTo>
                <a:close/>
              </a:path>
            </a:pathLst>
          </a:custGeom>
          <a:solidFill>
            <a:srgbClr val="E7E6E6"/>
          </a:solidFill>
        </p:spPr>
        <p:txBody>
          <a:bodyPr wrap="square" lIns="0" tIns="0" rIns="0" bIns="0" rtlCol="0">
            <a:noAutofit/>
          </a:bodyPr>
          <a:lstStyle/>
          <a:p>
            <a:endParaRPr/>
          </a:p>
        </p:txBody>
      </p:sp>
      <p:sp>
        <p:nvSpPr>
          <p:cNvPr id="77" name="object 77"/>
          <p:cNvSpPr/>
          <p:nvPr/>
        </p:nvSpPr>
        <p:spPr>
          <a:xfrm>
            <a:off x="3542537" y="3745992"/>
            <a:ext cx="76200" cy="38100"/>
          </a:xfrm>
          <a:custGeom>
            <a:avLst/>
            <a:gdLst/>
            <a:ahLst/>
            <a:cxnLst/>
            <a:rect l="l" t="t" r="r" b="b"/>
            <a:pathLst>
              <a:path w="76200" h="38100">
                <a:moveTo>
                  <a:pt x="12700" y="9906"/>
                </a:moveTo>
                <a:lnTo>
                  <a:pt x="0" y="9906"/>
                </a:lnTo>
                <a:lnTo>
                  <a:pt x="0" y="38100"/>
                </a:lnTo>
                <a:lnTo>
                  <a:pt x="76200" y="0"/>
                </a:lnTo>
                <a:lnTo>
                  <a:pt x="12700" y="9906"/>
                </a:lnTo>
                <a:close/>
              </a:path>
            </a:pathLst>
          </a:custGeom>
          <a:solidFill>
            <a:srgbClr val="E7E6E6"/>
          </a:solidFill>
        </p:spPr>
        <p:txBody>
          <a:bodyPr wrap="square" lIns="0" tIns="0" rIns="0" bIns="0" rtlCol="0">
            <a:noAutofit/>
          </a:bodyPr>
          <a:lstStyle/>
          <a:p>
            <a:endParaRPr/>
          </a:p>
        </p:txBody>
      </p:sp>
      <p:sp>
        <p:nvSpPr>
          <p:cNvPr id="78" name="object 78"/>
          <p:cNvSpPr/>
          <p:nvPr/>
        </p:nvSpPr>
        <p:spPr>
          <a:xfrm>
            <a:off x="3542538" y="3707893"/>
            <a:ext cx="12700" cy="28193"/>
          </a:xfrm>
          <a:custGeom>
            <a:avLst/>
            <a:gdLst/>
            <a:ahLst/>
            <a:cxnLst/>
            <a:rect l="l" t="t" r="r" b="b"/>
            <a:pathLst>
              <a:path w="12700" h="28193">
                <a:moveTo>
                  <a:pt x="12700" y="28193"/>
                </a:moveTo>
                <a:lnTo>
                  <a:pt x="0" y="0"/>
                </a:lnTo>
                <a:lnTo>
                  <a:pt x="0" y="28193"/>
                </a:lnTo>
                <a:lnTo>
                  <a:pt x="12700" y="28193"/>
                </a:lnTo>
                <a:close/>
              </a:path>
            </a:pathLst>
          </a:custGeom>
          <a:solidFill>
            <a:srgbClr val="E7E6E6"/>
          </a:solidFill>
        </p:spPr>
        <p:txBody>
          <a:bodyPr wrap="square" lIns="0" tIns="0" rIns="0" bIns="0" rtlCol="0">
            <a:noAutofit/>
          </a:bodyPr>
          <a:lstStyle/>
          <a:p>
            <a:endParaRPr/>
          </a:p>
        </p:txBody>
      </p:sp>
      <p:sp>
        <p:nvSpPr>
          <p:cNvPr id="79" name="object 79"/>
          <p:cNvSpPr/>
          <p:nvPr/>
        </p:nvSpPr>
        <p:spPr>
          <a:xfrm>
            <a:off x="3263646" y="3707892"/>
            <a:ext cx="76200" cy="76200"/>
          </a:xfrm>
          <a:custGeom>
            <a:avLst/>
            <a:gdLst/>
            <a:ahLst/>
            <a:cxnLst/>
            <a:rect l="l" t="t" r="r" b="b"/>
            <a:pathLst>
              <a:path w="76200" h="76200">
                <a:moveTo>
                  <a:pt x="76200" y="28193"/>
                </a:moveTo>
                <a:lnTo>
                  <a:pt x="76200" y="0"/>
                </a:lnTo>
                <a:lnTo>
                  <a:pt x="0" y="38100"/>
                </a:lnTo>
                <a:lnTo>
                  <a:pt x="76200" y="76200"/>
                </a:lnTo>
                <a:lnTo>
                  <a:pt x="76200" y="48005"/>
                </a:lnTo>
                <a:lnTo>
                  <a:pt x="63500" y="48006"/>
                </a:lnTo>
                <a:lnTo>
                  <a:pt x="63500" y="28193"/>
                </a:lnTo>
                <a:lnTo>
                  <a:pt x="76200" y="28193"/>
                </a:lnTo>
                <a:close/>
              </a:path>
            </a:pathLst>
          </a:custGeom>
          <a:solidFill>
            <a:srgbClr val="E7E6E6"/>
          </a:solidFill>
        </p:spPr>
        <p:txBody>
          <a:bodyPr wrap="square" lIns="0" tIns="0" rIns="0" bIns="0" rtlCol="0">
            <a:noAutofit/>
          </a:bodyPr>
          <a:lstStyle/>
          <a:p>
            <a:endParaRPr/>
          </a:p>
        </p:txBody>
      </p:sp>
      <p:sp>
        <p:nvSpPr>
          <p:cNvPr id="80" name="object 80"/>
          <p:cNvSpPr/>
          <p:nvPr/>
        </p:nvSpPr>
        <p:spPr>
          <a:xfrm>
            <a:off x="2085595" y="4276344"/>
            <a:ext cx="325755" cy="252730"/>
          </a:xfrm>
          <a:custGeom>
            <a:avLst/>
            <a:gdLst/>
            <a:ahLst/>
            <a:cxnLst/>
            <a:rect l="l" t="t" r="r" b="b"/>
            <a:pathLst>
              <a:path w="325755" h="252729">
                <a:moveTo>
                  <a:pt x="54135" y="198184"/>
                </a:moveTo>
                <a:lnTo>
                  <a:pt x="36830" y="175894"/>
                </a:lnTo>
                <a:lnTo>
                  <a:pt x="0" y="252729"/>
                </a:lnTo>
                <a:lnTo>
                  <a:pt x="83566" y="236092"/>
                </a:lnTo>
                <a:lnTo>
                  <a:pt x="66287" y="213836"/>
                </a:lnTo>
                <a:lnTo>
                  <a:pt x="56261" y="221614"/>
                </a:lnTo>
                <a:lnTo>
                  <a:pt x="44068" y="205993"/>
                </a:lnTo>
                <a:lnTo>
                  <a:pt x="54135" y="198184"/>
                </a:lnTo>
                <a:close/>
              </a:path>
              <a:path w="325755" h="252729">
                <a:moveTo>
                  <a:pt x="44068" y="205993"/>
                </a:moveTo>
                <a:lnTo>
                  <a:pt x="56261" y="221614"/>
                </a:lnTo>
                <a:lnTo>
                  <a:pt x="66287" y="213836"/>
                </a:lnTo>
                <a:lnTo>
                  <a:pt x="271619" y="54545"/>
                </a:lnTo>
                <a:lnTo>
                  <a:pt x="281686" y="46735"/>
                </a:lnTo>
                <a:lnTo>
                  <a:pt x="288925" y="76834"/>
                </a:lnTo>
                <a:lnTo>
                  <a:pt x="325755" y="0"/>
                </a:lnTo>
                <a:lnTo>
                  <a:pt x="269494" y="31114"/>
                </a:lnTo>
                <a:lnTo>
                  <a:pt x="259467" y="38892"/>
                </a:lnTo>
                <a:lnTo>
                  <a:pt x="54135" y="198184"/>
                </a:lnTo>
                <a:lnTo>
                  <a:pt x="44068" y="205993"/>
                </a:lnTo>
                <a:close/>
              </a:path>
              <a:path w="325755" h="252729">
                <a:moveTo>
                  <a:pt x="269494" y="31114"/>
                </a:moveTo>
                <a:lnTo>
                  <a:pt x="325755" y="0"/>
                </a:lnTo>
                <a:lnTo>
                  <a:pt x="242188" y="16636"/>
                </a:lnTo>
                <a:lnTo>
                  <a:pt x="259467" y="38892"/>
                </a:lnTo>
                <a:lnTo>
                  <a:pt x="269494" y="31114"/>
                </a:lnTo>
                <a:close/>
              </a:path>
              <a:path w="325755" h="252729">
                <a:moveTo>
                  <a:pt x="288925" y="76834"/>
                </a:moveTo>
                <a:lnTo>
                  <a:pt x="281686" y="46735"/>
                </a:lnTo>
                <a:lnTo>
                  <a:pt x="271619" y="54545"/>
                </a:lnTo>
                <a:lnTo>
                  <a:pt x="288925" y="76834"/>
                </a:lnTo>
                <a:close/>
              </a:path>
            </a:pathLst>
          </a:custGeom>
          <a:solidFill>
            <a:srgbClr val="E7E6E6"/>
          </a:solidFill>
        </p:spPr>
        <p:txBody>
          <a:bodyPr wrap="square" lIns="0" tIns="0" rIns="0" bIns="0" rtlCol="0">
            <a:noAutofit/>
          </a:bodyPr>
          <a:lstStyle/>
          <a:p>
            <a:endParaRPr/>
          </a:p>
        </p:txBody>
      </p:sp>
      <p:sp>
        <p:nvSpPr>
          <p:cNvPr id="81" name="object 81"/>
          <p:cNvSpPr/>
          <p:nvPr/>
        </p:nvSpPr>
        <p:spPr>
          <a:xfrm>
            <a:off x="883412" y="5105908"/>
            <a:ext cx="50800" cy="12700"/>
          </a:xfrm>
          <a:custGeom>
            <a:avLst/>
            <a:gdLst/>
            <a:ahLst/>
            <a:cxnLst/>
            <a:rect l="l" t="t" r="r" b="b"/>
            <a:pathLst>
              <a:path w="50800" h="12700">
                <a:moveTo>
                  <a:pt x="12699" y="12700"/>
                </a:moveTo>
                <a:lnTo>
                  <a:pt x="50800" y="12699"/>
                </a:lnTo>
                <a:lnTo>
                  <a:pt x="50800" y="0"/>
                </a:lnTo>
                <a:lnTo>
                  <a:pt x="0" y="0"/>
                </a:lnTo>
                <a:lnTo>
                  <a:pt x="0" y="12699"/>
                </a:lnTo>
                <a:lnTo>
                  <a:pt x="12699" y="12700"/>
                </a:lnTo>
                <a:close/>
              </a:path>
            </a:pathLst>
          </a:custGeom>
          <a:solidFill>
            <a:srgbClr val="7E7E7E"/>
          </a:solidFill>
        </p:spPr>
        <p:txBody>
          <a:bodyPr wrap="square" lIns="0" tIns="0" rIns="0" bIns="0" rtlCol="0">
            <a:noAutofit/>
          </a:bodyPr>
          <a:lstStyle/>
          <a:p>
            <a:endParaRPr/>
          </a:p>
        </p:txBody>
      </p:sp>
      <p:sp>
        <p:nvSpPr>
          <p:cNvPr id="82" name="object 82"/>
          <p:cNvSpPr/>
          <p:nvPr/>
        </p:nvSpPr>
        <p:spPr>
          <a:xfrm>
            <a:off x="972312" y="5112258"/>
            <a:ext cx="50800" cy="0"/>
          </a:xfrm>
          <a:custGeom>
            <a:avLst/>
            <a:gdLst/>
            <a:ahLst/>
            <a:cxnLst/>
            <a:rect l="l" t="t" r="r" b="b"/>
            <a:pathLst>
              <a:path w="50800">
                <a:moveTo>
                  <a:pt x="0" y="0"/>
                </a:moveTo>
                <a:lnTo>
                  <a:pt x="50800" y="0"/>
                </a:lnTo>
              </a:path>
            </a:pathLst>
          </a:custGeom>
          <a:ln w="13970">
            <a:solidFill>
              <a:srgbClr val="7E7E7E"/>
            </a:solidFill>
          </a:ln>
        </p:spPr>
        <p:txBody>
          <a:bodyPr wrap="square" lIns="0" tIns="0" rIns="0" bIns="0" rtlCol="0">
            <a:noAutofit/>
          </a:bodyPr>
          <a:lstStyle/>
          <a:p>
            <a:endParaRPr/>
          </a:p>
        </p:txBody>
      </p:sp>
      <p:sp>
        <p:nvSpPr>
          <p:cNvPr id="83" name="object 83"/>
          <p:cNvSpPr/>
          <p:nvPr/>
        </p:nvSpPr>
        <p:spPr>
          <a:xfrm>
            <a:off x="1033856" y="5074158"/>
            <a:ext cx="76200" cy="76200"/>
          </a:xfrm>
          <a:custGeom>
            <a:avLst/>
            <a:gdLst/>
            <a:ahLst/>
            <a:cxnLst/>
            <a:rect l="l" t="t" r="r" b="b"/>
            <a:pathLst>
              <a:path w="76200" h="76200">
                <a:moveTo>
                  <a:pt x="76200" y="38099"/>
                </a:moveTo>
                <a:lnTo>
                  <a:pt x="0" y="0"/>
                </a:lnTo>
                <a:lnTo>
                  <a:pt x="0" y="76199"/>
                </a:lnTo>
                <a:lnTo>
                  <a:pt x="76200" y="38099"/>
                </a:lnTo>
                <a:close/>
              </a:path>
            </a:pathLst>
          </a:custGeom>
          <a:solidFill>
            <a:srgbClr val="7E7E7E"/>
          </a:solidFill>
        </p:spPr>
        <p:txBody>
          <a:bodyPr wrap="square" lIns="0" tIns="0" rIns="0" bIns="0" rtlCol="0">
            <a:noAutofit/>
          </a:bodyPr>
          <a:lstStyle/>
          <a:p>
            <a:endParaRPr/>
          </a:p>
        </p:txBody>
      </p:sp>
      <p:sp>
        <p:nvSpPr>
          <p:cNvPr id="84" name="object 84"/>
          <p:cNvSpPr/>
          <p:nvPr/>
        </p:nvSpPr>
        <p:spPr>
          <a:xfrm>
            <a:off x="819912" y="5074158"/>
            <a:ext cx="76200" cy="76200"/>
          </a:xfrm>
          <a:custGeom>
            <a:avLst/>
            <a:gdLst/>
            <a:ahLst/>
            <a:cxnLst/>
            <a:rect l="l" t="t" r="r" b="b"/>
            <a:pathLst>
              <a:path w="76200" h="76200">
                <a:moveTo>
                  <a:pt x="76200" y="31749"/>
                </a:moveTo>
                <a:lnTo>
                  <a:pt x="76200" y="0"/>
                </a:lnTo>
                <a:lnTo>
                  <a:pt x="0" y="38099"/>
                </a:lnTo>
                <a:lnTo>
                  <a:pt x="76200" y="76199"/>
                </a:lnTo>
                <a:lnTo>
                  <a:pt x="76199" y="44450"/>
                </a:lnTo>
                <a:lnTo>
                  <a:pt x="63500" y="44449"/>
                </a:lnTo>
                <a:lnTo>
                  <a:pt x="63500" y="31749"/>
                </a:lnTo>
                <a:lnTo>
                  <a:pt x="76200" y="31749"/>
                </a:lnTo>
                <a:close/>
              </a:path>
            </a:pathLst>
          </a:custGeom>
          <a:solidFill>
            <a:srgbClr val="7E7E7E"/>
          </a:solidFill>
        </p:spPr>
        <p:txBody>
          <a:bodyPr wrap="square" lIns="0" tIns="0" rIns="0" bIns="0" rtlCol="0">
            <a:noAutofit/>
          </a:bodyPr>
          <a:lstStyle/>
          <a:p>
            <a:endParaRPr/>
          </a:p>
        </p:txBody>
      </p:sp>
      <p:sp>
        <p:nvSpPr>
          <p:cNvPr id="85" name="object 85"/>
          <p:cNvSpPr/>
          <p:nvPr/>
        </p:nvSpPr>
        <p:spPr>
          <a:xfrm>
            <a:off x="913651" y="2881758"/>
            <a:ext cx="51523" cy="16129"/>
          </a:xfrm>
          <a:custGeom>
            <a:avLst/>
            <a:gdLst/>
            <a:ahLst/>
            <a:cxnLst/>
            <a:rect l="l" t="t" r="r" b="b"/>
            <a:pathLst>
              <a:path w="51523" h="16129">
                <a:moveTo>
                  <a:pt x="838" y="0"/>
                </a:moveTo>
                <a:lnTo>
                  <a:pt x="0" y="12700"/>
                </a:lnTo>
                <a:lnTo>
                  <a:pt x="50685" y="16129"/>
                </a:lnTo>
                <a:lnTo>
                  <a:pt x="51523" y="3429"/>
                </a:lnTo>
                <a:lnTo>
                  <a:pt x="838" y="0"/>
                </a:lnTo>
                <a:close/>
              </a:path>
            </a:pathLst>
          </a:custGeom>
          <a:solidFill>
            <a:srgbClr val="7E7E7E"/>
          </a:solidFill>
        </p:spPr>
        <p:txBody>
          <a:bodyPr wrap="square" lIns="0" tIns="0" rIns="0" bIns="0" rtlCol="0">
            <a:noAutofit/>
          </a:bodyPr>
          <a:lstStyle/>
          <a:p>
            <a:endParaRPr/>
          </a:p>
        </p:txBody>
      </p:sp>
      <p:sp>
        <p:nvSpPr>
          <p:cNvPr id="86" name="object 86"/>
          <p:cNvSpPr/>
          <p:nvPr/>
        </p:nvSpPr>
        <p:spPr>
          <a:xfrm>
            <a:off x="1002348" y="2858135"/>
            <a:ext cx="107975" cy="45084"/>
          </a:xfrm>
          <a:custGeom>
            <a:avLst/>
            <a:gdLst/>
            <a:ahLst/>
            <a:cxnLst/>
            <a:rect l="l" t="t" r="r" b="b"/>
            <a:pathLst>
              <a:path w="107975" h="45084">
                <a:moveTo>
                  <a:pt x="850" y="29590"/>
                </a:moveTo>
                <a:lnTo>
                  <a:pt x="0" y="42163"/>
                </a:lnTo>
                <a:lnTo>
                  <a:pt x="31524" y="44247"/>
                </a:lnTo>
                <a:lnTo>
                  <a:pt x="44196" y="45084"/>
                </a:lnTo>
                <a:lnTo>
                  <a:pt x="107975" y="43052"/>
                </a:lnTo>
                <a:lnTo>
                  <a:pt x="34455" y="0"/>
                </a:lnTo>
                <a:lnTo>
                  <a:pt x="45034" y="32512"/>
                </a:lnTo>
                <a:lnTo>
                  <a:pt x="32357" y="31673"/>
                </a:lnTo>
                <a:lnTo>
                  <a:pt x="850" y="29590"/>
                </a:lnTo>
                <a:close/>
              </a:path>
            </a:pathLst>
          </a:custGeom>
          <a:solidFill>
            <a:srgbClr val="7E7E7E"/>
          </a:solidFill>
        </p:spPr>
        <p:txBody>
          <a:bodyPr wrap="square" lIns="0" tIns="0" rIns="0" bIns="0" rtlCol="0">
            <a:noAutofit/>
          </a:bodyPr>
          <a:lstStyle/>
          <a:p>
            <a:endParaRPr/>
          </a:p>
        </p:txBody>
      </p:sp>
      <p:sp>
        <p:nvSpPr>
          <p:cNvPr id="87" name="object 87"/>
          <p:cNvSpPr/>
          <p:nvPr/>
        </p:nvSpPr>
        <p:spPr>
          <a:xfrm>
            <a:off x="1031774" y="2901189"/>
            <a:ext cx="78549" cy="32893"/>
          </a:xfrm>
          <a:custGeom>
            <a:avLst/>
            <a:gdLst/>
            <a:ahLst/>
            <a:cxnLst/>
            <a:rect l="l" t="t" r="r" b="b"/>
            <a:pathLst>
              <a:path w="78549" h="32893">
                <a:moveTo>
                  <a:pt x="14770" y="2031"/>
                </a:moveTo>
                <a:lnTo>
                  <a:pt x="2099" y="1194"/>
                </a:lnTo>
                <a:lnTo>
                  <a:pt x="0" y="32893"/>
                </a:lnTo>
                <a:lnTo>
                  <a:pt x="78549" y="0"/>
                </a:lnTo>
                <a:lnTo>
                  <a:pt x="14770" y="2031"/>
                </a:lnTo>
                <a:close/>
              </a:path>
            </a:pathLst>
          </a:custGeom>
          <a:solidFill>
            <a:srgbClr val="7E7E7E"/>
          </a:solidFill>
        </p:spPr>
        <p:txBody>
          <a:bodyPr wrap="square" lIns="0" tIns="0" rIns="0" bIns="0" rtlCol="0">
            <a:noAutofit/>
          </a:bodyPr>
          <a:lstStyle/>
          <a:p>
            <a:endParaRPr/>
          </a:p>
        </p:txBody>
      </p:sp>
      <p:sp>
        <p:nvSpPr>
          <p:cNvPr id="88" name="object 88"/>
          <p:cNvSpPr/>
          <p:nvPr/>
        </p:nvSpPr>
        <p:spPr>
          <a:xfrm>
            <a:off x="1034705" y="2858135"/>
            <a:ext cx="12676" cy="32512"/>
          </a:xfrm>
          <a:custGeom>
            <a:avLst/>
            <a:gdLst/>
            <a:ahLst/>
            <a:cxnLst/>
            <a:rect l="l" t="t" r="r" b="b"/>
            <a:pathLst>
              <a:path w="12676" h="32512">
                <a:moveTo>
                  <a:pt x="12676" y="32512"/>
                </a:moveTo>
                <a:lnTo>
                  <a:pt x="2097" y="0"/>
                </a:lnTo>
                <a:lnTo>
                  <a:pt x="0" y="31673"/>
                </a:lnTo>
                <a:lnTo>
                  <a:pt x="12676" y="32512"/>
                </a:lnTo>
                <a:close/>
              </a:path>
            </a:pathLst>
          </a:custGeom>
          <a:solidFill>
            <a:srgbClr val="7E7E7E"/>
          </a:solidFill>
        </p:spPr>
        <p:txBody>
          <a:bodyPr wrap="square" lIns="0" tIns="0" rIns="0" bIns="0" rtlCol="0">
            <a:noAutofit/>
          </a:bodyPr>
          <a:lstStyle/>
          <a:p>
            <a:endParaRPr/>
          </a:p>
        </p:txBody>
      </p:sp>
      <p:sp>
        <p:nvSpPr>
          <p:cNvPr id="89" name="object 89"/>
          <p:cNvSpPr/>
          <p:nvPr/>
        </p:nvSpPr>
        <p:spPr>
          <a:xfrm>
            <a:off x="762001" y="2845054"/>
            <a:ext cx="78549" cy="76072"/>
          </a:xfrm>
          <a:custGeom>
            <a:avLst/>
            <a:gdLst/>
            <a:ahLst/>
            <a:cxnLst/>
            <a:rect l="l" t="t" r="r" b="b"/>
            <a:pathLst>
              <a:path w="78549" h="76072">
                <a:moveTo>
                  <a:pt x="76452" y="31718"/>
                </a:moveTo>
                <a:lnTo>
                  <a:pt x="78549" y="0"/>
                </a:lnTo>
                <a:lnTo>
                  <a:pt x="0" y="33019"/>
                </a:lnTo>
                <a:lnTo>
                  <a:pt x="73520" y="76072"/>
                </a:lnTo>
                <a:lnTo>
                  <a:pt x="75615" y="44386"/>
                </a:lnTo>
                <a:lnTo>
                  <a:pt x="62941" y="43560"/>
                </a:lnTo>
                <a:lnTo>
                  <a:pt x="63779" y="30860"/>
                </a:lnTo>
                <a:lnTo>
                  <a:pt x="76452" y="31718"/>
                </a:lnTo>
                <a:close/>
              </a:path>
            </a:pathLst>
          </a:custGeom>
          <a:solidFill>
            <a:srgbClr val="7E7E7E"/>
          </a:solidFill>
        </p:spPr>
        <p:txBody>
          <a:bodyPr wrap="square" lIns="0" tIns="0" rIns="0" bIns="0" rtlCol="0">
            <a:noAutofit/>
          </a:bodyPr>
          <a:lstStyle/>
          <a:p>
            <a:endParaRPr/>
          </a:p>
        </p:txBody>
      </p:sp>
      <p:sp>
        <p:nvSpPr>
          <p:cNvPr id="90" name="object 90"/>
          <p:cNvSpPr/>
          <p:nvPr/>
        </p:nvSpPr>
        <p:spPr>
          <a:xfrm>
            <a:off x="824942" y="2875914"/>
            <a:ext cx="51523" cy="16002"/>
          </a:xfrm>
          <a:custGeom>
            <a:avLst/>
            <a:gdLst/>
            <a:ahLst/>
            <a:cxnLst/>
            <a:rect l="l" t="t" r="r" b="b"/>
            <a:pathLst>
              <a:path w="51523" h="16002">
                <a:moveTo>
                  <a:pt x="12673" y="13525"/>
                </a:moveTo>
                <a:lnTo>
                  <a:pt x="50685" y="16002"/>
                </a:lnTo>
                <a:lnTo>
                  <a:pt x="51523" y="3429"/>
                </a:lnTo>
                <a:lnTo>
                  <a:pt x="13511" y="857"/>
                </a:lnTo>
                <a:lnTo>
                  <a:pt x="838" y="0"/>
                </a:lnTo>
                <a:lnTo>
                  <a:pt x="0" y="12700"/>
                </a:lnTo>
                <a:lnTo>
                  <a:pt x="12673" y="13525"/>
                </a:lnTo>
                <a:close/>
              </a:path>
            </a:pathLst>
          </a:custGeom>
          <a:solidFill>
            <a:srgbClr val="7E7E7E"/>
          </a:solidFill>
        </p:spPr>
        <p:txBody>
          <a:bodyPr wrap="square" lIns="0" tIns="0" rIns="0" bIns="0" rtlCol="0">
            <a:noAutofit/>
          </a:bodyPr>
          <a:lstStyle/>
          <a:p>
            <a:endParaRPr/>
          </a:p>
        </p:txBody>
      </p:sp>
      <p:sp>
        <p:nvSpPr>
          <p:cNvPr id="91" name="object 91"/>
          <p:cNvSpPr/>
          <p:nvPr/>
        </p:nvSpPr>
        <p:spPr>
          <a:xfrm>
            <a:off x="1438403" y="4119499"/>
            <a:ext cx="34797" cy="50926"/>
          </a:xfrm>
          <a:custGeom>
            <a:avLst/>
            <a:gdLst/>
            <a:ahLst/>
            <a:cxnLst/>
            <a:rect l="l" t="t" r="r" b="b"/>
            <a:pathLst>
              <a:path w="34797" h="50926">
                <a:moveTo>
                  <a:pt x="11175" y="0"/>
                </a:moveTo>
                <a:lnTo>
                  <a:pt x="0" y="5968"/>
                </a:lnTo>
                <a:lnTo>
                  <a:pt x="23621" y="50926"/>
                </a:lnTo>
                <a:lnTo>
                  <a:pt x="34797" y="44957"/>
                </a:lnTo>
                <a:lnTo>
                  <a:pt x="11175" y="0"/>
                </a:lnTo>
                <a:close/>
              </a:path>
            </a:pathLst>
          </a:custGeom>
          <a:solidFill>
            <a:srgbClr val="7E7E7E"/>
          </a:solidFill>
        </p:spPr>
        <p:txBody>
          <a:bodyPr wrap="square" lIns="0" tIns="0" rIns="0" bIns="0" rtlCol="0">
            <a:noAutofit/>
          </a:bodyPr>
          <a:lstStyle/>
          <a:p>
            <a:endParaRPr/>
          </a:p>
        </p:txBody>
      </p:sp>
      <p:sp>
        <p:nvSpPr>
          <p:cNvPr id="92" name="object 92"/>
          <p:cNvSpPr/>
          <p:nvPr/>
        </p:nvSpPr>
        <p:spPr>
          <a:xfrm>
            <a:off x="1479678" y="4198239"/>
            <a:ext cx="34925" cy="50800"/>
          </a:xfrm>
          <a:custGeom>
            <a:avLst/>
            <a:gdLst/>
            <a:ahLst/>
            <a:cxnLst/>
            <a:rect l="l" t="t" r="r" b="b"/>
            <a:pathLst>
              <a:path w="34925" h="50800">
                <a:moveTo>
                  <a:pt x="11303" y="0"/>
                </a:moveTo>
                <a:lnTo>
                  <a:pt x="0" y="5842"/>
                </a:lnTo>
                <a:lnTo>
                  <a:pt x="23621" y="50800"/>
                </a:lnTo>
                <a:lnTo>
                  <a:pt x="34925" y="44958"/>
                </a:lnTo>
                <a:lnTo>
                  <a:pt x="11303" y="0"/>
                </a:lnTo>
                <a:close/>
              </a:path>
            </a:pathLst>
          </a:custGeom>
          <a:solidFill>
            <a:srgbClr val="7E7E7E"/>
          </a:solidFill>
        </p:spPr>
        <p:txBody>
          <a:bodyPr wrap="square" lIns="0" tIns="0" rIns="0" bIns="0" rtlCol="0">
            <a:noAutofit/>
          </a:bodyPr>
          <a:lstStyle/>
          <a:p>
            <a:endParaRPr/>
          </a:p>
        </p:txBody>
      </p:sp>
      <p:sp>
        <p:nvSpPr>
          <p:cNvPr id="93" name="object 93"/>
          <p:cNvSpPr/>
          <p:nvPr/>
        </p:nvSpPr>
        <p:spPr>
          <a:xfrm>
            <a:off x="1521080" y="4276853"/>
            <a:ext cx="49403" cy="86233"/>
          </a:xfrm>
          <a:custGeom>
            <a:avLst/>
            <a:gdLst/>
            <a:ahLst/>
            <a:cxnLst/>
            <a:rect l="l" t="t" r="r" b="b"/>
            <a:pathLst>
              <a:path w="49403" h="86233">
                <a:moveTo>
                  <a:pt x="11303" y="0"/>
                </a:moveTo>
                <a:lnTo>
                  <a:pt x="0" y="5968"/>
                </a:lnTo>
                <a:lnTo>
                  <a:pt x="8299" y="21752"/>
                </a:lnTo>
                <a:lnTo>
                  <a:pt x="14224" y="33020"/>
                </a:lnTo>
                <a:lnTo>
                  <a:pt x="49403" y="86233"/>
                </a:lnTo>
                <a:lnTo>
                  <a:pt x="47625" y="1016"/>
                </a:lnTo>
                <a:lnTo>
                  <a:pt x="25400" y="27050"/>
                </a:lnTo>
                <a:lnTo>
                  <a:pt x="19547" y="15821"/>
                </a:lnTo>
                <a:lnTo>
                  <a:pt x="11303" y="0"/>
                </a:lnTo>
                <a:close/>
              </a:path>
            </a:pathLst>
          </a:custGeom>
          <a:solidFill>
            <a:srgbClr val="7E7E7E"/>
          </a:solidFill>
        </p:spPr>
        <p:txBody>
          <a:bodyPr wrap="square" lIns="0" tIns="0" rIns="0" bIns="0" rtlCol="0">
            <a:noAutofit/>
          </a:bodyPr>
          <a:lstStyle/>
          <a:p>
            <a:endParaRPr/>
          </a:p>
        </p:txBody>
      </p:sp>
      <p:sp>
        <p:nvSpPr>
          <p:cNvPr id="94" name="object 94"/>
          <p:cNvSpPr/>
          <p:nvPr/>
        </p:nvSpPr>
        <p:spPr>
          <a:xfrm>
            <a:off x="1501268" y="4298604"/>
            <a:ext cx="69215" cy="64480"/>
          </a:xfrm>
          <a:custGeom>
            <a:avLst/>
            <a:gdLst/>
            <a:ahLst/>
            <a:cxnLst/>
            <a:rect l="l" t="t" r="r" b="b"/>
            <a:pathLst>
              <a:path w="69215" h="64480">
                <a:moveTo>
                  <a:pt x="34036" y="11267"/>
                </a:moveTo>
                <a:lnTo>
                  <a:pt x="28111" y="0"/>
                </a:lnTo>
                <a:lnTo>
                  <a:pt x="0" y="14823"/>
                </a:lnTo>
                <a:lnTo>
                  <a:pt x="69215" y="64480"/>
                </a:lnTo>
                <a:lnTo>
                  <a:pt x="34036" y="11267"/>
                </a:lnTo>
                <a:close/>
              </a:path>
            </a:pathLst>
          </a:custGeom>
          <a:solidFill>
            <a:srgbClr val="7E7E7E"/>
          </a:solidFill>
        </p:spPr>
        <p:txBody>
          <a:bodyPr wrap="square" lIns="0" tIns="0" rIns="0" bIns="0" rtlCol="0">
            <a:noAutofit/>
          </a:bodyPr>
          <a:lstStyle/>
          <a:p>
            <a:endParaRPr/>
          </a:p>
        </p:txBody>
      </p:sp>
      <p:sp>
        <p:nvSpPr>
          <p:cNvPr id="95" name="object 95"/>
          <p:cNvSpPr/>
          <p:nvPr/>
        </p:nvSpPr>
        <p:spPr>
          <a:xfrm>
            <a:off x="1540627" y="4277868"/>
            <a:ext cx="28077" cy="26034"/>
          </a:xfrm>
          <a:custGeom>
            <a:avLst/>
            <a:gdLst/>
            <a:ahLst/>
            <a:cxnLst/>
            <a:rect l="l" t="t" r="r" b="b"/>
            <a:pathLst>
              <a:path w="28077" h="26034">
                <a:moveTo>
                  <a:pt x="28077" y="0"/>
                </a:moveTo>
                <a:lnTo>
                  <a:pt x="0" y="14805"/>
                </a:lnTo>
                <a:lnTo>
                  <a:pt x="5852" y="26034"/>
                </a:lnTo>
                <a:lnTo>
                  <a:pt x="28077" y="0"/>
                </a:lnTo>
                <a:close/>
              </a:path>
            </a:pathLst>
          </a:custGeom>
          <a:solidFill>
            <a:srgbClr val="7E7E7E"/>
          </a:solidFill>
        </p:spPr>
        <p:txBody>
          <a:bodyPr wrap="square" lIns="0" tIns="0" rIns="0" bIns="0" rtlCol="0">
            <a:noAutofit/>
          </a:bodyPr>
          <a:lstStyle/>
          <a:p>
            <a:endParaRPr/>
          </a:p>
        </p:txBody>
      </p:sp>
      <p:sp>
        <p:nvSpPr>
          <p:cNvPr id="96" name="object 96"/>
          <p:cNvSpPr/>
          <p:nvPr/>
        </p:nvSpPr>
        <p:spPr>
          <a:xfrm>
            <a:off x="1373124" y="3987546"/>
            <a:ext cx="69214" cy="104140"/>
          </a:xfrm>
          <a:custGeom>
            <a:avLst/>
            <a:gdLst/>
            <a:ahLst/>
            <a:cxnLst/>
            <a:rect l="l" t="t" r="r" b="b"/>
            <a:pathLst>
              <a:path w="69214" h="104140">
                <a:moveTo>
                  <a:pt x="35178" y="53212"/>
                </a:moveTo>
                <a:lnTo>
                  <a:pt x="29799" y="70455"/>
                </a:lnTo>
                <a:lnTo>
                  <a:pt x="47497" y="104140"/>
                </a:lnTo>
                <a:lnTo>
                  <a:pt x="58800" y="98171"/>
                </a:lnTo>
                <a:lnTo>
                  <a:pt x="41119" y="64518"/>
                </a:lnTo>
                <a:lnTo>
                  <a:pt x="69214" y="49784"/>
                </a:lnTo>
                <a:lnTo>
                  <a:pt x="0" y="0"/>
                </a:lnTo>
                <a:lnTo>
                  <a:pt x="23875" y="59181"/>
                </a:lnTo>
                <a:lnTo>
                  <a:pt x="29799" y="70455"/>
                </a:lnTo>
                <a:lnTo>
                  <a:pt x="35178" y="53212"/>
                </a:lnTo>
                <a:close/>
              </a:path>
            </a:pathLst>
          </a:custGeom>
          <a:solidFill>
            <a:srgbClr val="7E7E7E"/>
          </a:solidFill>
        </p:spPr>
        <p:txBody>
          <a:bodyPr wrap="square" lIns="0" tIns="0" rIns="0" bIns="0" rtlCol="0">
            <a:noAutofit/>
          </a:bodyPr>
          <a:lstStyle/>
          <a:p>
            <a:endParaRPr/>
          </a:p>
        </p:txBody>
      </p:sp>
      <p:sp>
        <p:nvSpPr>
          <p:cNvPr id="97" name="object 97"/>
          <p:cNvSpPr/>
          <p:nvPr/>
        </p:nvSpPr>
        <p:spPr>
          <a:xfrm>
            <a:off x="1373125" y="3987547"/>
            <a:ext cx="29799" cy="85217"/>
          </a:xfrm>
          <a:custGeom>
            <a:avLst/>
            <a:gdLst/>
            <a:ahLst/>
            <a:cxnLst/>
            <a:rect l="l" t="t" r="r" b="b"/>
            <a:pathLst>
              <a:path w="29799" h="85217">
                <a:moveTo>
                  <a:pt x="23875" y="59181"/>
                </a:moveTo>
                <a:lnTo>
                  <a:pt x="0" y="0"/>
                </a:lnTo>
                <a:lnTo>
                  <a:pt x="1650" y="85217"/>
                </a:lnTo>
                <a:lnTo>
                  <a:pt x="29799" y="70455"/>
                </a:lnTo>
                <a:lnTo>
                  <a:pt x="23875" y="59181"/>
                </a:lnTo>
                <a:close/>
              </a:path>
            </a:pathLst>
          </a:custGeom>
          <a:solidFill>
            <a:srgbClr val="7E7E7E"/>
          </a:solidFill>
        </p:spPr>
        <p:txBody>
          <a:bodyPr wrap="square" lIns="0" tIns="0" rIns="0" bIns="0" rtlCol="0">
            <a:noAutofit/>
          </a:bodyPr>
          <a:lstStyle/>
          <a:p>
            <a:endParaRPr/>
          </a:p>
        </p:txBody>
      </p:sp>
      <p:sp>
        <p:nvSpPr>
          <p:cNvPr id="98" name="object 98"/>
          <p:cNvSpPr/>
          <p:nvPr/>
        </p:nvSpPr>
        <p:spPr>
          <a:xfrm>
            <a:off x="1405129" y="4990465"/>
            <a:ext cx="73913" cy="84556"/>
          </a:xfrm>
          <a:custGeom>
            <a:avLst/>
            <a:gdLst/>
            <a:ahLst/>
            <a:cxnLst/>
            <a:rect l="l" t="t" r="r" b="b"/>
            <a:pathLst>
              <a:path w="73913" h="84556">
                <a:moveTo>
                  <a:pt x="36864" y="17541"/>
                </a:moveTo>
                <a:lnTo>
                  <a:pt x="10413" y="0"/>
                </a:lnTo>
                <a:lnTo>
                  <a:pt x="0" y="84556"/>
                </a:lnTo>
                <a:lnTo>
                  <a:pt x="73913" y="42113"/>
                </a:lnTo>
                <a:lnTo>
                  <a:pt x="47415" y="24539"/>
                </a:lnTo>
                <a:lnTo>
                  <a:pt x="40385" y="35140"/>
                </a:lnTo>
                <a:lnTo>
                  <a:pt x="29844" y="28130"/>
                </a:lnTo>
                <a:lnTo>
                  <a:pt x="36864" y="17541"/>
                </a:lnTo>
                <a:close/>
              </a:path>
            </a:pathLst>
          </a:custGeom>
          <a:solidFill>
            <a:srgbClr val="7E7E7E"/>
          </a:solidFill>
        </p:spPr>
        <p:txBody>
          <a:bodyPr wrap="square" lIns="0" tIns="0" rIns="0" bIns="0" rtlCol="0">
            <a:noAutofit/>
          </a:bodyPr>
          <a:lstStyle/>
          <a:p>
            <a:endParaRPr/>
          </a:p>
        </p:txBody>
      </p:sp>
      <p:sp>
        <p:nvSpPr>
          <p:cNvPr id="99" name="object 99"/>
          <p:cNvSpPr/>
          <p:nvPr/>
        </p:nvSpPr>
        <p:spPr>
          <a:xfrm>
            <a:off x="1549147" y="4746498"/>
            <a:ext cx="73787" cy="84556"/>
          </a:xfrm>
          <a:custGeom>
            <a:avLst/>
            <a:gdLst/>
            <a:ahLst/>
            <a:cxnLst/>
            <a:rect l="l" t="t" r="r" b="b"/>
            <a:pathLst>
              <a:path w="73787" h="84556">
                <a:moveTo>
                  <a:pt x="73787" y="0"/>
                </a:moveTo>
                <a:lnTo>
                  <a:pt x="0" y="42443"/>
                </a:lnTo>
                <a:lnTo>
                  <a:pt x="33146" y="49822"/>
                </a:lnTo>
                <a:lnTo>
                  <a:pt x="63500" y="84556"/>
                </a:lnTo>
                <a:lnTo>
                  <a:pt x="73787" y="0"/>
                </a:lnTo>
                <a:lnTo>
                  <a:pt x="33400" y="49415"/>
                </a:lnTo>
                <a:lnTo>
                  <a:pt x="44068" y="56426"/>
                </a:lnTo>
                <a:lnTo>
                  <a:pt x="43815" y="56845"/>
                </a:lnTo>
                <a:lnTo>
                  <a:pt x="33400" y="49415"/>
                </a:lnTo>
                <a:lnTo>
                  <a:pt x="73787" y="0"/>
                </a:lnTo>
                <a:close/>
              </a:path>
            </a:pathLst>
          </a:custGeom>
          <a:solidFill>
            <a:srgbClr val="7E7E7E"/>
          </a:solidFill>
        </p:spPr>
        <p:txBody>
          <a:bodyPr wrap="square" lIns="0" tIns="0" rIns="0" bIns="0" rtlCol="0">
            <a:noAutofit/>
          </a:bodyPr>
          <a:lstStyle/>
          <a:p>
            <a:endParaRPr/>
          </a:p>
        </p:txBody>
      </p:sp>
      <p:sp>
        <p:nvSpPr>
          <p:cNvPr id="100" name="object 100"/>
          <p:cNvSpPr/>
          <p:nvPr/>
        </p:nvSpPr>
        <p:spPr>
          <a:xfrm>
            <a:off x="1434973" y="4976253"/>
            <a:ext cx="38608" cy="49352"/>
          </a:xfrm>
          <a:custGeom>
            <a:avLst/>
            <a:gdLst/>
            <a:ahLst/>
            <a:cxnLst/>
            <a:rect l="l" t="t" r="r" b="b"/>
            <a:pathLst>
              <a:path w="38608" h="49352">
                <a:moveTo>
                  <a:pt x="0" y="42341"/>
                </a:moveTo>
                <a:lnTo>
                  <a:pt x="10540" y="49352"/>
                </a:lnTo>
                <a:lnTo>
                  <a:pt x="17570" y="38750"/>
                </a:lnTo>
                <a:lnTo>
                  <a:pt x="38608" y="7023"/>
                </a:lnTo>
                <a:lnTo>
                  <a:pt x="28067" y="0"/>
                </a:lnTo>
                <a:lnTo>
                  <a:pt x="7019" y="31752"/>
                </a:lnTo>
                <a:lnTo>
                  <a:pt x="0" y="42341"/>
                </a:lnTo>
                <a:close/>
              </a:path>
            </a:pathLst>
          </a:custGeom>
          <a:solidFill>
            <a:srgbClr val="7E7E7E"/>
          </a:solidFill>
        </p:spPr>
        <p:txBody>
          <a:bodyPr wrap="square" lIns="0" tIns="0" rIns="0" bIns="0" rtlCol="0">
            <a:noAutofit/>
          </a:bodyPr>
          <a:lstStyle/>
          <a:p>
            <a:endParaRPr/>
          </a:p>
        </p:txBody>
      </p:sp>
      <p:sp>
        <p:nvSpPr>
          <p:cNvPr id="101" name="object 101"/>
          <p:cNvSpPr/>
          <p:nvPr/>
        </p:nvSpPr>
        <p:spPr>
          <a:xfrm>
            <a:off x="1533144" y="4828070"/>
            <a:ext cx="38734" cy="49364"/>
          </a:xfrm>
          <a:custGeom>
            <a:avLst/>
            <a:gdLst/>
            <a:ahLst/>
            <a:cxnLst/>
            <a:rect l="l" t="t" r="r" b="b"/>
            <a:pathLst>
              <a:path w="38734" h="49364">
                <a:moveTo>
                  <a:pt x="28067" y="0"/>
                </a:moveTo>
                <a:lnTo>
                  <a:pt x="0" y="42341"/>
                </a:lnTo>
                <a:lnTo>
                  <a:pt x="10668" y="49364"/>
                </a:lnTo>
                <a:lnTo>
                  <a:pt x="38734" y="7023"/>
                </a:lnTo>
                <a:lnTo>
                  <a:pt x="28067" y="0"/>
                </a:lnTo>
                <a:close/>
              </a:path>
            </a:pathLst>
          </a:custGeom>
          <a:solidFill>
            <a:srgbClr val="7E7E7E"/>
          </a:solidFill>
        </p:spPr>
        <p:txBody>
          <a:bodyPr wrap="square" lIns="0" tIns="0" rIns="0" bIns="0" rtlCol="0">
            <a:noAutofit/>
          </a:bodyPr>
          <a:lstStyle/>
          <a:p>
            <a:endParaRPr/>
          </a:p>
        </p:txBody>
      </p:sp>
      <p:sp>
        <p:nvSpPr>
          <p:cNvPr id="102" name="object 102"/>
          <p:cNvSpPr/>
          <p:nvPr/>
        </p:nvSpPr>
        <p:spPr>
          <a:xfrm>
            <a:off x="1484122" y="4902161"/>
            <a:ext cx="38608" cy="49364"/>
          </a:xfrm>
          <a:custGeom>
            <a:avLst/>
            <a:gdLst/>
            <a:ahLst/>
            <a:cxnLst/>
            <a:rect l="l" t="t" r="r" b="b"/>
            <a:pathLst>
              <a:path w="38608" h="49364">
                <a:moveTo>
                  <a:pt x="28066" y="0"/>
                </a:moveTo>
                <a:lnTo>
                  <a:pt x="0" y="42341"/>
                </a:lnTo>
                <a:lnTo>
                  <a:pt x="10540" y="49364"/>
                </a:lnTo>
                <a:lnTo>
                  <a:pt x="38608" y="7023"/>
                </a:lnTo>
                <a:lnTo>
                  <a:pt x="28066" y="0"/>
                </a:lnTo>
                <a:close/>
              </a:path>
            </a:pathLst>
          </a:custGeom>
          <a:solidFill>
            <a:srgbClr val="7E7E7E"/>
          </a:solidFill>
        </p:spPr>
        <p:txBody>
          <a:bodyPr wrap="square" lIns="0" tIns="0" rIns="0" bIns="0" rtlCol="0">
            <a:noAutofit/>
          </a:bodyPr>
          <a:lstStyle/>
          <a:p>
            <a:endParaRPr/>
          </a:p>
        </p:txBody>
      </p:sp>
      <p:sp>
        <p:nvSpPr>
          <p:cNvPr id="103" name="object 103"/>
          <p:cNvSpPr/>
          <p:nvPr/>
        </p:nvSpPr>
        <p:spPr>
          <a:xfrm>
            <a:off x="1582547" y="4795914"/>
            <a:ext cx="10668" cy="7429"/>
          </a:xfrm>
          <a:custGeom>
            <a:avLst/>
            <a:gdLst/>
            <a:ahLst/>
            <a:cxnLst/>
            <a:rect l="l" t="t" r="r" b="b"/>
            <a:pathLst>
              <a:path w="10668" h="7429">
                <a:moveTo>
                  <a:pt x="0" y="0"/>
                </a:moveTo>
                <a:lnTo>
                  <a:pt x="10414" y="7429"/>
                </a:lnTo>
                <a:lnTo>
                  <a:pt x="10668" y="7010"/>
                </a:lnTo>
                <a:lnTo>
                  <a:pt x="0" y="0"/>
                </a:lnTo>
                <a:close/>
              </a:path>
            </a:pathLst>
          </a:custGeom>
          <a:solidFill>
            <a:srgbClr val="7E7E7E"/>
          </a:solidFill>
        </p:spPr>
        <p:txBody>
          <a:bodyPr wrap="square" lIns="0" tIns="0" rIns="0" bIns="0" rtlCol="0">
            <a:noAutofit/>
          </a:bodyPr>
          <a:lstStyle/>
          <a:p>
            <a:endParaRPr/>
          </a:p>
        </p:txBody>
      </p:sp>
      <p:sp>
        <p:nvSpPr>
          <p:cNvPr id="104" name="object 104"/>
          <p:cNvSpPr/>
          <p:nvPr/>
        </p:nvSpPr>
        <p:spPr>
          <a:xfrm>
            <a:off x="1549146" y="4788942"/>
            <a:ext cx="63500" cy="42113"/>
          </a:xfrm>
          <a:custGeom>
            <a:avLst/>
            <a:gdLst/>
            <a:ahLst/>
            <a:cxnLst/>
            <a:rect l="l" t="t" r="r" b="b"/>
            <a:pathLst>
              <a:path w="63500" h="42113">
                <a:moveTo>
                  <a:pt x="63500" y="42113"/>
                </a:moveTo>
                <a:lnTo>
                  <a:pt x="33146" y="7378"/>
                </a:lnTo>
                <a:lnTo>
                  <a:pt x="0" y="0"/>
                </a:lnTo>
                <a:lnTo>
                  <a:pt x="63500" y="42113"/>
                </a:lnTo>
                <a:close/>
              </a:path>
            </a:pathLst>
          </a:custGeom>
          <a:solidFill>
            <a:srgbClr val="7E7E7E"/>
          </a:solidFill>
        </p:spPr>
        <p:txBody>
          <a:bodyPr wrap="square" lIns="0" tIns="0" rIns="0" bIns="0" rtlCol="0">
            <a:noAutofit/>
          </a:bodyPr>
          <a:lstStyle/>
          <a:p>
            <a:endParaRPr/>
          </a:p>
        </p:txBody>
      </p:sp>
      <p:sp>
        <p:nvSpPr>
          <p:cNvPr id="105" name="object 105"/>
          <p:cNvSpPr/>
          <p:nvPr/>
        </p:nvSpPr>
        <p:spPr>
          <a:xfrm>
            <a:off x="1965960" y="3216402"/>
            <a:ext cx="726948" cy="1363980"/>
          </a:xfrm>
          <a:prstGeom prst="rect">
            <a:avLst/>
          </a:prstGeom>
          <a:blipFill>
            <a:blip r:embed="rId7" cstate="print"/>
            <a:stretch>
              <a:fillRect/>
            </a:stretch>
          </a:blipFill>
        </p:spPr>
        <p:txBody>
          <a:bodyPr wrap="square" lIns="0" tIns="0" rIns="0" bIns="0" rtlCol="0">
            <a:noAutofit/>
          </a:bodyPr>
          <a:lstStyle/>
          <a:p>
            <a:endParaRPr/>
          </a:p>
        </p:txBody>
      </p:sp>
      <p:sp>
        <p:nvSpPr>
          <p:cNvPr id="106" name="object 106"/>
          <p:cNvSpPr/>
          <p:nvPr/>
        </p:nvSpPr>
        <p:spPr>
          <a:xfrm>
            <a:off x="1136904" y="4900422"/>
            <a:ext cx="216408" cy="348996"/>
          </a:xfrm>
          <a:prstGeom prst="rect">
            <a:avLst/>
          </a:prstGeom>
          <a:blipFill>
            <a:blip r:embed="rId8" cstate="print"/>
            <a:stretch>
              <a:fillRect/>
            </a:stretch>
          </a:blipFill>
        </p:spPr>
        <p:txBody>
          <a:bodyPr wrap="square" lIns="0" tIns="0" rIns="0" bIns="0" rtlCol="0">
            <a:noAutofit/>
          </a:bodyPr>
          <a:lstStyle/>
          <a:p>
            <a:endParaRPr/>
          </a:p>
        </p:txBody>
      </p:sp>
      <p:sp>
        <p:nvSpPr>
          <p:cNvPr id="107" name="object 107"/>
          <p:cNvSpPr/>
          <p:nvPr/>
        </p:nvSpPr>
        <p:spPr>
          <a:xfrm>
            <a:off x="1118617" y="2654047"/>
            <a:ext cx="217931" cy="350519"/>
          </a:xfrm>
          <a:prstGeom prst="rect">
            <a:avLst/>
          </a:prstGeom>
          <a:blipFill>
            <a:blip r:embed="rId8" cstate="print"/>
            <a:stretch>
              <a:fillRect/>
            </a:stretch>
          </a:blipFill>
        </p:spPr>
        <p:txBody>
          <a:bodyPr wrap="square" lIns="0" tIns="0" rIns="0" bIns="0" rtlCol="0">
            <a:noAutofit/>
          </a:bodyPr>
          <a:lstStyle/>
          <a:p>
            <a:endParaRPr/>
          </a:p>
        </p:txBody>
      </p:sp>
      <p:sp>
        <p:nvSpPr>
          <p:cNvPr id="108" name="object 108"/>
          <p:cNvSpPr/>
          <p:nvPr/>
        </p:nvSpPr>
        <p:spPr>
          <a:xfrm>
            <a:off x="557784" y="3449574"/>
            <a:ext cx="210312" cy="355092"/>
          </a:xfrm>
          <a:prstGeom prst="rect">
            <a:avLst/>
          </a:prstGeom>
          <a:blipFill>
            <a:blip r:embed="rId9" cstate="print"/>
            <a:stretch>
              <a:fillRect/>
            </a:stretch>
          </a:blipFill>
        </p:spPr>
        <p:txBody>
          <a:bodyPr wrap="square" lIns="0" tIns="0" rIns="0" bIns="0" rtlCol="0">
            <a:noAutofit/>
          </a:bodyPr>
          <a:lstStyle/>
          <a:p>
            <a:endParaRPr/>
          </a:p>
        </p:txBody>
      </p:sp>
      <p:sp>
        <p:nvSpPr>
          <p:cNvPr id="109" name="object 109"/>
          <p:cNvSpPr/>
          <p:nvPr/>
        </p:nvSpPr>
        <p:spPr>
          <a:xfrm>
            <a:off x="548641" y="4895851"/>
            <a:ext cx="265175" cy="382523"/>
          </a:xfrm>
          <a:prstGeom prst="rect">
            <a:avLst/>
          </a:prstGeom>
          <a:blipFill>
            <a:blip r:embed="rId10" cstate="print"/>
            <a:stretch>
              <a:fillRect/>
            </a:stretch>
          </a:blipFill>
        </p:spPr>
        <p:txBody>
          <a:bodyPr wrap="square" lIns="0" tIns="0" rIns="0" bIns="0" rtlCol="0">
            <a:noAutofit/>
          </a:bodyPr>
          <a:lstStyle/>
          <a:p>
            <a:endParaRPr/>
          </a:p>
        </p:txBody>
      </p:sp>
      <p:sp>
        <p:nvSpPr>
          <p:cNvPr id="110" name="object 110"/>
          <p:cNvSpPr/>
          <p:nvPr/>
        </p:nvSpPr>
        <p:spPr>
          <a:xfrm>
            <a:off x="573024" y="4194811"/>
            <a:ext cx="216408" cy="350519"/>
          </a:xfrm>
          <a:prstGeom prst="rect">
            <a:avLst/>
          </a:prstGeom>
          <a:blipFill>
            <a:blip r:embed="rId8" cstate="print"/>
            <a:stretch>
              <a:fillRect/>
            </a:stretch>
          </a:blipFill>
        </p:spPr>
        <p:txBody>
          <a:bodyPr wrap="square" lIns="0" tIns="0" rIns="0" bIns="0" rtlCol="0">
            <a:noAutofit/>
          </a:bodyPr>
          <a:lstStyle/>
          <a:p>
            <a:endParaRPr/>
          </a:p>
        </p:txBody>
      </p:sp>
      <p:sp>
        <p:nvSpPr>
          <p:cNvPr id="111" name="object 111"/>
          <p:cNvSpPr/>
          <p:nvPr/>
        </p:nvSpPr>
        <p:spPr>
          <a:xfrm>
            <a:off x="521208" y="2625089"/>
            <a:ext cx="265176" cy="381000"/>
          </a:xfrm>
          <a:prstGeom prst="rect">
            <a:avLst/>
          </a:prstGeom>
          <a:blipFill>
            <a:blip r:embed="rId10" cstate="print"/>
            <a:stretch>
              <a:fillRect/>
            </a:stretch>
          </a:blipFill>
        </p:spPr>
        <p:txBody>
          <a:bodyPr wrap="square" lIns="0" tIns="0" rIns="0" bIns="0" rtlCol="0">
            <a:noAutofit/>
          </a:bodyPr>
          <a:lstStyle/>
          <a:p>
            <a:endParaRPr/>
          </a:p>
        </p:txBody>
      </p:sp>
      <p:sp>
        <p:nvSpPr>
          <p:cNvPr id="112" name="object 112"/>
          <p:cNvSpPr/>
          <p:nvPr/>
        </p:nvSpPr>
        <p:spPr>
          <a:xfrm>
            <a:off x="801625" y="4215892"/>
            <a:ext cx="84289" cy="74930"/>
          </a:xfrm>
          <a:custGeom>
            <a:avLst/>
            <a:gdLst/>
            <a:ahLst/>
            <a:cxnLst/>
            <a:rect l="l" t="t" r="r" b="b"/>
            <a:pathLst>
              <a:path w="84289" h="74929">
                <a:moveTo>
                  <a:pt x="58812" y="26024"/>
                </a:moveTo>
                <a:lnTo>
                  <a:pt x="40627" y="0"/>
                </a:lnTo>
                <a:lnTo>
                  <a:pt x="0" y="74929"/>
                </a:lnTo>
                <a:lnTo>
                  <a:pt x="84289" y="62483"/>
                </a:lnTo>
                <a:lnTo>
                  <a:pt x="66089" y="36438"/>
                </a:lnTo>
                <a:lnTo>
                  <a:pt x="55689" y="43814"/>
                </a:lnTo>
                <a:lnTo>
                  <a:pt x="48412" y="33400"/>
                </a:lnTo>
                <a:lnTo>
                  <a:pt x="58812" y="26024"/>
                </a:lnTo>
                <a:close/>
              </a:path>
            </a:pathLst>
          </a:custGeom>
          <a:solidFill>
            <a:srgbClr val="7E7E7E"/>
          </a:solidFill>
        </p:spPr>
        <p:txBody>
          <a:bodyPr wrap="square" lIns="0" tIns="0" rIns="0" bIns="0" rtlCol="0">
            <a:noAutofit/>
          </a:bodyPr>
          <a:lstStyle/>
          <a:p>
            <a:endParaRPr/>
          </a:p>
        </p:txBody>
      </p:sp>
      <p:sp>
        <p:nvSpPr>
          <p:cNvPr id="113" name="object 113"/>
          <p:cNvSpPr/>
          <p:nvPr/>
        </p:nvSpPr>
        <p:spPr>
          <a:xfrm>
            <a:off x="1037932" y="4057650"/>
            <a:ext cx="97320" cy="74930"/>
          </a:xfrm>
          <a:custGeom>
            <a:avLst/>
            <a:gdLst/>
            <a:ahLst/>
            <a:cxnLst/>
            <a:rect l="l" t="t" r="r" b="b"/>
            <a:pathLst>
              <a:path w="97320" h="74929">
                <a:moveTo>
                  <a:pt x="0" y="60325"/>
                </a:moveTo>
                <a:lnTo>
                  <a:pt x="7264" y="70738"/>
                </a:lnTo>
                <a:lnTo>
                  <a:pt x="38464" y="48854"/>
                </a:lnTo>
                <a:lnTo>
                  <a:pt x="48907" y="41529"/>
                </a:lnTo>
                <a:lnTo>
                  <a:pt x="56680" y="74930"/>
                </a:lnTo>
                <a:lnTo>
                  <a:pt x="97320" y="0"/>
                </a:lnTo>
                <a:lnTo>
                  <a:pt x="41630" y="31114"/>
                </a:lnTo>
                <a:lnTo>
                  <a:pt x="31189" y="38440"/>
                </a:lnTo>
                <a:lnTo>
                  <a:pt x="0" y="60325"/>
                </a:lnTo>
                <a:close/>
              </a:path>
            </a:pathLst>
          </a:custGeom>
          <a:solidFill>
            <a:srgbClr val="7E7E7E"/>
          </a:solidFill>
        </p:spPr>
        <p:txBody>
          <a:bodyPr wrap="square" lIns="0" tIns="0" rIns="0" bIns="0" rtlCol="0">
            <a:noAutofit/>
          </a:bodyPr>
          <a:lstStyle/>
          <a:p>
            <a:endParaRPr/>
          </a:p>
        </p:txBody>
      </p:sp>
      <p:sp>
        <p:nvSpPr>
          <p:cNvPr id="114" name="object 114"/>
          <p:cNvSpPr/>
          <p:nvPr/>
        </p:nvSpPr>
        <p:spPr>
          <a:xfrm>
            <a:off x="1050964" y="4057650"/>
            <a:ext cx="84289" cy="38440"/>
          </a:xfrm>
          <a:custGeom>
            <a:avLst/>
            <a:gdLst/>
            <a:ahLst/>
            <a:cxnLst/>
            <a:rect l="l" t="t" r="r" b="b"/>
            <a:pathLst>
              <a:path w="84289" h="38440">
                <a:moveTo>
                  <a:pt x="28600" y="31114"/>
                </a:moveTo>
                <a:lnTo>
                  <a:pt x="84289" y="0"/>
                </a:lnTo>
                <a:lnTo>
                  <a:pt x="0" y="12445"/>
                </a:lnTo>
                <a:lnTo>
                  <a:pt x="18159" y="38440"/>
                </a:lnTo>
                <a:lnTo>
                  <a:pt x="28600" y="31114"/>
                </a:lnTo>
                <a:close/>
              </a:path>
            </a:pathLst>
          </a:custGeom>
          <a:solidFill>
            <a:srgbClr val="7E7E7E"/>
          </a:solidFill>
        </p:spPr>
        <p:txBody>
          <a:bodyPr wrap="square" lIns="0" tIns="0" rIns="0" bIns="0" rtlCol="0">
            <a:noAutofit/>
          </a:bodyPr>
          <a:lstStyle/>
          <a:p>
            <a:endParaRPr/>
          </a:p>
        </p:txBody>
      </p:sp>
      <p:sp>
        <p:nvSpPr>
          <p:cNvPr id="115" name="object 115"/>
          <p:cNvSpPr/>
          <p:nvPr/>
        </p:nvSpPr>
        <p:spPr>
          <a:xfrm>
            <a:off x="850037" y="4241547"/>
            <a:ext cx="18199" cy="18161"/>
          </a:xfrm>
          <a:custGeom>
            <a:avLst/>
            <a:gdLst/>
            <a:ahLst/>
            <a:cxnLst/>
            <a:rect l="l" t="t" r="r" b="b"/>
            <a:pathLst>
              <a:path w="18199" h="18161">
                <a:moveTo>
                  <a:pt x="0" y="7746"/>
                </a:moveTo>
                <a:lnTo>
                  <a:pt x="7277" y="18160"/>
                </a:lnTo>
                <a:lnTo>
                  <a:pt x="17677" y="10784"/>
                </a:lnTo>
                <a:lnTo>
                  <a:pt x="18199" y="10413"/>
                </a:lnTo>
                <a:lnTo>
                  <a:pt x="10921" y="0"/>
                </a:lnTo>
                <a:lnTo>
                  <a:pt x="10400" y="370"/>
                </a:lnTo>
                <a:lnTo>
                  <a:pt x="0" y="7746"/>
                </a:lnTo>
                <a:close/>
              </a:path>
            </a:pathLst>
          </a:custGeom>
          <a:solidFill>
            <a:srgbClr val="7E7E7E"/>
          </a:solidFill>
        </p:spPr>
        <p:txBody>
          <a:bodyPr wrap="square" lIns="0" tIns="0" rIns="0" bIns="0" rtlCol="0">
            <a:noAutofit/>
          </a:bodyPr>
          <a:lstStyle/>
          <a:p>
            <a:endParaRPr/>
          </a:p>
        </p:txBody>
      </p:sp>
      <p:sp>
        <p:nvSpPr>
          <p:cNvPr id="116" name="object 116"/>
          <p:cNvSpPr/>
          <p:nvPr/>
        </p:nvSpPr>
        <p:spPr>
          <a:xfrm>
            <a:off x="965061" y="4139692"/>
            <a:ext cx="48907" cy="39624"/>
          </a:xfrm>
          <a:custGeom>
            <a:avLst/>
            <a:gdLst/>
            <a:ahLst/>
            <a:cxnLst/>
            <a:rect l="l" t="t" r="r" b="b"/>
            <a:pathLst>
              <a:path w="48907" h="39624">
                <a:moveTo>
                  <a:pt x="41643" y="0"/>
                </a:moveTo>
                <a:lnTo>
                  <a:pt x="0" y="29209"/>
                </a:lnTo>
                <a:lnTo>
                  <a:pt x="7277" y="39623"/>
                </a:lnTo>
                <a:lnTo>
                  <a:pt x="48907" y="10413"/>
                </a:lnTo>
                <a:lnTo>
                  <a:pt x="41643" y="0"/>
                </a:lnTo>
                <a:close/>
              </a:path>
            </a:pathLst>
          </a:custGeom>
          <a:solidFill>
            <a:srgbClr val="7E7E7E"/>
          </a:solidFill>
        </p:spPr>
        <p:txBody>
          <a:bodyPr wrap="square" lIns="0" tIns="0" rIns="0" bIns="0" rtlCol="0">
            <a:noAutofit/>
          </a:bodyPr>
          <a:lstStyle/>
          <a:p>
            <a:endParaRPr/>
          </a:p>
        </p:txBody>
      </p:sp>
      <p:sp>
        <p:nvSpPr>
          <p:cNvPr id="117" name="object 117"/>
          <p:cNvSpPr/>
          <p:nvPr/>
        </p:nvSpPr>
        <p:spPr>
          <a:xfrm>
            <a:off x="892187" y="4190619"/>
            <a:ext cx="48920" cy="39624"/>
          </a:xfrm>
          <a:custGeom>
            <a:avLst/>
            <a:gdLst/>
            <a:ahLst/>
            <a:cxnLst/>
            <a:rect l="l" t="t" r="r" b="b"/>
            <a:pathLst>
              <a:path w="48920" h="39624">
                <a:moveTo>
                  <a:pt x="41643" y="0"/>
                </a:moveTo>
                <a:lnTo>
                  <a:pt x="0" y="29209"/>
                </a:lnTo>
                <a:lnTo>
                  <a:pt x="7277" y="39623"/>
                </a:lnTo>
                <a:lnTo>
                  <a:pt x="48920" y="10413"/>
                </a:lnTo>
                <a:lnTo>
                  <a:pt x="41643" y="0"/>
                </a:lnTo>
                <a:close/>
              </a:path>
            </a:pathLst>
          </a:custGeom>
          <a:solidFill>
            <a:srgbClr val="7E7E7E"/>
          </a:solidFill>
        </p:spPr>
        <p:txBody>
          <a:bodyPr wrap="square" lIns="0" tIns="0" rIns="0" bIns="0" rtlCol="0">
            <a:noAutofit/>
          </a:bodyPr>
          <a:lstStyle/>
          <a:p>
            <a:endParaRPr/>
          </a:p>
        </p:txBody>
      </p:sp>
      <p:sp>
        <p:nvSpPr>
          <p:cNvPr id="118" name="object 118"/>
          <p:cNvSpPr/>
          <p:nvPr/>
        </p:nvSpPr>
        <p:spPr>
          <a:xfrm>
            <a:off x="1076398" y="4099179"/>
            <a:ext cx="18215" cy="33400"/>
          </a:xfrm>
          <a:custGeom>
            <a:avLst/>
            <a:gdLst/>
            <a:ahLst/>
            <a:cxnLst/>
            <a:rect l="l" t="t" r="r" b="b"/>
            <a:pathLst>
              <a:path w="18215" h="33400">
                <a:moveTo>
                  <a:pt x="18215" y="33400"/>
                </a:moveTo>
                <a:lnTo>
                  <a:pt x="10443" y="0"/>
                </a:lnTo>
                <a:lnTo>
                  <a:pt x="0" y="7325"/>
                </a:lnTo>
                <a:lnTo>
                  <a:pt x="18215" y="33400"/>
                </a:lnTo>
                <a:close/>
              </a:path>
            </a:pathLst>
          </a:custGeom>
          <a:solidFill>
            <a:srgbClr val="7E7E7E"/>
          </a:solidFill>
        </p:spPr>
        <p:txBody>
          <a:bodyPr wrap="square" lIns="0" tIns="0" rIns="0" bIns="0" rtlCol="0">
            <a:noAutofit/>
          </a:bodyPr>
          <a:lstStyle/>
          <a:p>
            <a:endParaRPr/>
          </a:p>
        </p:txBody>
      </p:sp>
      <p:sp>
        <p:nvSpPr>
          <p:cNvPr id="119" name="object 119"/>
          <p:cNvSpPr/>
          <p:nvPr/>
        </p:nvSpPr>
        <p:spPr>
          <a:xfrm>
            <a:off x="890131" y="3703829"/>
            <a:ext cx="48475" cy="40259"/>
          </a:xfrm>
          <a:custGeom>
            <a:avLst/>
            <a:gdLst/>
            <a:ahLst/>
            <a:cxnLst/>
            <a:rect l="l" t="t" r="r" b="b"/>
            <a:pathLst>
              <a:path w="48475" h="40259">
                <a:moveTo>
                  <a:pt x="7505" y="0"/>
                </a:moveTo>
                <a:lnTo>
                  <a:pt x="0" y="10160"/>
                </a:lnTo>
                <a:lnTo>
                  <a:pt x="40970" y="40259"/>
                </a:lnTo>
                <a:lnTo>
                  <a:pt x="48475" y="29972"/>
                </a:lnTo>
                <a:lnTo>
                  <a:pt x="7505" y="0"/>
                </a:lnTo>
                <a:close/>
              </a:path>
            </a:pathLst>
          </a:custGeom>
          <a:solidFill>
            <a:srgbClr val="7E7E7E"/>
          </a:solidFill>
        </p:spPr>
        <p:txBody>
          <a:bodyPr wrap="square" lIns="0" tIns="0" rIns="0" bIns="0" rtlCol="0">
            <a:noAutofit/>
          </a:bodyPr>
          <a:lstStyle/>
          <a:p>
            <a:endParaRPr/>
          </a:p>
        </p:txBody>
      </p:sp>
      <p:sp>
        <p:nvSpPr>
          <p:cNvPr id="120" name="object 120"/>
          <p:cNvSpPr/>
          <p:nvPr/>
        </p:nvSpPr>
        <p:spPr>
          <a:xfrm>
            <a:off x="783337" y="3627882"/>
            <a:ext cx="83985" cy="63626"/>
          </a:xfrm>
          <a:custGeom>
            <a:avLst/>
            <a:gdLst/>
            <a:ahLst/>
            <a:cxnLst/>
            <a:rect l="l" t="t" r="r" b="b"/>
            <a:pathLst>
              <a:path w="83985" h="63626">
                <a:moveTo>
                  <a:pt x="54965" y="32385"/>
                </a:moveTo>
                <a:lnTo>
                  <a:pt x="57720" y="50189"/>
                </a:lnTo>
                <a:lnTo>
                  <a:pt x="76060" y="63626"/>
                </a:lnTo>
                <a:lnTo>
                  <a:pt x="83566" y="53340"/>
                </a:lnTo>
                <a:lnTo>
                  <a:pt x="65247" y="39918"/>
                </a:lnTo>
                <a:lnTo>
                  <a:pt x="83985" y="14350"/>
                </a:lnTo>
                <a:lnTo>
                  <a:pt x="0" y="0"/>
                </a:lnTo>
                <a:lnTo>
                  <a:pt x="47459" y="42672"/>
                </a:lnTo>
                <a:lnTo>
                  <a:pt x="57720" y="50189"/>
                </a:lnTo>
                <a:lnTo>
                  <a:pt x="54965" y="32385"/>
                </a:lnTo>
                <a:close/>
              </a:path>
            </a:pathLst>
          </a:custGeom>
          <a:solidFill>
            <a:srgbClr val="7E7E7E"/>
          </a:solidFill>
        </p:spPr>
        <p:txBody>
          <a:bodyPr wrap="square" lIns="0" tIns="0" rIns="0" bIns="0" rtlCol="0">
            <a:noAutofit/>
          </a:bodyPr>
          <a:lstStyle/>
          <a:p>
            <a:endParaRPr/>
          </a:p>
        </p:txBody>
      </p:sp>
      <p:sp>
        <p:nvSpPr>
          <p:cNvPr id="121" name="object 121"/>
          <p:cNvSpPr/>
          <p:nvPr/>
        </p:nvSpPr>
        <p:spPr>
          <a:xfrm>
            <a:off x="783336" y="3627882"/>
            <a:ext cx="57720" cy="75818"/>
          </a:xfrm>
          <a:custGeom>
            <a:avLst/>
            <a:gdLst/>
            <a:ahLst/>
            <a:cxnLst/>
            <a:rect l="l" t="t" r="r" b="b"/>
            <a:pathLst>
              <a:path w="57720" h="75818">
                <a:moveTo>
                  <a:pt x="47459" y="42672"/>
                </a:moveTo>
                <a:lnTo>
                  <a:pt x="0" y="0"/>
                </a:lnTo>
                <a:lnTo>
                  <a:pt x="38938" y="75818"/>
                </a:lnTo>
                <a:lnTo>
                  <a:pt x="57720" y="50189"/>
                </a:lnTo>
                <a:lnTo>
                  <a:pt x="47459" y="42672"/>
                </a:lnTo>
                <a:close/>
              </a:path>
            </a:pathLst>
          </a:custGeom>
          <a:solidFill>
            <a:srgbClr val="7E7E7E"/>
          </a:solidFill>
        </p:spPr>
        <p:txBody>
          <a:bodyPr wrap="square" lIns="0" tIns="0" rIns="0" bIns="0" rtlCol="0">
            <a:noAutofit/>
          </a:bodyPr>
          <a:lstStyle/>
          <a:p>
            <a:endParaRPr/>
          </a:p>
        </p:txBody>
      </p:sp>
      <p:sp>
        <p:nvSpPr>
          <p:cNvPr id="122" name="object 122"/>
          <p:cNvSpPr/>
          <p:nvPr/>
        </p:nvSpPr>
        <p:spPr>
          <a:xfrm>
            <a:off x="1000068" y="3753231"/>
            <a:ext cx="18777" cy="33146"/>
          </a:xfrm>
          <a:custGeom>
            <a:avLst/>
            <a:gdLst/>
            <a:ahLst/>
            <a:cxnLst/>
            <a:rect l="l" t="t" r="r" b="b"/>
            <a:pathLst>
              <a:path w="18777" h="33146">
                <a:moveTo>
                  <a:pt x="18777" y="0"/>
                </a:moveTo>
                <a:lnTo>
                  <a:pt x="0" y="25622"/>
                </a:lnTo>
                <a:lnTo>
                  <a:pt x="10242" y="33146"/>
                </a:lnTo>
                <a:lnTo>
                  <a:pt x="18777" y="0"/>
                </a:lnTo>
                <a:close/>
              </a:path>
            </a:pathLst>
          </a:custGeom>
          <a:solidFill>
            <a:srgbClr val="7E7E7E"/>
          </a:solidFill>
        </p:spPr>
        <p:txBody>
          <a:bodyPr wrap="square" lIns="0" tIns="0" rIns="0" bIns="0" rtlCol="0">
            <a:noAutofit/>
          </a:bodyPr>
          <a:lstStyle/>
          <a:p>
            <a:endParaRPr/>
          </a:p>
        </p:txBody>
      </p:sp>
      <p:sp>
        <p:nvSpPr>
          <p:cNvPr id="123" name="object 123"/>
          <p:cNvSpPr/>
          <p:nvPr/>
        </p:nvSpPr>
        <p:spPr>
          <a:xfrm>
            <a:off x="961835" y="3753231"/>
            <a:ext cx="95935" cy="75818"/>
          </a:xfrm>
          <a:custGeom>
            <a:avLst/>
            <a:gdLst/>
            <a:ahLst/>
            <a:cxnLst/>
            <a:rect l="l" t="t" r="r" b="b"/>
            <a:pathLst>
              <a:path w="95935" h="75818">
                <a:moveTo>
                  <a:pt x="7505" y="3048"/>
                </a:moveTo>
                <a:lnTo>
                  <a:pt x="0" y="13335"/>
                </a:lnTo>
                <a:lnTo>
                  <a:pt x="30705" y="35893"/>
                </a:lnTo>
                <a:lnTo>
                  <a:pt x="40970" y="43433"/>
                </a:lnTo>
                <a:lnTo>
                  <a:pt x="95935" y="75818"/>
                </a:lnTo>
                <a:lnTo>
                  <a:pt x="57010" y="0"/>
                </a:lnTo>
                <a:lnTo>
                  <a:pt x="48475" y="33146"/>
                </a:lnTo>
                <a:lnTo>
                  <a:pt x="38233" y="25622"/>
                </a:lnTo>
                <a:lnTo>
                  <a:pt x="7505" y="3048"/>
                </a:lnTo>
                <a:close/>
              </a:path>
            </a:pathLst>
          </a:custGeom>
          <a:solidFill>
            <a:srgbClr val="7E7E7E"/>
          </a:solidFill>
        </p:spPr>
        <p:txBody>
          <a:bodyPr wrap="square" lIns="0" tIns="0" rIns="0" bIns="0" rtlCol="0">
            <a:noAutofit/>
          </a:bodyPr>
          <a:lstStyle/>
          <a:p>
            <a:endParaRPr/>
          </a:p>
        </p:txBody>
      </p:sp>
      <p:sp>
        <p:nvSpPr>
          <p:cNvPr id="124" name="object 124"/>
          <p:cNvSpPr/>
          <p:nvPr/>
        </p:nvSpPr>
        <p:spPr>
          <a:xfrm>
            <a:off x="973797" y="3789125"/>
            <a:ext cx="83972" cy="39925"/>
          </a:xfrm>
          <a:custGeom>
            <a:avLst/>
            <a:gdLst/>
            <a:ahLst/>
            <a:cxnLst/>
            <a:rect l="l" t="t" r="r" b="b"/>
            <a:pathLst>
              <a:path w="83972" h="39925">
                <a:moveTo>
                  <a:pt x="29006" y="7540"/>
                </a:moveTo>
                <a:lnTo>
                  <a:pt x="18742" y="0"/>
                </a:lnTo>
                <a:lnTo>
                  <a:pt x="0" y="25574"/>
                </a:lnTo>
                <a:lnTo>
                  <a:pt x="83972" y="39925"/>
                </a:lnTo>
                <a:lnTo>
                  <a:pt x="29006" y="7540"/>
                </a:lnTo>
                <a:close/>
              </a:path>
            </a:pathLst>
          </a:custGeom>
          <a:solidFill>
            <a:srgbClr val="7E7E7E"/>
          </a:solidFill>
        </p:spPr>
        <p:txBody>
          <a:bodyPr wrap="square" lIns="0" tIns="0" rIns="0" bIns="0" rtlCol="0">
            <a:noAutofit/>
          </a:bodyPr>
          <a:lstStyle/>
          <a:p>
            <a:endParaRPr/>
          </a:p>
        </p:txBody>
      </p:sp>
      <p:sp>
        <p:nvSpPr>
          <p:cNvPr id="125" name="object 125"/>
          <p:cNvSpPr/>
          <p:nvPr/>
        </p:nvSpPr>
        <p:spPr>
          <a:xfrm>
            <a:off x="3038857" y="3163062"/>
            <a:ext cx="1181099" cy="1200912"/>
          </a:xfrm>
          <a:custGeom>
            <a:avLst/>
            <a:gdLst/>
            <a:ahLst/>
            <a:cxnLst/>
            <a:rect l="l" t="t" r="r" b="b"/>
            <a:pathLst>
              <a:path w="1181099" h="1200912">
                <a:moveTo>
                  <a:pt x="0" y="1200912"/>
                </a:moveTo>
                <a:lnTo>
                  <a:pt x="1181099" y="1200912"/>
                </a:lnTo>
                <a:lnTo>
                  <a:pt x="1181099" y="0"/>
                </a:lnTo>
                <a:lnTo>
                  <a:pt x="0" y="0"/>
                </a:lnTo>
                <a:lnTo>
                  <a:pt x="0" y="1200912"/>
                </a:lnTo>
                <a:close/>
              </a:path>
            </a:pathLst>
          </a:custGeom>
          <a:solidFill>
            <a:srgbClr val="79B800"/>
          </a:solidFill>
        </p:spPr>
        <p:txBody>
          <a:bodyPr wrap="square" lIns="0" tIns="0" rIns="0" bIns="0" rtlCol="0">
            <a:noAutofit/>
          </a:bodyPr>
          <a:lstStyle/>
          <a:p>
            <a:endParaRPr/>
          </a:p>
        </p:txBody>
      </p:sp>
      <p:sp>
        <p:nvSpPr>
          <p:cNvPr id="126" name="object 126"/>
          <p:cNvSpPr/>
          <p:nvPr/>
        </p:nvSpPr>
        <p:spPr>
          <a:xfrm>
            <a:off x="3486911" y="3283645"/>
            <a:ext cx="367270" cy="374355"/>
          </a:xfrm>
          <a:custGeom>
            <a:avLst/>
            <a:gdLst/>
            <a:ahLst/>
            <a:cxnLst/>
            <a:rect l="l" t="t" r="r" b="b"/>
            <a:pathLst>
              <a:path w="367270" h="374355">
                <a:moveTo>
                  <a:pt x="284124" y="373383"/>
                </a:moveTo>
                <a:lnTo>
                  <a:pt x="287099" y="368713"/>
                </a:lnTo>
                <a:lnTo>
                  <a:pt x="286164" y="363925"/>
                </a:lnTo>
                <a:lnTo>
                  <a:pt x="285484" y="360444"/>
                </a:lnTo>
                <a:lnTo>
                  <a:pt x="282880" y="357724"/>
                </a:lnTo>
                <a:lnTo>
                  <a:pt x="279533" y="357017"/>
                </a:lnTo>
                <a:lnTo>
                  <a:pt x="214240" y="357017"/>
                </a:lnTo>
                <a:lnTo>
                  <a:pt x="214240" y="274217"/>
                </a:lnTo>
                <a:lnTo>
                  <a:pt x="319320" y="274217"/>
                </a:lnTo>
                <a:lnTo>
                  <a:pt x="333288" y="272067"/>
                </a:lnTo>
                <a:lnTo>
                  <a:pt x="345635" y="266037"/>
                </a:lnTo>
                <a:lnTo>
                  <a:pt x="355751" y="256763"/>
                </a:lnTo>
                <a:lnTo>
                  <a:pt x="363024" y="244879"/>
                </a:lnTo>
                <a:lnTo>
                  <a:pt x="366842" y="231021"/>
                </a:lnTo>
                <a:lnTo>
                  <a:pt x="367270" y="224329"/>
                </a:lnTo>
                <a:lnTo>
                  <a:pt x="367270" y="49891"/>
                </a:lnTo>
                <a:lnTo>
                  <a:pt x="365201" y="35347"/>
                </a:lnTo>
                <a:lnTo>
                  <a:pt x="359403" y="22497"/>
                </a:lnTo>
                <a:lnTo>
                  <a:pt x="350486" y="11974"/>
                </a:lnTo>
                <a:lnTo>
                  <a:pt x="339064" y="4412"/>
                </a:lnTo>
                <a:lnTo>
                  <a:pt x="325748" y="444"/>
                </a:lnTo>
                <a:lnTo>
                  <a:pt x="319320" y="0"/>
                </a:lnTo>
                <a:lnTo>
                  <a:pt x="48289" y="0"/>
                </a:lnTo>
                <a:lnTo>
                  <a:pt x="34326" y="2131"/>
                </a:lnTo>
                <a:lnTo>
                  <a:pt x="21965" y="8110"/>
                </a:lnTo>
                <a:lnTo>
                  <a:pt x="11806" y="17318"/>
                </a:lnTo>
                <a:lnTo>
                  <a:pt x="4452" y="29133"/>
                </a:lnTo>
                <a:lnTo>
                  <a:pt x="506" y="42936"/>
                </a:lnTo>
                <a:lnTo>
                  <a:pt x="0" y="49891"/>
                </a:lnTo>
                <a:lnTo>
                  <a:pt x="0" y="223972"/>
                </a:lnTo>
                <a:lnTo>
                  <a:pt x="2053" y="238515"/>
                </a:lnTo>
                <a:lnTo>
                  <a:pt x="7814" y="251386"/>
                </a:lnTo>
                <a:lnTo>
                  <a:pt x="16678" y="261957"/>
                </a:lnTo>
                <a:lnTo>
                  <a:pt x="28046" y="269603"/>
                </a:lnTo>
                <a:lnTo>
                  <a:pt x="41315" y="273697"/>
                </a:lnTo>
                <a:lnTo>
                  <a:pt x="48289" y="274217"/>
                </a:lnTo>
                <a:lnTo>
                  <a:pt x="155409" y="274217"/>
                </a:lnTo>
                <a:lnTo>
                  <a:pt x="155409" y="357017"/>
                </a:lnTo>
                <a:lnTo>
                  <a:pt x="92837" y="357017"/>
                </a:lnTo>
                <a:lnTo>
                  <a:pt x="88235" y="356045"/>
                </a:lnTo>
                <a:lnTo>
                  <a:pt x="83749" y="359138"/>
                </a:lnTo>
                <a:lnTo>
                  <a:pt x="82814" y="363925"/>
                </a:lnTo>
                <a:lnTo>
                  <a:pt x="81879" y="368713"/>
                </a:lnTo>
                <a:lnTo>
                  <a:pt x="84851" y="373383"/>
                </a:lnTo>
                <a:lnTo>
                  <a:pt x="89454" y="374355"/>
                </a:lnTo>
                <a:lnTo>
                  <a:pt x="279533" y="374355"/>
                </a:lnTo>
                <a:lnTo>
                  <a:pt x="284124" y="373383"/>
                </a:lnTo>
                <a:close/>
              </a:path>
            </a:pathLst>
          </a:custGeom>
          <a:solidFill>
            <a:srgbClr val="1D6480"/>
          </a:solidFill>
        </p:spPr>
        <p:txBody>
          <a:bodyPr wrap="square" lIns="0" tIns="0" rIns="0" bIns="0" rtlCol="0">
            <a:noAutofit/>
          </a:bodyPr>
          <a:lstStyle/>
          <a:p>
            <a:endParaRPr/>
          </a:p>
        </p:txBody>
      </p:sp>
      <p:sp>
        <p:nvSpPr>
          <p:cNvPr id="127" name="object 127"/>
          <p:cNvSpPr/>
          <p:nvPr/>
        </p:nvSpPr>
        <p:spPr>
          <a:xfrm>
            <a:off x="3590631" y="3317408"/>
            <a:ext cx="12588" cy="146339"/>
          </a:xfrm>
          <a:custGeom>
            <a:avLst/>
            <a:gdLst/>
            <a:ahLst/>
            <a:cxnLst/>
            <a:rect l="l" t="t" r="r" b="b"/>
            <a:pathLst>
              <a:path w="12588" h="146339">
                <a:moveTo>
                  <a:pt x="6121" y="146333"/>
                </a:moveTo>
                <a:lnTo>
                  <a:pt x="9850" y="146339"/>
                </a:lnTo>
                <a:lnTo>
                  <a:pt x="12588" y="143482"/>
                </a:lnTo>
                <a:lnTo>
                  <a:pt x="12573" y="6192"/>
                </a:lnTo>
                <a:lnTo>
                  <a:pt x="12384" y="2683"/>
                </a:lnTo>
                <a:lnTo>
                  <a:pt x="9496" y="0"/>
                </a:lnTo>
                <a:lnTo>
                  <a:pt x="6121" y="206"/>
                </a:lnTo>
                <a:lnTo>
                  <a:pt x="2740" y="206"/>
                </a:lnTo>
                <a:lnTo>
                  <a:pt x="0" y="3037"/>
                </a:lnTo>
                <a:lnTo>
                  <a:pt x="0" y="143482"/>
                </a:lnTo>
                <a:lnTo>
                  <a:pt x="2740" y="146333"/>
                </a:lnTo>
                <a:lnTo>
                  <a:pt x="6121" y="146333"/>
                </a:lnTo>
                <a:close/>
              </a:path>
            </a:pathLst>
          </a:custGeom>
          <a:solidFill>
            <a:srgbClr val="12BED6"/>
          </a:solidFill>
        </p:spPr>
        <p:txBody>
          <a:bodyPr wrap="square" lIns="0" tIns="0" rIns="0" bIns="0" rtlCol="0">
            <a:noAutofit/>
          </a:bodyPr>
          <a:lstStyle/>
          <a:p>
            <a:endParaRPr/>
          </a:p>
        </p:txBody>
      </p:sp>
      <p:sp>
        <p:nvSpPr>
          <p:cNvPr id="128" name="object 128"/>
          <p:cNvSpPr/>
          <p:nvPr/>
        </p:nvSpPr>
        <p:spPr>
          <a:xfrm>
            <a:off x="3627358" y="3373508"/>
            <a:ext cx="12582" cy="90238"/>
          </a:xfrm>
          <a:custGeom>
            <a:avLst/>
            <a:gdLst/>
            <a:ahLst/>
            <a:cxnLst/>
            <a:rect l="l" t="t" r="r" b="b"/>
            <a:pathLst>
              <a:path w="12582" h="90238">
                <a:moveTo>
                  <a:pt x="6461" y="90232"/>
                </a:moveTo>
                <a:lnTo>
                  <a:pt x="9842" y="90232"/>
                </a:lnTo>
                <a:lnTo>
                  <a:pt x="12582" y="87380"/>
                </a:lnTo>
                <a:lnTo>
                  <a:pt x="12582" y="2854"/>
                </a:lnTo>
                <a:lnTo>
                  <a:pt x="9842" y="2"/>
                </a:lnTo>
                <a:lnTo>
                  <a:pt x="3020" y="0"/>
                </a:lnTo>
                <a:lnTo>
                  <a:pt x="181" y="2798"/>
                </a:lnTo>
                <a:lnTo>
                  <a:pt x="0" y="6372"/>
                </a:lnTo>
                <a:lnTo>
                  <a:pt x="0" y="83863"/>
                </a:lnTo>
                <a:lnTo>
                  <a:pt x="181" y="87436"/>
                </a:lnTo>
                <a:lnTo>
                  <a:pt x="3020" y="90238"/>
                </a:lnTo>
                <a:lnTo>
                  <a:pt x="6461" y="90232"/>
                </a:lnTo>
                <a:close/>
              </a:path>
            </a:pathLst>
          </a:custGeom>
          <a:solidFill>
            <a:srgbClr val="12BED6"/>
          </a:solidFill>
        </p:spPr>
        <p:txBody>
          <a:bodyPr wrap="square" lIns="0" tIns="0" rIns="0" bIns="0" rtlCol="0">
            <a:noAutofit/>
          </a:bodyPr>
          <a:lstStyle/>
          <a:p>
            <a:endParaRPr/>
          </a:p>
        </p:txBody>
      </p:sp>
      <p:sp>
        <p:nvSpPr>
          <p:cNvPr id="129" name="object 129"/>
          <p:cNvSpPr/>
          <p:nvPr/>
        </p:nvSpPr>
        <p:spPr>
          <a:xfrm>
            <a:off x="3664420" y="3336014"/>
            <a:ext cx="12588" cy="127733"/>
          </a:xfrm>
          <a:custGeom>
            <a:avLst/>
            <a:gdLst/>
            <a:ahLst/>
            <a:cxnLst/>
            <a:rect l="l" t="t" r="r" b="b"/>
            <a:pathLst>
              <a:path w="12588" h="127733">
                <a:moveTo>
                  <a:pt x="6126" y="127727"/>
                </a:moveTo>
                <a:lnTo>
                  <a:pt x="9567" y="127733"/>
                </a:lnTo>
                <a:lnTo>
                  <a:pt x="12406" y="124932"/>
                </a:lnTo>
                <a:lnTo>
                  <a:pt x="12588" y="121358"/>
                </a:lnTo>
                <a:lnTo>
                  <a:pt x="12588" y="6722"/>
                </a:lnTo>
                <a:lnTo>
                  <a:pt x="12418" y="3066"/>
                </a:lnTo>
                <a:lnTo>
                  <a:pt x="9621" y="176"/>
                </a:lnTo>
                <a:lnTo>
                  <a:pt x="6126" y="0"/>
                </a:lnTo>
                <a:lnTo>
                  <a:pt x="2692" y="176"/>
                </a:lnTo>
                <a:lnTo>
                  <a:pt x="0" y="3125"/>
                </a:lnTo>
                <a:lnTo>
                  <a:pt x="5" y="124876"/>
                </a:lnTo>
                <a:lnTo>
                  <a:pt x="2746" y="127727"/>
                </a:lnTo>
                <a:lnTo>
                  <a:pt x="6126" y="127727"/>
                </a:lnTo>
                <a:close/>
              </a:path>
            </a:pathLst>
          </a:custGeom>
          <a:solidFill>
            <a:srgbClr val="12BED6"/>
          </a:solidFill>
        </p:spPr>
        <p:txBody>
          <a:bodyPr wrap="square" lIns="0" tIns="0" rIns="0" bIns="0" rtlCol="0">
            <a:noAutofit/>
          </a:bodyPr>
          <a:lstStyle/>
          <a:p>
            <a:endParaRPr/>
          </a:p>
        </p:txBody>
      </p:sp>
      <p:sp>
        <p:nvSpPr>
          <p:cNvPr id="130" name="object 130"/>
          <p:cNvSpPr/>
          <p:nvPr/>
        </p:nvSpPr>
        <p:spPr>
          <a:xfrm>
            <a:off x="3664420" y="3336014"/>
            <a:ext cx="12588" cy="127733"/>
          </a:xfrm>
          <a:custGeom>
            <a:avLst/>
            <a:gdLst/>
            <a:ahLst/>
            <a:cxnLst/>
            <a:rect l="l" t="t" r="r" b="b"/>
            <a:pathLst>
              <a:path w="12588" h="127733">
                <a:moveTo>
                  <a:pt x="6126" y="127727"/>
                </a:moveTo>
                <a:lnTo>
                  <a:pt x="9567" y="127733"/>
                </a:lnTo>
                <a:lnTo>
                  <a:pt x="12406" y="124932"/>
                </a:lnTo>
                <a:lnTo>
                  <a:pt x="12588" y="121358"/>
                </a:lnTo>
                <a:lnTo>
                  <a:pt x="12588" y="6722"/>
                </a:lnTo>
                <a:lnTo>
                  <a:pt x="12418" y="3066"/>
                </a:lnTo>
                <a:lnTo>
                  <a:pt x="9621" y="176"/>
                </a:lnTo>
                <a:lnTo>
                  <a:pt x="6126" y="0"/>
                </a:lnTo>
                <a:lnTo>
                  <a:pt x="2692" y="176"/>
                </a:lnTo>
                <a:lnTo>
                  <a:pt x="0" y="3125"/>
                </a:lnTo>
                <a:lnTo>
                  <a:pt x="5" y="124876"/>
                </a:lnTo>
                <a:lnTo>
                  <a:pt x="2746" y="127727"/>
                </a:lnTo>
                <a:lnTo>
                  <a:pt x="6126" y="127727"/>
                </a:lnTo>
                <a:close/>
              </a:path>
            </a:pathLst>
          </a:custGeom>
          <a:solidFill>
            <a:srgbClr val="12BED6"/>
          </a:solidFill>
        </p:spPr>
        <p:txBody>
          <a:bodyPr wrap="square" lIns="0" tIns="0" rIns="0" bIns="0" rtlCol="0">
            <a:noAutofit/>
          </a:bodyPr>
          <a:lstStyle/>
          <a:p>
            <a:endParaRPr/>
          </a:p>
        </p:txBody>
      </p:sp>
      <p:sp>
        <p:nvSpPr>
          <p:cNvPr id="131" name="object 131"/>
          <p:cNvSpPr/>
          <p:nvPr/>
        </p:nvSpPr>
        <p:spPr>
          <a:xfrm>
            <a:off x="3701147" y="3311244"/>
            <a:ext cx="12588" cy="152694"/>
          </a:xfrm>
          <a:custGeom>
            <a:avLst/>
            <a:gdLst/>
            <a:ahLst/>
            <a:cxnLst/>
            <a:rect l="l" t="t" r="r" b="b"/>
            <a:pathLst>
              <a:path w="12588" h="152694">
                <a:moveTo>
                  <a:pt x="6466" y="152496"/>
                </a:moveTo>
                <a:lnTo>
                  <a:pt x="9847" y="152496"/>
                </a:lnTo>
                <a:lnTo>
                  <a:pt x="12588" y="149645"/>
                </a:lnTo>
                <a:lnTo>
                  <a:pt x="12588" y="2830"/>
                </a:lnTo>
                <a:lnTo>
                  <a:pt x="9847" y="0"/>
                </a:lnTo>
                <a:lnTo>
                  <a:pt x="2737" y="0"/>
                </a:lnTo>
                <a:lnTo>
                  <a:pt x="0" y="2830"/>
                </a:lnTo>
                <a:lnTo>
                  <a:pt x="14" y="146492"/>
                </a:lnTo>
                <a:lnTo>
                  <a:pt x="204" y="150004"/>
                </a:lnTo>
                <a:lnTo>
                  <a:pt x="3091" y="152694"/>
                </a:lnTo>
                <a:lnTo>
                  <a:pt x="6466" y="152496"/>
                </a:lnTo>
                <a:close/>
              </a:path>
            </a:pathLst>
          </a:custGeom>
          <a:solidFill>
            <a:srgbClr val="12BED6"/>
          </a:solidFill>
        </p:spPr>
        <p:txBody>
          <a:bodyPr wrap="square" lIns="0" tIns="0" rIns="0" bIns="0" rtlCol="0">
            <a:noAutofit/>
          </a:bodyPr>
          <a:lstStyle/>
          <a:p>
            <a:endParaRPr/>
          </a:p>
        </p:txBody>
      </p:sp>
      <p:sp>
        <p:nvSpPr>
          <p:cNvPr id="132" name="object 132"/>
          <p:cNvSpPr/>
          <p:nvPr/>
        </p:nvSpPr>
        <p:spPr>
          <a:xfrm>
            <a:off x="3737879" y="3348752"/>
            <a:ext cx="12582" cy="114995"/>
          </a:xfrm>
          <a:custGeom>
            <a:avLst/>
            <a:gdLst/>
            <a:ahLst/>
            <a:cxnLst/>
            <a:rect l="l" t="t" r="r" b="b"/>
            <a:pathLst>
              <a:path w="12582" h="114995">
                <a:moveTo>
                  <a:pt x="6461" y="114989"/>
                </a:moveTo>
                <a:lnTo>
                  <a:pt x="9842" y="114989"/>
                </a:lnTo>
                <a:lnTo>
                  <a:pt x="12582" y="112137"/>
                </a:lnTo>
                <a:lnTo>
                  <a:pt x="12582" y="2830"/>
                </a:lnTo>
                <a:lnTo>
                  <a:pt x="9842" y="0"/>
                </a:lnTo>
                <a:lnTo>
                  <a:pt x="3020" y="0"/>
                </a:lnTo>
                <a:lnTo>
                  <a:pt x="181" y="2801"/>
                </a:lnTo>
                <a:lnTo>
                  <a:pt x="0" y="6369"/>
                </a:lnTo>
                <a:lnTo>
                  <a:pt x="0" y="108620"/>
                </a:lnTo>
                <a:lnTo>
                  <a:pt x="181" y="112194"/>
                </a:lnTo>
                <a:lnTo>
                  <a:pt x="3020" y="114995"/>
                </a:lnTo>
                <a:lnTo>
                  <a:pt x="6461" y="114989"/>
                </a:lnTo>
                <a:close/>
              </a:path>
            </a:pathLst>
          </a:custGeom>
          <a:solidFill>
            <a:srgbClr val="12BED6"/>
          </a:solidFill>
        </p:spPr>
        <p:txBody>
          <a:bodyPr wrap="square" lIns="0" tIns="0" rIns="0" bIns="0" rtlCol="0">
            <a:noAutofit/>
          </a:bodyPr>
          <a:lstStyle/>
          <a:p>
            <a:endParaRPr/>
          </a:p>
        </p:txBody>
      </p:sp>
      <p:sp>
        <p:nvSpPr>
          <p:cNvPr id="133" name="object 133"/>
          <p:cNvSpPr/>
          <p:nvPr/>
        </p:nvSpPr>
        <p:spPr>
          <a:xfrm>
            <a:off x="3593012" y="3477186"/>
            <a:ext cx="43868" cy="56260"/>
          </a:xfrm>
          <a:custGeom>
            <a:avLst/>
            <a:gdLst/>
            <a:ahLst/>
            <a:cxnLst/>
            <a:rect l="l" t="t" r="r" b="b"/>
            <a:pathLst>
              <a:path w="43868" h="56260">
                <a:moveTo>
                  <a:pt x="43868" y="0"/>
                </a:moveTo>
                <a:lnTo>
                  <a:pt x="30265" y="0"/>
                </a:lnTo>
                <a:lnTo>
                  <a:pt x="30265" y="20876"/>
                </a:lnTo>
                <a:lnTo>
                  <a:pt x="13602" y="20876"/>
                </a:lnTo>
                <a:lnTo>
                  <a:pt x="13602" y="0"/>
                </a:lnTo>
                <a:lnTo>
                  <a:pt x="0" y="0"/>
                </a:lnTo>
                <a:lnTo>
                  <a:pt x="0" y="56260"/>
                </a:lnTo>
                <a:lnTo>
                  <a:pt x="13602" y="56260"/>
                </a:lnTo>
                <a:lnTo>
                  <a:pt x="13602" y="33261"/>
                </a:lnTo>
                <a:lnTo>
                  <a:pt x="30265" y="33261"/>
                </a:lnTo>
                <a:lnTo>
                  <a:pt x="30265" y="56260"/>
                </a:lnTo>
                <a:lnTo>
                  <a:pt x="43868" y="56260"/>
                </a:lnTo>
                <a:lnTo>
                  <a:pt x="43868" y="0"/>
                </a:lnTo>
                <a:close/>
              </a:path>
            </a:pathLst>
          </a:custGeom>
          <a:solidFill>
            <a:srgbClr val="FFFFFF"/>
          </a:solidFill>
        </p:spPr>
        <p:txBody>
          <a:bodyPr wrap="square" lIns="0" tIns="0" rIns="0" bIns="0" rtlCol="0">
            <a:noAutofit/>
          </a:bodyPr>
          <a:lstStyle/>
          <a:p>
            <a:endParaRPr/>
          </a:p>
        </p:txBody>
      </p:sp>
      <p:sp>
        <p:nvSpPr>
          <p:cNvPr id="134" name="object 134"/>
          <p:cNvSpPr/>
          <p:nvPr/>
        </p:nvSpPr>
        <p:spPr>
          <a:xfrm>
            <a:off x="3591312" y="3475063"/>
            <a:ext cx="47609" cy="60152"/>
          </a:xfrm>
          <a:custGeom>
            <a:avLst/>
            <a:gdLst/>
            <a:ahLst/>
            <a:cxnLst/>
            <a:rect l="l" t="t" r="r" b="b"/>
            <a:pathLst>
              <a:path w="47609" h="60152">
                <a:moveTo>
                  <a:pt x="13602" y="56614"/>
                </a:moveTo>
                <a:lnTo>
                  <a:pt x="3400" y="56614"/>
                </a:lnTo>
                <a:lnTo>
                  <a:pt x="3400" y="3538"/>
                </a:lnTo>
                <a:lnTo>
                  <a:pt x="13602" y="3538"/>
                </a:lnTo>
                <a:lnTo>
                  <a:pt x="13602" y="24415"/>
                </a:lnTo>
                <a:lnTo>
                  <a:pt x="33666" y="24415"/>
                </a:lnTo>
                <a:lnTo>
                  <a:pt x="30265" y="20876"/>
                </a:lnTo>
                <a:lnTo>
                  <a:pt x="17003" y="20876"/>
                </a:lnTo>
                <a:lnTo>
                  <a:pt x="17003" y="0"/>
                </a:lnTo>
                <a:lnTo>
                  <a:pt x="0" y="0"/>
                </a:lnTo>
                <a:lnTo>
                  <a:pt x="0" y="60152"/>
                </a:lnTo>
                <a:lnTo>
                  <a:pt x="17003" y="60152"/>
                </a:lnTo>
                <a:lnTo>
                  <a:pt x="17003" y="36799"/>
                </a:lnTo>
                <a:lnTo>
                  <a:pt x="30265" y="36799"/>
                </a:lnTo>
                <a:lnTo>
                  <a:pt x="30265" y="60152"/>
                </a:lnTo>
                <a:lnTo>
                  <a:pt x="47609" y="60152"/>
                </a:lnTo>
                <a:lnTo>
                  <a:pt x="33666" y="56614"/>
                </a:lnTo>
                <a:lnTo>
                  <a:pt x="33666" y="33261"/>
                </a:lnTo>
                <a:lnTo>
                  <a:pt x="13602" y="33261"/>
                </a:lnTo>
                <a:lnTo>
                  <a:pt x="13602" y="56614"/>
                </a:lnTo>
                <a:close/>
              </a:path>
              <a:path w="47609" h="60152">
                <a:moveTo>
                  <a:pt x="30265" y="20876"/>
                </a:moveTo>
                <a:lnTo>
                  <a:pt x="33666" y="24415"/>
                </a:lnTo>
                <a:lnTo>
                  <a:pt x="33666" y="3538"/>
                </a:lnTo>
                <a:lnTo>
                  <a:pt x="44208" y="3538"/>
                </a:lnTo>
                <a:lnTo>
                  <a:pt x="44208" y="56614"/>
                </a:lnTo>
                <a:lnTo>
                  <a:pt x="33666" y="56614"/>
                </a:lnTo>
                <a:lnTo>
                  <a:pt x="47609" y="60152"/>
                </a:lnTo>
                <a:lnTo>
                  <a:pt x="47609" y="0"/>
                </a:lnTo>
                <a:lnTo>
                  <a:pt x="30265" y="0"/>
                </a:lnTo>
                <a:lnTo>
                  <a:pt x="30265" y="20876"/>
                </a:lnTo>
                <a:close/>
              </a:path>
            </a:pathLst>
          </a:custGeom>
          <a:solidFill>
            <a:srgbClr val="356480"/>
          </a:solidFill>
        </p:spPr>
        <p:txBody>
          <a:bodyPr wrap="square" lIns="0" tIns="0" rIns="0" bIns="0" rtlCol="0">
            <a:noAutofit/>
          </a:bodyPr>
          <a:lstStyle/>
          <a:p>
            <a:endParaRPr/>
          </a:p>
        </p:txBody>
      </p:sp>
      <p:sp>
        <p:nvSpPr>
          <p:cNvPr id="135" name="object 135"/>
          <p:cNvSpPr/>
          <p:nvPr/>
        </p:nvSpPr>
        <p:spPr>
          <a:xfrm>
            <a:off x="3651503" y="3477186"/>
            <a:ext cx="42168" cy="56260"/>
          </a:xfrm>
          <a:custGeom>
            <a:avLst/>
            <a:gdLst/>
            <a:ahLst/>
            <a:cxnLst/>
            <a:rect l="l" t="t" r="r" b="b"/>
            <a:pathLst>
              <a:path w="42168" h="56260">
                <a:moveTo>
                  <a:pt x="13602" y="43876"/>
                </a:moveTo>
                <a:lnTo>
                  <a:pt x="13602" y="32907"/>
                </a:lnTo>
                <a:lnTo>
                  <a:pt x="39107" y="32907"/>
                </a:lnTo>
                <a:lnTo>
                  <a:pt x="39107" y="20522"/>
                </a:lnTo>
                <a:lnTo>
                  <a:pt x="13602" y="20522"/>
                </a:lnTo>
                <a:lnTo>
                  <a:pt x="13602" y="12384"/>
                </a:lnTo>
                <a:lnTo>
                  <a:pt x="41147" y="12384"/>
                </a:lnTo>
                <a:lnTo>
                  <a:pt x="41147" y="0"/>
                </a:lnTo>
                <a:lnTo>
                  <a:pt x="0" y="0"/>
                </a:lnTo>
                <a:lnTo>
                  <a:pt x="0" y="56260"/>
                </a:lnTo>
                <a:lnTo>
                  <a:pt x="42168" y="56260"/>
                </a:lnTo>
                <a:lnTo>
                  <a:pt x="42168" y="43876"/>
                </a:lnTo>
                <a:lnTo>
                  <a:pt x="13602" y="43876"/>
                </a:lnTo>
                <a:close/>
              </a:path>
            </a:pathLst>
          </a:custGeom>
          <a:solidFill>
            <a:srgbClr val="FFFFFF"/>
          </a:solidFill>
        </p:spPr>
        <p:txBody>
          <a:bodyPr wrap="square" lIns="0" tIns="0" rIns="0" bIns="0" rtlCol="0">
            <a:noAutofit/>
          </a:bodyPr>
          <a:lstStyle/>
          <a:p>
            <a:endParaRPr/>
          </a:p>
        </p:txBody>
      </p:sp>
      <p:sp>
        <p:nvSpPr>
          <p:cNvPr id="136" name="object 136"/>
          <p:cNvSpPr/>
          <p:nvPr/>
        </p:nvSpPr>
        <p:spPr>
          <a:xfrm>
            <a:off x="3649803" y="3495940"/>
            <a:ext cx="45568" cy="47768"/>
          </a:xfrm>
          <a:custGeom>
            <a:avLst/>
            <a:gdLst/>
            <a:ahLst/>
            <a:cxnLst/>
            <a:rect l="l" t="t" r="r" b="b"/>
            <a:pathLst>
              <a:path w="45568" h="47768">
                <a:moveTo>
                  <a:pt x="42508" y="0"/>
                </a:moveTo>
                <a:lnTo>
                  <a:pt x="39107" y="3538"/>
                </a:lnTo>
                <a:lnTo>
                  <a:pt x="39107" y="12384"/>
                </a:lnTo>
                <a:lnTo>
                  <a:pt x="13602" y="12384"/>
                </a:lnTo>
                <a:lnTo>
                  <a:pt x="13602" y="26891"/>
                </a:lnTo>
                <a:lnTo>
                  <a:pt x="42168" y="26891"/>
                </a:lnTo>
                <a:lnTo>
                  <a:pt x="45568" y="23353"/>
                </a:lnTo>
                <a:lnTo>
                  <a:pt x="17003" y="23353"/>
                </a:lnTo>
                <a:lnTo>
                  <a:pt x="17003" y="15922"/>
                </a:lnTo>
                <a:lnTo>
                  <a:pt x="42508" y="15922"/>
                </a:lnTo>
                <a:lnTo>
                  <a:pt x="42508" y="0"/>
                </a:lnTo>
                <a:close/>
              </a:path>
              <a:path w="45568" h="47768">
                <a:moveTo>
                  <a:pt x="0" y="39276"/>
                </a:moveTo>
                <a:lnTo>
                  <a:pt x="45568" y="39276"/>
                </a:lnTo>
                <a:lnTo>
                  <a:pt x="45568" y="23353"/>
                </a:lnTo>
                <a:lnTo>
                  <a:pt x="42168" y="26891"/>
                </a:lnTo>
                <a:lnTo>
                  <a:pt x="42168" y="35737"/>
                </a:lnTo>
                <a:lnTo>
                  <a:pt x="3400" y="35737"/>
                </a:lnTo>
                <a:lnTo>
                  <a:pt x="3400" y="-17338"/>
                </a:lnTo>
                <a:lnTo>
                  <a:pt x="41147" y="-17338"/>
                </a:lnTo>
                <a:lnTo>
                  <a:pt x="41147" y="-8138"/>
                </a:lnTo>
                <a:lnTo>
                  <a:pt x="13602" y="-8138"/>
                </a:lnTo>
                <a:lnTo>
                  <a:pt x="13602" y="3538"/>
                </a:lnTo>
                <a:lnTo>
                  <a:pt x="39107" y="3538"/>
                </a:lnTo>
                <a:lnTo>
                  <a:pt x="42508" y="0"/>
                </a:lnTo>
                <a:lnTo>
                  <a:pt x="17003" y="0"/>
                </a:lnTo>
                <a:lnTo>
                  <a:pt x="17003" y="-4599"/>
                </a:lnTo>
                <a:lnTo>
                  <a:pt x="44548" y="-4599"/>
                </a:lnTo>
                <a:lnTo>
                  <a:pt x="44548" y="-20876"/>
                </a:lnTo>
                <a:lnTo>
                  <a:pt x="0" y="-20876"/>
                </a:lnTo>
                <a:lnTo>
                  <a:pt x="0" y="39276"/>
                </a:lnTo>
                <a:close/>
              </a:path>
            </a:pathLst>
          </a:custGeom>
          <a:solidFill>
            <a:srgbClr val="356480"/>
          </a:solidFill>
        </p:spPr>
        <p:txBody>
          <a:bodyPr wrap="square" lIns="0" tIns="0" rIns="0" bIns="0" rtlCol="0">
            <a:noAutofit/>
          </a:bodyPr>
          <a:lstStyle/>
          <a:p>
            <a:endParaRPr/>
          </a:p>
        </p:txBody>
      </p:sp>
      <p:sp>
        <p:nvSpPr>
          <p:cNvPr id="137" name="object 137"/>
          <p:cNvSpPr/>
          <p:nvPr/>
        </p:nvSpPr>
        <p:spPr>
          <a:xfrm>
            <a:off x="3703533" y="3475626"/>
            <a:ext cx="45038" cy="59274"/>
          </a:xfrm>
          <a:custGeom>
            <a:avLst/>
            <a:gdLst/>
            <a:ahLst/>
            <a:cxnLst/>
            <a:rect l="l" t="t" r="r" b="b"/>
            <a:pathLst>
              <a:path w="45038" h="59274">
                <a:moveTo>
                  <a:pt x="4080" y="8282"/>
                </a:moveTo>
                <a:lnTo>
                  <a:pt x="2672" y="10886"/>
                </a:lnTo>
                <a:lnTo>
                  <a:pt x="1856" y="13793"/>
                </a:lnTo>
                <a:lnTo>
                  <a:pt x="1700" y="16774"/>
                </a:lnTo>
                <a:lnTo>
                  <a:pt x="1535" y="21466"/>
                </a:lnTo>
                <a:lnTo>
                  <a:pt x="3565" y="25948"/>
                </a:lnTo>
                <a:lnTo>
                  <a:pt x="7141" y="28805"/>
                </a:lnTo>
                <a:lnTo>
                  <a:pt x="10672" y="31780"/>
                </a:lnTo>
                <a:lnTo>
                  <a:pt x="14894" y="33732"/>
                </a:lnTo>
                <a:lnTo>
                  <a:pt x="19383" y="34467"/>
                </a:lnTo>
                <a:lnTo>
                  <a:pt x="27545" y="36943"/>
                </a:lnTo>
                <a:lnTo>
                  <a:pt x="29245" y="37651"/>
                </a:lnTo>
                <a:lnTo>
                  <a:pt x="30945" y="40482"/>
                </a:lnTo>
                <a:lnTo>
                  <a:pt x="29245" y="44374"/>
                </a:lnTo>
                <a:lnTo>
                  <a:pt x="25059" y="46249"/>
                </a:lnTo>
                <a:lnTo>
                  <a:pt x="20457" y="46252"/>
                </a:lnTo>
                <a:lnTo>
                  <a:pt x="16323" y="44020"/>
                </a:lnTo>
                <a:lnTo>
                  <a:pt x="13574" y="39818"/>
                </a:lnTo>
                <a:lnTo>
                  <a:pt x="13262" y="35882"/>
                </a:lnTo>
                <a:lnTo>
                  <a:pt x="0" y="37297"/>
                </a:lnTo>
                <a:lnTo>
                  <a:pt x="0" y="39066"/>
                </a:lnTo>
                <a:lnTo>
                  <a:pt x="184" y="44690"/>
                </a:lnTo>
                <a:lnTo>
                  <a:pt x="2658" y="49962"/>
                </a:lnTo>
                <a:lnTo>
                  <a:pt x="6801" y="53574"/>
                </a:lnTo>
                <a:lnTo>
                  <a:pt x="11165" y="57372"/>
                </a:lnTo>
                <a:lnTo>
                  <a:pt x="16768" y="59274"/>
                </a:lnTo>
                <a:lnTo>
                  <a:pt x="22444" y="58882"/>
                </a:lnTo>
                <a:lnTo>
                  <a:pt x="26621" y="59073"/>
                </a:lnTo>
                <a:lnTo>
                  <a:pt x="30792" y="58351"/>
                </a:lnTo>
                <a:lnTo>
                  <a:pt x="34686" y="56758"/>
                </a:lnTo>
                <a:lnTo>
                  <a:pt x="37812" y="55420"/>
                </a:lnTo>
                <a:lnTo>
                  <a:pt x="40439" y="53061"/>
                </a:lnTo>
                <a:lnTo>
                  <a:pt x="42168" y="50036"/>
                </a:lnTo>
                <a:lnTo>
                  <a:pt x="44080" y="47261"/>
                </a:lnTo>
                <a:lnTo>
                  <a:pt x="45038" y="43893"/>
                </a:lnTo>
                <a:lnTo>
                  <a:pt x="44888" y="40482"/>
                </a:lnTo>
                <a:lnTo>
                  <a:pt x="44973" y="37285"/>
                </a:lnTo>
                <a:lnTo>
                  <a:pt x="44270" y="34119"/>
                </a:lnTo>
                <a:lnTo>
                  <a:pt x="42848" y="31282"/>
                </a:lnTo>
                <a:lnTo>
                  <a:pt x="38988" y="26685"/>
                </a:lnTo>
                <a:lnTo>
                  <a:pt x="36386" y="25267"/>
                </a:lnTo>
                <a:lnTo>
                  <a:pt x="32756" y="23335"/>
                </a:lnTo>
                <a:lnTo>
                  <a:pt x="28854" y="22020"/>
                </a:lnTo>
                <a:lnTo>
                  <a:pt x="24824" y="21374"/>
                </a:lnTo>
                <a:lnTo>
                  <a:pt x="21854" y="20758"/>
                </a:lnTo>
                <a:lnTo>
                  <a:pt x="18989" y="19685"/>
                </a:lnTo>
                <a:lnTo>
                  <a:pt x="16323" y="18190"/>
                </a:lnTo>
                <a:lnTo>
                  <a:pt x="15368" y="16887"/>
                </a:lnTo>
                <a:lnTo>
                  <a:pt x="16323" y="14298"/>
                </a:lnTo>
                <a:lnTo>
                  <a:pt x="20083" y="12726"/>
                </a:lnTo>
                <a:lnTo>
                  <a:pt x="24025" y="12602"/>
                </a:lnTo>
                <a:lnTo>
                  <a:pt x="27545" y="14298"/>
                </a:lnTo>
                <a:lnTo>
                  <a:pt x="29846" y="17069"/>
                </a:lnTo>
                <a:lnTo>
                  <a:pt x="29925" y="20667"/>
                </a:lnTo>
                <a:lnTo>
                  <a:pt x="43188" y="19959"/>
                </a:lnTo>
                <a:lnTo>
                  <a:pt x="43273" y="13139"/>
                </a:lnTo>
                <a:lnTo>
                  <a:pt x="41145" y="8324"/>
                </a:lnTo>
                <a:lnTo>
                  <a:pt x="37407" y="5098"/>
                </a:lnTo>
                <a:lnTo>
                  <a:pt x="33031" y="1639"/>
                </a:lnTo>
                <a:lnTo>
                  <a:pt x="27576" y="0"/>
                </a:lnTo>
                <a:lnTo>
                  <a:pt x="22104" y="498"/>
                </a:lnTo>
                <a:lnTo>
                  <a:pt x="18408" y="483"/>
                </a:lnTo>
                <a:lnTo>
                  <a:pt x="14736" y="1079"/>
                </a:lnTo>
                <a:lnTo>
                  <a:pt x="11222" y="2267"/>
                </a:lnTo>
                <a:lnTo>
                  <a:pt x="8365" y="3567"/>
                </a:lnTo>
                <a:lnTo>
                  <a:pt x="5897" y="5646"/>
                </a:lnTo>
                <a:lnTo>
                  <a:pt x="4080" y="8282"/>
                </a:lnTo>
                <a:close/>
              </a:path>
            </a:pathLst>
          </a:custGeom>
          <a:solidFill>
            <a:srgbClr val="FFFFFF"/>
          </a:solidFill>
        </p:spPr>
        <p:txBody>
          <a:bodyPr wrap="square" lIns="0" tIns="0" rIns="0" bIns="0" rtlCol="0">
            <a:noAutofit/>
          </a:bodyPr>
          <a:lstStyle/>
          <a:p>
            <a:endParaRPr/>
          </a:p>
        </p:txBody>
      </p:sp>
      <p:sp>
        <p:nvSpPr>
          <p:cNvPr id="138" name="object 138"/>
          <p:cNvSpPr/>
          <p:nvPr/>
        </p:nvSpPr>
        <p:spPr>
          <a:xfrm>
            <a:off x="3701492" y="3474127"/>
            <a:ext cx="28610" cy="62043"/>
          </a:xfrm>
          <a:custGeom>
            <a:avLst/>
            <a:gdLst/>
            <a:ahLst/>
            <a:cxnLst/>
            <a:rect l="l" t="t" r="r" b="b"/>
            <a:pathLst>
              <a:path w="28610" h="62043">
                <a:moveTo>
                  <a:pt x="23804" y="12260"/>
                </a:moveTo>
                <a:lnTo>
                  <a:pt x="19009" y="12649"/>
                </a:lnTo>
                <a:lnTo>
                  <a:pt x="19043" y="18275"/>
                </a:lnTo>
                <a:lnTo>
                  <a:pt x="22492" y="16391"/>
                </a:lnTo>
                <a:lnTo>
                  <a:pt x="25689" y="16353"/>
                </a:lnTo>
                <a:lnTo>
                  <a:pt x="28610" y="12623"/>
                </a:lnTo>
                <a:lnTo>
                  <a:pt x="23804" y="12260"/>
                </a:lnTo>
                <a:close/>
              </a:path>
              <a:path w="28610" h="62043">
                <a:moveTo>
                  <a:pt x="24824" y="45875"/>
                </a:moveTo>
                <a:lnTo>
                  <a:pt x="20990" y="45559"/>
                </a:lnTo>
                <a:lnTo>
                  <a:pt x="19437" y="48735"/>
                </a:lnTo>
                <a:lnTo>
                  <a:pt x="22118" y="49623"/>
                </a:lnTo>
                <a:lnTo>
                  <a:pt x="24824" y="49413"/>
                </a:lnTo>
                <a:lnTo>
                  <a:pt x="27474" y="49570"/>
                </a:lnTo>
                <a:lnTo>
                  <a:pt x="24824" y="45875"/>
                </a:lnTo>
                <a:close/>
              </a:path>
              <a:path w="28610" h="62043">
                <a:moveTo>
                  <a:pt x="28327" y="58374"/>
                </a:moveTo>
                <a:lnTo>
                  <a:pt x="24484" y="58259"/>
                </a:lnTo>
                <a:lnTo>
                  <a:pt x="19293" y="58569"/>
                </a:lnTo>
                <a:lnTo>
                  <a:pt x="14149" y="57077"/>
                </a:lnTo>
                <a:lnTo>
                  <a:pt x="9861" y="54013"/>
                </a:lnTo>
                <a:lnTo>
                  <a:pt x="6254" y="50357"/>
                </a:lnTo>
                <a:lnTo>
                  <a:pt x="7141" y="56136"/>
                </a:lnTo>
                <a:lnTo>
                  <a:pt x="11995" y="60037"/>
                </a:lnTo>
                <a:lnTo>
                  <a:pt x="18014" y="62043"/>
                </a:lnTo>
                <a:lnTo>
                  <a:pt x="24144" y="61798"/>
                </a:lnTo>
                <a:lnTo>
                  <a:pt x="28466" y="62001"/>
                </a:lnTo>
                <a:lnTo>
                  <a:pt x="32773" y="61152"/>
                </a:lnTo>
                <a:lnTo>
                  <a:pt x="36727" y="59321"/>
                </a:lnTo>
                <a:lnTo>
                  <a:pt x="40229" y="57997"/>
                </a:lnTo>
                <a:lnTo>
                  <a:pt x="43216" y="55511"/>
                </a:lnTo>
                <a:lnTo>
                  <a:pt x="45228" y="52244"/>
                </a:lnTo>
                <a:lnTo>
                  <a:pt x="46999" y="49009"/>
                </a:lnTo>
                <a:lnTo>
                  <a:pt x="47937" y="45353"/>
                </a:lnTo>
                <a:lnTo>
                  <a:pt x="47949" y="41629"/>
                </a:lnTo>
                <a:lnTo>
                  <a:pt x="48096" y="38043"/>
                </a:lnTo>
                <a:lnTo>
                  <a:pt x="47271" y="34487"/>
                </a:lnTo>
                <a:lnTo>
                  <a:pt x="45568" y="31367"/>
                </a:lnTo>
                <a:lnTo>
                  <a:pt x="43825" y="28616"/>
                </a:lnTo>
                <a:lnTo>
                  <a:pt x="41499" y="26316"/>
                </a:lnTo>
                <a:lnTo>
                  <a:pt x="42131" y="30666"/>
                </a:lnTo>
                <a:lnTo>
                  <a:pt x="44999" y="35956"/>
                </a:lnTo>
                <a:lnTo>
                  <a:pt x="44987" y="44651"/>
                </a:lnTo>
                <a:lnTo>
                  <a:pt x="44154" y="47629"/>
                </a:lnTo>
                <a:lnTo>
                  <a:pt x="42508" y="50121"/>
                </a:lnTo>
                <a:lnTo>
                  <a:pt x="41105" y="52993"/>
                </a:lnTo>
                <a:lnTo>
                  <a:pt x="38656" y="55160"/>
                </a:lnTo>
                <a:lnTo>
                  <a:pt x="35706" y="56136"/>
                </a:lnTo>
                <a:lnTo>
                  <a:pt x="32150" y="57652"/>
                </a:lnTo>
                <a:lnTo>
                  <a:pt x="28327" y="58374"/>
                </a:lnTo>
                <a:close/>
              </a:path>
              <a:path w="28610" h="62043">
                <a:moveTo>
                  <a:pt x="223" y="46305"/>
                </a:moveTo>
                <a:lnTo>
                  <a:pt x="2797" y="52047"/>
                </a:lnTo>
                <a:lnTo>
                  <a:pt x="7141" y="56136"/>
                </a:lnTo>
                <a:lnTo>
                  <a:pt x="6254" y="50357"/>
                </a:lnTo>
                <a:lnTo>
                  <a:pt x="4075" y="45441"/>
                </a:lnTo>
                <a:lnTo>
                  <a:pt x="3740" y="40213"/>
                </a:lnTo>
                <a:lnTo>
                  <a:pt x="13602" y="39152"/>
                </a:lnTo>
                <a:lnTo>
                  <a:pt x="13837" y="42154"/>
                </a:lnTo>
                <a:lnTo>
                  <a:pt x="15178" y="44940"/>
                </a:lnTo>
                <a:lnTo>
                  <a:pt x="19437" y="48735"/>
                </a:lnTo>
                <a:lnTo>
                  <a:pt x="20990" y="45559"/>
                </a:lnTo>
                <a:lnTo>
                  <a:pt x="18131" y="42820"/>
                </a:lnTo>
                <a:lnTo>
                  <a:pt x="17003" y="38798"/>
                </a:lnTo>
                <a:lnTo>
                  <a:pt x="17003" y="36321"/>
                </a:lnTo>
                <a:lnTo>
                  <a:pt x="21424" y="37737"/>
                </a:lnTo>
                <a:lnTo>
                  <a:pt x="29245" y="39860"/>
                </a:lnTo>
                <a:lnTo>
                  <a:pt x="31626" y="43398"/>
                </a:lnTo>
                <a:lnTo>
                  <a:pt x="28800" y="45592"/>
                </a:lnTo>
                <a:lnTo>
                  <a:pt x="25164" y="45875"/>
                </a:lnTo>
                <a:lnTo>
                  <a:pt x="24824" y="45875"/>
                </a:lnTo>
                <a:lnTo>
                  <a:pt x="27474" y="49570"/>
                </a:lnTo>
                <a:lnTo>
                  <a:pt x="30098" y="48824"/>
                </a:lnTo>
                <a:lnTo>
                  <a:pt x="33881" y="46028"/>
                </a:lnTo>
                <a:lnTo>
                  <a:pt x="34686" y="41983"/>
                </a:lnTo>
                <a:lnTo>
                  <a:pt x="33666" y="38798"/>
                </a:lnTo>
                <a:lnTo>
                  <a:pt x="29925" y="36675"/>
                </a:lnTo>
                <a:lnTo>
                  <a:pt x="21764" y="34198"/>
                </a:lnTo>
                <a:lnTo>
                  <a:pt x="17632" y="33364"/>
                </a:lnTo>
                <a:lnTo>
                  <a:pt x="13701" y="31680"/>
                </a:lnTo>
                <a:lnTo>
                  <a:pt x="10201" y="29244"/>
                </a:lnTo>
                <a:lnTo>
                  <a:pt x="7234" y="26425"/>
                </a:lnTo>
                <a:lnTo>
                  <a:pt x="5511" y="22460"/>
                </a:lnTo>
                <a:lnTo>
                  <a:pt x="5441" y="15598"/>
                </a:lnTo>
                <a:lnTo>
                  <a:pt x="6277" y="12988"/>
                </a:lnTo>
                <a:lnTo>
                  <a:pt x="9193" y="8377"/>
                </a:lnTo>
                <a:lnTo>
                  <a:pt x="11361" y="6495"/>
                </a:lnTo>
                <a:lnTo>
                  <a:pt x="13942" y="5537"/>
                </a:lnTo>
                <a:lnTo>
                  <a:pt x="17167" y="4142"/>
                </a:lnTo>
                <a:lnTo>
                  <a:pt x="20658" y="3538"/>
                </a:lnTo>
                <a:lnTo>
                  <a:pt x="24144" y="3768"/>
                </a:lnTo>
                <a:lnTo>
                  <a:pt x="29242" y="3334"/>
                </a:lnTo>
                <a:lnTo>
                  <a:pt x="34318" y="4844"/>
                </a:lnTo>
                <a:lnTo>
                  <a:pt x="38427" y="8014"/>
                </a:lnTo>
                <a:lnTo>
                  <a:pt x="41822" y="10836"/>
                </a:lnTo>
                <a:lnTo>
                  <a:pt x="43718" y="15176"/>
                </a:lnTo>
                <a:lnTo>
                  <a:pt x="43528" y="19691"/>
                </a:lnTo>
                <a:lnTo>
                  <a:pt x="33326" y="19691"/>
                </a:lnTo>
                <a:lnTo>
                  <a:pt x="32178" y="15483"/>
                </a:lnTo>
                <a:lnTo>
                  <a:pt x="28610" y="12623"/>
                </a:lnTo>
                <a:lnTo>
                  <a:pt x="25689" y="16353"/>
                </a:lnTo>
                <a:lnTo>
                  <a:pt x="28565" y="17568"/>
                </a:lnTo>
                <a:lnTo>
                  <a:pt x="30265" y="21106"/>
                </a:lnTo>
                <a:lnTo>
                  <a:pt x="30265" y="21814"/>
                </a:lnTo>
                <a:lnTo>
                  <a:pt x="27205" y="21106"/>
                </a:lnTo>
                <a:lnTo>
                  <a:pt x="24416" y="20395"/>
                </a:lnTo>
                <a:lnTo>
                  <a:pt x="21684" y="19449"/>
                </a:lnTo>
                <a:lnTo>
                  <a:pt x="19043" y="18275"/>
                </a:lnTo>
                <a:lnTo>
                  <a:pt x="19009" y="12649"/>
                </a:lnTo>
                <a:lnTo>
                  <a:pt x="16005" y="14772"/>
                </a:lnTo>
                <a:lnTo>
                  <a:pt x="15186" y="18452"/>
                </a:lnTo>
                <a:lnTo>
                  <a:pt x="16663" y="20398"/>
                </a:lnTo>
                <a:lnTo>
                  <a:pt x="19536" y="22318"/>
                </a:lnTo>
                <a:lnTo>
                  <a:pt x="22792" y="23527"/>
                </a:lnTo>
                <a:lnTo>
                  <a:pt x="26185" y="23937"/>
                </a:lnTo>
                <a:lnTo>
                  <a:pt x="37407" y="27829"/>
                </a:lnTo>
                <a:lnTo>
                  <a:pt x="42131" y="30666"/>
                </a:lnTo>
                <a:lnTo>
                  <a:pt x="41499" y="26316"/>
                </a:lnTo>
                <a:lnTo>
                  <a:pt x="38767" y="24645"/>
                </a:lnTo>
                <a:lnTo>
                  <a:pt x="35366" y="23229"/>
                </a:lnTo>
                <a:lnTo>
                  <a:pt x="46588" y="23229"/>
                </a:lnTo>
                <a:lnTo>
                  <a:pt x="46577" y="14180"/>
                </a:lnTo>
                <a:lnTo>
                  <a:pt x="44358" y="8925"/>
                </a:lnTo>
                <a:lnTo>
                  <a:pt x="40467" y="5183"/>
                </a:lnTo>
                <a:lnTo>
                  <a:pt x="35686" y="1736"/>
                </a:lnTo>
                <a:lnTo>
                  <a:pt x="29956" y="0"/>
                </a:lnTo>
                <a:lnTo>
                  <a:pt x="24144" y="229"/>
                </a:lnTo>
                <a:lnTo>
                  <a:pt x="20194" y="156"/>
                </a:lnTo>
                <a:lnTo>
                  <a:pt x="16269" y="875"/>
                </a:lnTo>
                <a:lnTo>
                  <a:pt x="12582" y="2353"/>
                </a:lnTo>
                <a:lnTo>
                  <a:pt x="9354" y="3674"/>
                </a:lnTo>
                <a:lnTo>
                  <a:pt x="6614" y="6027"/>
                </a:lnTo>
                <a:lnTo>
                  <a:pt x="4760" y="9076"/>
                </a:lnTo>
                <a:lnTo>
                  <a:pt x="3054" y="11824"/>
                </a:lnTo>
                <a:lnTo>
                  <a:pt x="2111" y="15008"/>
                </a:lnTo>
                <a:lnTo>
                  <a:pt x="1997" y="23421"/>
                </a:lnTo>
                <a:lnTo>
                  <a:pt x="4106" y="28327"/>
                </a:lnTo>
                <a:lnTo>
                  <a:pt x="7821" y="31721"/>
                </a:lnTo>
                <a:lnTo>
                  <a:pt x="11941" y="34691"/>
                </a:lnTo>
                <a:lnTo>
                  <a:pt x="13262" y="35614"/>
                </a:lnTo>
                <a:lnTo>
                  <a:pt x="3400" y="36675"/>
                </a:lnTo>
                <a:lnTo>
                  <a:pt x="0" y="36675"/>
                </a:lnTo>
                <a:lnTo>
                  <a:pt x="0" y="40213"/>
                </a:lnTo>
                <a:lnTo>
                  <a:pt x="223" y="46305"/>
                </a:lnTo>
                <a:close/>
              </a:path>
            </a:pathLst>
          </a:custGeom>
          <a:solidFill>
            <a:srgbClr val="356480"/>
          </a:solidFill>
        </p:spPr>
        <p:txBody>
          <a:bodyPr wrap="square" lIns="0" tIns="0" rIns="0" bIns="0" rtlCol="0">
            <a:noAutofit/>
          </a:bodyPr>
          <a:lstStyle/>
          <a:p>
            <a:endParaRPr/>
          </a:p>
        </p:txBody>
      </p:sp>
      <p:sp>
        <p:nvSpPr>
          <p:cNvPr id="139" name="object 139"/>
          <p:cNvSpPr/>
          <p:nvPr/>
        </p:nvSpPr>
        <p:spPr>
          <a:xfrm>
            <a:off x="3101340" y="3999739"/>
            <a:ext cx="458724" cy="274319"/>
          </a:xfrm>
          <a:custGeom>
            <a:avLst/>
            <a:gdLst/>
            <a:ahLst/>
            <a:cxnLst/>
            <a:rect l="l" t="t" r="r" b="b"/>
            <a:pathLst>
              <a:path w="458724" h="274319">
                <a:moveTo>
                  <a:pt x="0" y="274319"/>
                </a:moveTo>
                <a:lnTo>
                  <a:pt x="458724" y="274319"/>
                </a:lnTo>
                <a:lnTo>
                  <a:pt x="458724" y="0"/>
                </a:lnTo>
                <a:lnTo>
                  <a:pt x="0" y="0"/>
                </a:lnTo>
                <a:lnTo>
                  <a:pt x="0" y="274319"/>
                </a:lnTo>
                <a:close/>
              </a:path>
            </a:pathLst>
          </a:custGeom>
          <a:solidFill>
            <a:srgbClr val="1D6480"/>
          </a:solidFill>
        </p:spPr>
        <p:txBody>
          <a:bodyPr wrap="square" lIns="0" tIns="0" rIns="0" bIns="0" rtlCol="0">
            <a:noAutofit/>
          </a:bodyPr>
          <a:lstStyle/>
          <a:p>
            <a:endParaRPr/>
          </a:p>
        </p:txBody>
      </p:sp>
      <p:sp>
        <p:nvSpPr>
          <p:cNvPr id="140" name="object 140"/>
          <p:cNvSpPr/>
          <p:nvPr/>
        </p:nvSpPr>
        <p:spPr>
          <a:xfrm>
            <a:off x="3625596" y="3999739"/>
            <a:ext cx="460248" cy="274319"/>
          </a:xfrm>
          <a:custGeom>
            <a:avLst/>
            <a:gdLst/>
            <a:ahLst/>
            <a:cxnLst/>
            <a:rect l="l" t="t" r="r" b="b"/>
            <a:pathLst>
              <a:path w="460248" h="274319">
                <a:moveTo>
                  <a:pt x="0" y="274319"/>
                </a:moveTo>
                <a:lnTo>
                  <a:pt x="460248" y="274319"/>
                </a:lnTo>
                <a:lnTo>
                  <a:pt x="460248" y="0"/>
                </a:lnTo>
                <a:lnTo>
                  <a:pt x="0" y="0"/>
                </a:lnTo>
                <a:lnTo>
                  <a:pt x="0" y="274319"/>
                </a:lnTo>
                <a:close/>
              </a:path>
            </a:pathLst>
          </a:custGeom>
          <a:solidFill>
            <a:srgbClr val="1D6480"/>
          </a:solidFill>
        </p:spPr>
        <p:txBody>
          <a:bodyPr wrap="square" lIns="0" tIns="0" rIns="0" bIns="0" rtlCol="0">
            <a:noAutofit/>
          </a:bodyPr>
          <a:lstStyle/>
          <a:p>
            <a:endParaRPr/>
          </a:p>
        </p:txBody>
      </p:sp>
      <p:sp>
        <p:nvSpPr>
          <p:cNvPr id="141" name="object 141"/>
          <p:cNvSpPr/>
          <p:nvPr/>
        </p:nvSpPr>
        <p:spPr>
          <a:xfrm>
            <a:off x="2939034" y="3177540"/>
            <a:ext cx="65532" cy="0"/>
          </a:xfrm>
          <a:custGeom>
            <a:avLst/>
            <a:gdLst/>
            <a:ahLst/>
            <a:cxnLst/>
            <a:rect l="l" t="t" r="r" b="b"/>
            <a:pathLst>
              <a:path w="65532">
                <a:moveTo>
                  <a:pt x="0" y="0"/>
                </a:moveTo>
                <a:lnTo>
                  <a:pt x="65532" y="0"/>
                </a:lnTo>
              </a:path>
            </a:pathLst>
          </a:custGeom>
          <a:ln w="38100">
            <a:solidFill>
              <a:srgbClr val="AC1C37"/>
            </a:solidFill>
          </a:ln>
        </p:spPr>
        <p:txBody>
          <a:bodyPr wrap="square" lIns="0" tIns="0" rIns="0" bIns="0" rtlCol="0">
            <a:noAutofit/>
          </a:bodyPr>
          <a:lstStyle/>
          <a:p>
            <a:endParaRPr/>
          </a:p>
        </p:txBody>
      </p:sp>
      <p:sp>
        <p:nvSpPr>
          <p:cNvPr id="142" name="object 142"/>
          <p:cNvSpPr/>
          <p:nvPr/>
        </p:nvSpPr>
        <p:spPr>
          <a:xfrm>
            <a:off x="2939034" y="3232404"/>
            <a:ext cx="65532" cy="0"/>
          </a:xfrm>
          <a:custGeom>
            <a:avLst/>
            <a:gdLst/>
            <a:ahLst/>
            <a:cxnLst/>
            <a:rect l="l" t="t" r="r" b="b"/>
            <a:pathLst>
              <a:path w="65532">
                <a:moveTo>
                  <a:pt x="0" y="0"/>
                </a:moveTo>
                <a:lnTo>
                  <a:pt x="65532" y="0"/>
                </a:lnTo>
              </a:path>
            </a:pathLst>
          </a:custGeom>
          <a:ln w="38100">
            <a:solidFill>
              <a:srgbClr val="AC1C37"/>
            </a:solidFill>
          </a:ln>
        </p:spPr>
        <p:txBody>
          <a:bodyPr wrap="square" lIns="0" tIns="0" rIns="0" bIns="0" rtlCol="0">
            <a:noAutofit/>
          </a:bodyPr>
          <a:lstStyle/>
          <a:p>
            <a:endParaRPr/>
          </a:p>
        </p:txBody>
      </p:sp>
      <p:sp>
        <p:nvSpPr>
          <p:cNvPr id="143" name="object 143"/>
          <p:cNvSpPr/>
          <p:nvPr/>
        </p:nvSpPr>
        <p:spPr>
          <a:xfrm>
            <a:off x="2939034" y="3287268"/>
            <a:ext cx="65532" cy="0"/>
          </a:xfrm>
          <a:custGeom>
            <a:avLst/>
            <a:gdLst/>
            <a:ahLst/>
            <a:cxnLst/>
            <a:rect l="l" t="t" r="r" b="b"/>
            <a:pathLst>
              <a:path w="65532">
                <a:moveTo>
                  <a:pt x="0" y="0"/>
                </a:moveTo>
                <a:lnTo>
                  <a:pt x="65532" y="0"/>
                </a:lnTo>
              </a:path>
            </a:pathLst>
          </a:custGeom>
          <a:ln w="38100">
            <a:solidFill>
              <a:srgbClr val="AC1C37"/>
            </a:solidFill>
          </a:ln>
        </p:spPr>
        <p:txBody>
          <a:bodyPr wrap="square" lIns="0" tIns="0" rIns="0" bIns="0" rtlCol="0">
            <a:noAutofit/>
          </a:bodyPr>
          <a:lstStyle/>
          <a:p>
            <a:endParaRPr/>
          </a:p>
        </p:txBody>
      </p:sp>
      <p:sp>
        <p:nvSpPr>
          <p:cNvPr id="144" name="object 144"/>
          <p:cNvSpPr/>
          <p:nvPr/>
        </p:nvSpPr>
        <p:spPr>
          <a:xfrm>
            <a:off x="2939034" y="3342132"/>
            <a:ext cx="65532" cy="0"/>
          </a:xfrm>
          <a:custGeom>
            <a:avLst/>
            <a:gdLst/>
            <a:ahLst/>
            <a:cxnLst/>
            <a:rect l="l" t="t" r="r" b="b"/>
            <a:pathLst>
              <a:path w="65532">
                <a:moveTo>
                  <a:pt x="0" y="0"/>
                </a:moveTo>
                <a:lnTo>
                  <a:pt x="65532" y="0"/>
                </a:lnTo>
              </a:path>
            </a:pathLst>
          </a:custGeom>
          <a:ln w="38100">
            <a:solidFill>
              <a:srgbClr val="AC1C37"/>
            </a:solidFill>
          </a:ln>
        </p:spPr>
        <p:txBody>
          <a:bodyPr wrap="square" lIns="0" tIns="0" rIns="0" bIns="0" rtlCol="0">
            <a:noAutofit/>
          </a:bodyPr>
          <a:lstStyle/>
          <a:p>
            <a:endParaRPr/>
          </a:p>
        </p:txBody>
      </p:sp>
      <p:sp>
        <p:nvSpPr>
          <p:cNvPr id="145" name="object 145"/>
          <p:cNvSpPr/>
          <p:nvPr/>
        </p:nvSpPr>
        <p:spPr>
          <a:xfrm>
            <a:off x="2939034" y="3398520"/>
            <a:ext cx="65532" cy="0"/>
          </a:xfrm>
          <a:custGeom>
            <a:avLst/>
            <a:gdLst/>
            <a:ahLst/>
            <a:cxnLst/>
            <a:rect l="l" t="t" r="r" b="b"/>
            <a:pathLst>
              <a:path w="65532">
                <a:moveTo>
                  <a:pt x="0" y="0"/>
                </a:moveTo>
                <a:lnTo>
                  <a:pt x="65532" y="0"/>
                </a:lnTo>
              </a:path>
            </a:pathLst>
          </a:custGeom>
          <a:ln w="38100">
            <a:solidFill>
              <a:srgbClr val="AC1C37"/>
            </a:solidFill>
          </a:ln>
        </p:spPr>
        <p:txBody>
          <a:bodyPr wrap="square" lIns="0" tIns="0" rIns="0" bIns="0" rtlCol="0">
            <a:noAutofit/>
          </a:bodyPr>
          <a:lstStyle/>
          <a:p>
            <a:endParaRPr/>
          </a:p>
        </p:txBody>
      </p:sp>
      <p:sp>
        <p:nvSpPr>
          <p:cNvPr id="146" name="object 146"/>
          <p:cNvSpPr/>
          <p:nvPr/>
        </p:nvSpPr>
        <p:spPr>
          <a:xfrm>
            <a:off x="2939034" y="3453384"/>
            <a:ext cx="65532" cy="0"/>
          </a:xfrm>
          <a:custGeom>
            <a:avLst/>
            <a:gdLst/>
            <a:ahLst/>
            <a:cxnLst/>
            <a:rect l="l" t="t" r="r" b="b"/>
            <a:pathLst>
              <a:path w="65532">
                <a:moveTo>
                  <a:pt x="0" y="0"/>
                </a:moveTo>
                <a:lnTo>
                  <a:pt x="65532" y="0"/>
                </a:lnTo>
              </a:path>
            </a:pathLst>
          </a:custGeom>
          <a:ln w="38100">
            <a:solidFill>
              <a:srgbClr val="AC1C37"/>
            </a:solidFill>
          </a:ln>
        </p:spPr>
        <p:txBody>
          <a:bodyPr wrap="square" lIns="0" tIns="0" rIns="0" bIns="0" rtlCol="0">
            <a:noAutofit/>
          </a:bodyPr>
          <a:lstStyle/>
          <a:p>
            <a:endParaRPr/>
          </a:p>
        </p:txBody>
      </p:sp>
      <p:sp>
        <p:nvSpPr>
          <p:cNvPr id="147" name="object 147"/>
          <p:cNvSpPr/>
          <p:nvPr/>
        </p:nvSpPr>
        <p:spPr>
          <a:xfrm>
            <a:off x="2939034" y="3508248"/>
            <a:ext cx="65532" cy="0"/>
          </a:xfrm>
          <a:custGeom>
            <a:avLst/>
            <a:gdLst/>
            <a:ahLst/>
            <a:cxnLst/>
            <a:rect l="l" t="t" r="r" b="b"/>
            <a:pathLst>
              <a:path w="65532">
                <a:moveTo>
                  <a:pt x="0" y="0"/>
                </a:moveTo>
                <a:lnTo>
                  <a:pt x="65532" y="0"/>
                </a:lnTo>
              </a:path>
            </a:pathLst>
          </a:custGeom>
          <a:ln w="38100">
            <a:solidFill>
              <a:srgbClr val="AC1C37"/>
            </a:solidFill>
          </a:ln>
        </p:spPr>
        <p:txBody>
          <a:bodyPr wrap="square" lIns="0" tIns="0" rIns="0" bIns="0" rtlCol="0">
            <a:noAutofit/>
          </a:bodyPr>
          <a:lstStyle/>
          <a:p>
            <a:endParaRPr/>
          </a:p>
        </p:txBody>
      </p:sp>
      <p:sp>
        <p:nvSpPr>
          <p:cNvPr id="148" name="object 148"/>
          <p:cNvSpPr/>
          <p:nvPr/>
        </p:nvSpPr>
        <p:spPr>
          <a:xfrm>
            <a:off x="2939034" y="3564636"/>
            <a:ext cx="65532" cy="0"/>
          </a:xfrm>
          <a:custGeom>
            <a:avLst/>
            <a:gdLst/>
            <a:ahLst/>
            <a:cxnLst/>
            <a:rect l="l" t="t" r="r" b="b"/>
            <a:pathLst>
              <a:path w="65532">
                <a:moveTo>
                  <a:pt x="0" y="0"/>
                </a:moveTo>
                <a:lnTo>
                  <a:pt x="65532" y="0"/>
                </a:lnTo>
              </a:path>
            </a:pathLst>
          </a:custGeom>
          <a:ln w="38100">
            <a:solidFill>
              <a:srgbClr val="AC1C37"/>
            </a:solidFill>
          </a:ln>
        </p:spPr>
        <p:txBody>
          <a:bodyPr wrap="square" lIns="0" tIns="0" rIns="0" bIns="0" rtlCol="0">
            <a:noAutofit/>
          </a:bodyPr>
          <a:lstStyle/>
          <a:p>
            <a:endParaRPr/>
          </a:p>
        </p:txBody>
      </p:sp>
      <p:sp>
        <p:nvSpPr>
          <p:cNvPr id="149" name="object 149"/>
          <p:cNvSpPr/>
          <p:nvPr/>
        </p:nvSpPr>
        <p:spPr>
          <a:xfrm>
            <a:off x="2939034" y="3619500"/>
            <a:ext cx="65532" cy="0"/>
          </a:xfrm>
          <a:custGeom>
            <a:avLst/>
            <a:gdLst/>
            <a:ahLst/>
            <a:cxnLst/>
            <a:rect l="l" t="t" r="r" b="b"/>
            <a:pathLst>
              <a:path w="65532">
                <a:moveTo>
                  <a:pt x="0" y="0"/>
                </a:moveTo>
                <a:lnTo>
                  <a:pt x="65532" y="0"/>
                </a:lnTo>
              </a:path>
            </a:pathLst>
          </a:custGeom>
          <a:ln w="38100">
            <a:solidFill>
              <a:srgbClr val="AC1C37"/>
            </a:solidFill>
          </a:ln>
        </p:spPr>
        <p:txBody>
          <a:bodyPr wrap="square" lIns="0" tIns="0" rIns="0" bIns="0" rtlCol="0">
            <a:noAutofit/>
          </a:bodyPr>
          <a:lstStyle/>
          <a:p>
            <a:endParaRPr/>
          </a:p>
        </p:txBody>
      </p:sp>
      <p:sp>
        <p:nvSpPr>
          <p:cNvPr id="150" name="object 150"/>
          <p:cNvSpPr/>
          <p:nvPr/>
        </p:nvSpPr>
        <p:spPr>
          <a:xfrm>
            <a:off x="2939034" y="3674364"/>
            <a:ext cx="65532" cy="0"/>
          </a:xfrm>
          <a:custGeom>
            <a:avLst/>
            <a:gdLst/>
            <a:ahLst/>
            <a:cxnLst/>
            <a:rect l="l" t="t" r="r" b="b"/>
            <a:pathLst>
              <a:path w="65532">
                <a:moveTo>
                  <a:pt x="0" y="0"/>
                </a:moveTo>
                <a:lnTo>
                  <a:pt x="65532" y="0"/>
                </a:lnTo>
              </a:path>
            </a:pathLst>
          </a:custGeom>
          <a:ln w="38100">
            <a:solidFill>
              <a:srgbClr val="AC1C37"/>
            </a:solidFill>
          </a:ln>
        </p:spPr>
        <p:txBody>
          <a:bodyPr wrap="square" lIns="0" tIns="0" rIns="0" bIns="0" rtlCol="0">
            <a:noAutofit/>
          </a:bodyPr>
          <a:lstStyle/>
          <a:p>
            <a:endParaRPr/>
          </a:p>
        </p:txBody>
      </p:sp>
      <p:sp>
        <p:nvSpPr>
          <p:cNvPr id="151" name="object 151"/>
          <p:cNvSpPr/>
          <p:nvPr/>
        </p:nvSpPr>
        <p:spPr>
          <a:xfrm>
            <a:off x="2939034" y="3730752"/>
            <a:ext cx="65532" cy="0"/>
          </a:xfrm>
          <a:custGeom>
            <a:avLst/>
            <a:gdLst/>
            <a:ahLst/>
            <a:cxnLst/>
            <a:rect l="l" t="t" r="r" b="b"/>
            <a:pathLst>
              <a:path w="65532">
                <a:moveTo>
                  <a:pt x="0" y="0"/>
                </a:moveTo>
                <a:lnTo>
                  <a:pt x="65532" y="0"/>
                </a:lnTo>
              </a:path>
            </a:pathLst>
          </a:custGeom>
          <a:ln w="38100">
            <a:solidFill>
              <a:srgbClr val="AC1C37"/>
            </a:solidFill>
          </a:ln>
        </p:spPr>
        <p:txBody>
          <a:bodyPr wrap="square" lIns="0" tIns="0" rIns="0" bIns="0" rtlCol="0">
            <a:noAutofit/>
          </a:bodyPr>
          <a:lstStyle/>
          <a:p>
            <a:endParaRPr/>
          </a:p>
        </p:txBody>
      </p:sp>
      <p:sp>
        <p:nvSpPr>
          <p:cNvPr id="152" name="object 152"/>
          <p:cNvSpPr/>
          <p:nvPr/>
        </p:nvSpPr>
        <p:spPr>
          <a:xfrm>
            <a:off x="2939034" y="3785616"/>
            <a:ext cx="65532" cy="0"/>
          </a:xfrm>
          <a:custGeom>
            <a:avLst/>
            <a:gdLst/>
            <a:ahLst/>
            <a:cxnLst/>
            <a:rect l="l" t="t" r="r" b="b"/>
            <a:pathLst>
              <a:path w="65532">
                <a:moveTo>
                  <a:pt x="0" y="0"/>
                </a:moveTo>
                <a:lnTo>
                  <a:pt x="65532" y="0"/>
                </a:lnTo>
              </a:path>
            </a:pathLst>
          </a:custGeom>
          <a:ln w="38100">
            <a:solidFill>
              <a:srgbClr val="AC1C37"/>
            </a:solidFill>
          </a:ln>
        </p:spPr>
        <p:txBody>
          <a:bodyPr wrap="square" lIns="0" tIns="0" rIns="0" bIns="0" rtlCol="0">
            <a:noAutofit/>
          </a:bodyPr>
          <a:lstStyle/>
          <a:p>
            <a:endParaRPr/>
          </a:p>
        </p:txBody>
      </p:sp>
      <p:sp>
        <p:nvSpPr>
          <p:cNvPr id="153" name="object 153"/>
          <p:cNvSpPr/>
          <p:nvPr/>
        </p:nvSpPr>
        <p:spPr>
          <a:xfrm>
            <a:off x="2939034" y="3842004"/>
            <a:ext cx="65532" cy="0"/>
          </a:xfrm>
          <a:custGeom>
            <a:avLst/>
            <a:gdLst/>
            <a:ahLst/>
            <a:cxnLst/>
            <a:rect l="l" t="t" r="r" b="b"/>
            <a:pathLst>
              <a:path w="65532">
                <a:moveTo>
                  <a:pt x="0" y="0"/>
                </a:moveTo>
                <a:lnTo>
                  <a:pt x="65532" y="0"/>
                </a:lnTo>
              </a:path>
            </a:pathLst>
          </a:custGeom>
          <a:ln w="38100">
            <a:solidFill>
              <a:srgbClr val="AC1C37"/>
            </a:solidFill>
          </a:ln>
        </p:spPr>
        <p:txBody>
          <a:bodyPr wrap="square" lIns="0" tIns="0" rIns="0" bIns="0" rtlCol="0">
            <a:noAutofit/>
          </a:bodyPr>
          <a:lstStyle/>
          <a:p>
            <a:endParaRPr/>
          </a:p>
        </p:txBody>
      </p:sp>
      <p:sp>
        <p:nvSpPr>
          <p:cNvPr id="154" name="object 154"/>
          <p:cNvSpPr/>
          <p:nvPr/>
        </p:nvSpPr>
        <p:spPr>
          <a:xfrm>
            <a:off x="2939034" y="3896868"/>
            <a:ext cx="65532" cy="0"/>
          </a:xfrm>
          <a:custGeom>
            <a:avLst/>
            <a:gdLst/>
            <a:ahLst/>
            <a:cxnLst/>
            <a:rect l="l" t="t" r="r" b="b"/>
            <a:pathLst>
              <a:path w="65532">
                <a:moveTo>
                  <a:pt x="0" y="0"/>
                </a:moveTo>
                <a:lnTo>
                  <a:pt x="65532" y="0"/>
                </a:lnTo>
              </a:path>
            </a:pathLst>
          </a:custGeom>
          <a:ln w="38100">
            <a:solidFill>
              <a:srgbClr val="AC1C37"/>
            </a:solidFill>
          </a:ln>
        </p:spPr>
        <p:txBody>
          <a:bodyPr wrap="square" lIns="0" tIns="0" rIns="0" bIns="0" rtlCol="0">
            <a:noAutofit/>
          </a:bodyPr>
          <a:lstStyle/>
          <a:p>
            <a:endParaRPr/>
          </a:p>
        </p:txBody>
      </p:sp>
      <p:sp>
        <p:nvSpPr>
          <p:cNvPr id="155" name="object 155"/>
          <p:cNvSpPr/>
          <p:nvPr/>
        </p:nvSpPr>
        <p:spPr>
          <a:xfrm>
            <a:off x="2939034" y="3951732"/>
            <a:ext cx="65532" cy="0"/>
          </a:xfrm>
          <a:custGeom>
            <a:avLst/>
            <a:gdLst/>
            <a:ahLst/>
            <a:cxnLst/>
            <a:rect l="l" t="t" r="r" b="b"/>
            <a:pathLst>
              <a:path w="65532">
                <a:moveTo>
                  <a:pt x="0" y="0"/>
                </a:moveTo>
                <a:lnTo>
                  <a:pt x="65532" y="0"/>
                </a:lnTo>
              </a:path>
            </a:pathLst>
          </a:custGeom>
          <a:ln w="38100">
            <a:solidFill>
              <a:srgbClr val="AC1C37"/>
            </a:solidFill>
          </a:ln>
        </p:spPr>
        <p:txBody>
          <a:bodyPr wrap="square" lIns="0" tIns="0" rIns="0" bIns="0" rtlCol="0">
            <a:noAutofit/>
          </a:bodyPr>
          <a:lstStyle/>
          <a:p>
            <a:endParaRPr/>
          </a:p>
        </p:txBody>
      </p:sp>
      <p:sp>
        <p:nvSpPr>
          <p:cNvPr id="156" name="object 156"/>
          <p:cNvSpPr/>
          <p:nvPr/>
        </p:nvSpPr>
        <p:spPr>
          <a:xfrm>
            <a:off x="2939034" y="4006596"/>
            <a:ext cx="65532" cy="0"/>
          </a:xfrm>
          <a:custGeom>
            <a:avLst/>
            <a:gdLst/>
            <a:ahLst/>
            <a:cxnLst/>
            <a:rect l="l" t="t" r="r" b="b"/>
            <a:pathLst>
              <a:path w="65532">
                <a:moveTo>
                  <a:pt x="0" y="0"/>
                </a:moveTo>
                <a:lnTo>
                  <a:pt x="65532" y="0"/>
                </a:lnTo>
              </a:path>
            </a:pathLst>
          </a:custGeom>
          <a:ln w="38100">
            <a:solidFill>
              <a:srgbClr val="AC1C37"/>
            </a:solidFill>
          </a:ln>
        </p:spPr>
        <p:txBody>
          <a:bodyPr wrap="square" lIns="0" tIns="0" rIns="0" bIns="0" rtlCol="0">
            <a:noAutofit/>
          </a:bodyPr>
          <a:lstStyle/>
          <a:p>
            <a:endParaRPr/>
          </a:p>
        </p:txBody>
      </p:sp>
      <p:sp>
        <p:nvSpPr>
          <p:cNvPr id="157" name="object 157"/>
          <p:cNvSpPr/>
          <p:nvPr/>
        </p:nvSpPr>
        <p:spPr>
          <a:xfrm>
            <a:off x="2939034" y="4062984"/>
            <a:ext cx="65532" cy="0"/>
          </a:xfrm>
          <a:custGeom>
            <a:avLst/>
            <a:gdLst/>
            <a:ahLst/>
            <a:cxnLst/>
            <a:rect l="l" t="t" r="r" b="b"/>
            <a:pathLst>
              <a:path w="65532">
                <a:moveTo>
                  <a:pt x="0" y="0"/>
                </a:moveTo>
                <a:lnTo>
                  <a:pt x="65532" y="0"/>
                </a:lnTo>
              </a:path>
            </a:pathLst>
          </a:custGeom>
          <a:ln w="38100">
            <a:solidFill>
              <a:srgbClr val="AC1C37"/>
            </a:solidFill>
          </a:ln>
        </p:spPr>
        <p:txBody>
          <a:bodyPr wrap="square" lIns="0" tIns="0" rIns="0" bIns="0" rtlCol="0">
            <a:noAutofit/>
          </a:bodyPr>
          <a:lstStyle/>
          <a:p>
            <a:endParaRPr/>
          </a:p>
        </p:txBody>
      </p:sp>
      <p:sp>
        <p:nvSpPr>
          <p:cNvPr id="158" name="object 158"/>
          <p:cNvSpPr/>
          <p:nvPr/>
        </p:nvSpPr>
        <p:spPr>
          <a:xfrm>
            <a:off x="2939034" y="4117848"/>
            <a:ext cx="65532" cy="0"/>
          </a:xfrm>
          <a:custGeom>
            <a:avLst/>
            <a:gdLst/>
            <a:ahLst/>
            <a:cxnLst/>
            <a:rect l="l" t="t" r="r" b="b"/>
            <a:pathLst>
              <a:path w="65532">
                <a:moveTo>
                  <a:pt x="0" y="0"/>
                </a:moveTo>
                <a:lnTo>
                  <a:pt x="65532" y="0"/>
                </a:lnTo>
              </a:path>
            </a:pathLst>
          </a:custGeom>
          <a:ln w="38100">
            <a:solidFill>
              <a:srgbClr val="AC1C37"/>
            </a:solidFill>
          </a:ln>
        </p:spPr>
        <p:txBody>
          <a:bodyPr wrap="square" lIns="0" tIns="0" rIns="0" bIns="0" rtlCol="0">
            <a:noAutofit/>
          </a:bodyPr>
          <a:lstStyle/>
          <a:p>
            <a:endParaRPr/>
          </a:p>
        </p:txBody>
      </p:sp>
      <p:sp>
        <p:nvSpPr>
          <p:cNvPr id="159" name="object 159"/>
          <p:cNvSpPr/>
          <p:nvPr/>
        </p:nvSpPr>
        <p:spPr>
          <a:xfrm>
            <a:off x="2939034" y="4172712"/>
            <a:ext cx="65532" cy="0"/>
          </a:xfrm>
          <a:custGeom>
            <a:avLst/>
            <a:gdLst/>
            <a:ahLst/>
            <a:cxnLst/>
            <a:rect l="l" t="t" r="r" b="b"/>
            <a:pathLst>
              <a:path w="65532">
                <a:moveTo>
                  <a:pt x="0" y="0"/>
                </a:moveTo>
                <a:lnTo>
                  <a:pt x="65532" y="0"/>
                </a:lnTo>
              </a:path>
            </a:pathLst>
          </a:custGeom>
          <a:ln w="38100">
            <a:solidFill>
              <a:srgbClr val="AC1C37"/>
            </a:solidFill>
          </a:ln>
        </p:spPr>
        <p:txBody>
          <a:bodyPr wrap="square" lIns="0" tIns="0" rIns="0" bIns="0" rtlCol="0">
            <a:noAutofit/>
          </a:bodyPr>
          <a:lstStyle/>
          <a:p>
            <a:endParaRPr/>
          </a:p>
        </p:txBody>
      </p:sp>
      <p:sp>
        <p:nvSpPr>
          <p:cNvPr id="160" name="object 160"/>
          <p:cNvSpPr/>
          <p:nvPr/>
        </p:nvSpPr>
        <p:spPr>
          <a:xfrm>
            <a:off x="2939034" y="4227576"/>
            <a:ext cx="65532" cy="0"/>
          </a:xfrm>
          <a:custGeom>
            <a:avLst/>
            <a:gdLst/>
            <a:ahLst/>
            <a:cxnLst/>
            <a:rect l="l" t="t" r="r" b="b"/>
            <a:pathLst>
              <a:path w="65532">
                <a:moveTo>
                  <a:pt x="0" y="0"/>
                </a:moveTo>
                <a:lnTo>
                  <a:pt x="65532" y="0"/>
                </a:lnTo>
              </a:path>
            </a:pathLst>
          </a:custGeom>
          <a:ln w="38100">
            <a:solidFill>
              <a:srgbClr val="AC1C37"/>
            </a:solidFill>
          </a:ln>
        </p:spPr>
        <p:txBody>
          <a:bodyPr wrap="square" lIns="0" tIns="0" rIns="0" bIns="0" rtlCol="0">
            <a:noAutofit/>
          </a:bodyPr>
          <a:lstStyle/>
          <a:p>
            <a:endParaRPr/>
          </a:p>
        </p:txBody>
      </p:sp>
      <p:sp>
        <p:nvSpPr>
          <p:cNvPr id="161" name="object 161"/>
          <p:cNvSpPr/>
          <p:nvPr/>
        </p:nvSpPr>
        <p:spPr>
          <a:xfrm>
            <a:off x="2939034" y="4282440"/>
            <a:ext cx="65532" cy="0"/>
          </a:xfrm>
          <a:custGeom>
            <a:avLst/>
            <a:gdLst/>
            <a:ahLst/>
            <a:cxnLst/>
            <a:rect l="l" t="t" r="r" b="b"/>
            <a:pathLst>
              <a:path w="65532">
                <a:moveTo>
                  <a:pt x="0" y="0"/>
                </a:moveTo>
                <a:lnTo>
                  <a:pt x="65532" y="0"/>
                </a:lnTo>
              </a:path>
            </a:pathLst>
          </a:custGeom>
          <a:ln w="38100">
            <a:solidFill>
              <a:srgbClr val="AC1C37"/>
            </a:solidFill>
          </a:ln>
        </p:spPr>
        <p:txBody>
          <a:bodyPr wrap="square" lIns="0" tIns="0" rIns="0" bIns="0" rtlCol="0">
            <a:noAutofit/>
          </a:bodyPr>
          <a:lstStyle/>
          <a:p>
            <a:endParaRPr/>
          </a:p>
        </p:txBody>
      </p:sp>
      <p:sp>
        <p:nvSpPr>
          <p:cNvPr id="162" name="object 162"/>
          <p:cNvSpPr/>
          <p:nvPr/>
        </p:nvSpPr>
        <p:spPr>
          <a:xfrm>
            <a:off x="2939034" y="4337304"/>
            <a:ext cx="65532" cy="0"/>
          </a:xfrm>
          <a:custGeom>
            <a:avLst/>
            <a:gdLst/>
            <a:ahLst/>
            <a:cxnLst/>
            <a:rect l="l" t="t" r="r" b="b"/>
            <a:pathLst>
              <a:path w="65532">
                <a:moveTo>
                  <a:pt x="0" y="0"/>
                </a:moveTo>
                <a:lnTo>
                  <a:pt x="65532" y="0"/>
                </a:lnTo>
              </a:path>
            </a:pathLst>
          </a:custGeom>
          <a:ln w="38100">
            <a:solidFill>
              <a:srgbClr val="AC1C37"/>
            </a:solidFill>
          </a:ln>
        </p:spPr>
        <p:txBody>
          <a:bodyPr wrap="square" lIns="0" tIns="0" rIns="0" bIns="0" rtlCol="0">
            <a:noAutofit/>
          </a:bodyPr>
          <a:lstStyle/>
          <a:p>
            <a:endParaRPr/>
          </a:p>
        </p:txBody>
      </p:sp>
      <p:sp>
        <p:nvSpPr>
          <p:cNvPr id="163" name="object 163"/>
          <p:cNvSpPr/>
          <p:nvPr/>
        </p:nvSpPr>
        <p:spPr>
          <a:xfrm>
            <a:off x="6914389" y="2570226"/>
            <a:ext cx="606551" cy="2948940"/>
          </a:xfrm>
          <a:custGeom>
            <a:avLst/>
            <a:gdLst/>
            <a:ahLst/>
            <a:cxnLst/>
            <a:rect l="l" t="t" r="r" b="b"/>
            <a:pathLst>
              <a:path w="606551" h="2948940">
                <a:moveTo>
                  <a:pt x="0" y="2948940"/>
                </a:moveTo>
                <a:lnTo>
                  <a:pt x="606551" y="2948940"/>
                </a:lnTo>
                <a:lnTo>
                  <a:pt x="606551" y="0"/>
                </a:lnTo>
                <a:lnTo>
                  <a:pt x="0" y="0"/>
                </a:lnTo>
                <a:lnTo>
                  <a:pt x="0" y="2948940"/>
                </a:lnTo>
                <a:close/>
              </a:path>
            </a:pathLst>
          </a:custGeom>
          <a:ln w="6096">
            <a:solidFill>
              <a:srgbClr val="44536A"/>
            </a:solidFill>
          </a:ln>
        </p:spPr>
        <p:txBody>
          <a:bodyPr wrap="square" lIns="0" tIns="0" rIns="0" bIns="0" rtlCol="0">
            <a:noAutofit/>
          </a:bodyPr>
          <a:lstStyle/>
          <a:p>
            <a:endParaRPr/>
          </a:p>
        </p:txBody>
      </p:sp>
      <p:sp>
        <p:nvSpPr>
          <p:cNvPr id="164" name="object 164"/>
          <p:cNvSpPr/>
          <p:nvPr/>
        </p:nvSpPr>
        <p:spPr>
          <a:xfrm>
            <a:off x="6883908" y="2556510"/>
            <a:ext cx="653796" cy="2977896"/>
          </a:xfrm>
          <a:custGeom>
            <a:avLst/>
            <a:gdLst/>
            <a:ahLst/>
            <a:cxnLst/>
            <a:rect l="l" t="t" r="r" b="b"/>
            <a:pathLst>
              <a:path w="653796" h="2977895">
                <a:moveTo>
                  <a:pt x="0" y="2977896"/>
                </a:moveTo>
                <a:lnTo>
                  <a:pt x="19176" y="2958731"/>
                </a:lnTo>
                <a:lnTo>
                  <a:pt x="19176" y="19176"/>
                </a:lnTo>
                <a:lnTo>
                  <a:pt x="634619" y="19176"/>
                </a:lnTo>
                <a:lnTo>
                  <a:pt x="634619" y="2958731"/>
                </a:lnTo>
                <a:lnTo>
                  <a:pt x="19176" y="2958731"/>
                </a:lnTo>
                <a:lnTo>
                  <a:pt x="653796" y="2977896"/>
                </a:lnTo>
                <a:lnTo>
                  <a:pt x="653796" y="0"/>
                </a:lnTo>
                <a:lnTo>
                  <a:pt x="0" y="0"/>
                </a:lnTo>
                <a:lnTo>
                  <a:pt x="0" y="2977896"/>
                </a:lnTo>
                <a:close/>
              </a:path>
              <a:path w="653796" h="2977895">
                <a:moveTo>
                  <a:pt x="19176" y="2958731"/>
                </a:moveTo>
                <a:lnTo>
                  <a:pt x="0" y="2977896"/>
                </a:lnTo>
                <a:lnTo>
                  <a:pt x="653796" y="2977896"/>
                </a:lnTo>
                <a:lnTo>
                  <a:pt x="19176" y="2958731"/>
                </a:lnTo>
                <a:close/>
              </a:path>
            </a:pathLst>
          </a:custGeom>
          <a:solidFill>
            <a:srgbClr val="4471C4"/>
          </a:solidFill>
        </p:spPr>
        <p:txBody>
          <a:bodyPr wrap="square" lIns="0" tIns="0" rIns="0" bIns="0" rtlCol="0">
            <a:noAutofit/>
          </a:bodyPr>
          <a:lstStyle/>
          <a:p>
            <a:endParaRPr/>
          </a:p>
        </p:txBody>
      </p:sp>
      <p:sp>
        <p:nvSpPr>
          <p:cNvPr id="165" name="object 165"/>
          <p:cNvSpPr/>
          <p:nvPr/>
        </p:nvSpPr>
        <p:spPr>
          <a:xfrm>
            <a:off x="6883908" y="2556510"/>
            <a:ext cx="653796" cy="2977896"/>
          </a:xfrm>
          <a:custGeom>
            <a:avLst/>
            <a:gdLst/>
            <a:ahLst/>
            <a:cxnLst/>
            <a:rect l="l" t="t" r="r" b="b"/>
            <a:pathLst>
              <a:path w="653796" h="2977895">
                <a:moveTo>
                  <a:pt x="0" y="0"/>
                </a:moveTo>
                <a:lnTo>
                  <a:pt x="0" y="2977896"/>
                </a:lnTo>
                <a:lnTo>
                  <a:pt x="653796" y="2977896"/>
                </a:lnTo>
                <a:lnTo>
                  <a:pt x="653796" y="0"/>
                </a:lnTo>
                <a:lnTo>
                  <a:pt x="0" y="0"/>
                </a:lnTo>
                <a:close/>
              </a:path>
            </a:pathLst>
          </a:custGeom>
          <a:solidFill>
            <a:srgbClr val="4471C4"/>
          </a:solidFill>
        </p:spPr>
        <p:txBody>
          <a:bodyPr wrap="square" lIns="0" tIns="0" rIns="0" bIns="0" rtlCol="0">
            <a:noAutofit/>
          </a:bodyPr>
          <a:lstStyle/>
          <a:p>
            <a:endParaRPr/>
          </a:p>
        </p:txBody>
      </p:sp>
      <p:sp>
        <p:nvSpPr>
          <p:cNvPr id="166" name="object 166"/>
          <p:cNvSpPr/>
          <p:nvPr/>
        </p:nvSpPr>
        <p:spPr>
          <a:xfrm>
            <a:off x="6903084" y="2575687"/>
            <a:ext cx="615442" cy="2939554"/>
          </a:xfrm>
          <a:custGeom>
            <a:avLst/>
            <a:gdLst/>
            <a:ahLst/>
            <a:cxnLst/>
            <a:rect l="l" t="t" r="r" b="b"/>
            <a:pathLst>
              <a:path w="615442" h="2939554">
                <a:moveTo>
                  <a:pt x="0" y="0"/>
                </a:moveTo>
                <a:lnTo>
                  <a:pt x="0" y="2939554"/>
                </a:lnTo>
                <a:lnTo>
                  <a:pt x="615442" y="2939554"/>
                </a:lnTo>
                <a:lnTo>
                  <a:pt x="615442" y="0"/>
                </a:lnTo>
                <a:lnTo>
                  <a:pt x="0" y="0"/>
                </a:lnTo>
                <a:close/>
              </a:path>
            </a:pathLst>
          </a:custGeom>
          <a:solidFill>
            <a:srgbClr val="4471C4"/>
          </a:solidFill>
        </p:spPr>
        <p:txBody>
          <a:bodyPr wrap="square" lIns="0" tIns="0" rIns="0" bIns="0" rtlCol="0">
            <a:noAutofit/>
          </a:bodyPr>
          <a:lstStyle/>
          <a:p>
            <a:endParaRPr/>
          </a:p>
        </p:txBody>
      </p:sp>
      <p:sp>
        <p:nvSpPr>
          <p:cNvPr id="167" name="object 167"/>
          <p:cNvSpPr/>
          <p:nvPr/>
        </p:nvSpPr>
        <p:spPr>
          <a:xfrm>
            <a:off x="6883908" y="2556510"/>
            <a:ext cx="653796" cy="2977896"/>
          </a:xfrm>
          <a:custGeom>
            <a:avLst/>
            <a:gdLst/>
            <a:ahLst/>
            <a:cxnLst/>
            <a:rect l="l" t="t" r="r" b="b"/>
            <a:pathLst>
              <a:path w="653796" h="2977895">
                <a:moveTo>
                  <a:pt x="0" y="0"/>
                </a:moveTo>
                <a:lnTo>
                  <a:pt x="653796" y="0"/>
                </a:lnTo>
                <a:lnTo>
                  <a:pt x="653796" y="2977896"/>
                </a:lnTo>
                <a:lnTo>
                  <a:pt x="0" y="2977896"/>
                </a:lnTo>
                <a:lnTo>
                  <a:pt x="0" y="0"/>
                </a:lnTo>
                <a:close/>
              </a:path>
            </a:pathLst>
          </a:custGeom>
          <a:ln w="6096">
            <a:solidFill>
              <a:srgbClr val="C00000"/>
            </a:solidFill>
          </a:ln>
        </p:spPr>
        <p:txBody>
          <a:bodyPr wrap="square" lIns="0" tIns="0" rIns="0" bIns="0" rtlCol="0">
            <a:noAutofit/>
          </a:bodyPr>
          <a:lstStyle/>
          <a:p>
            <a:endParaRPr/>
          </a:p>
        </p:txBody>
      </p:sp>
      <p:sp>
        <p:nvSpPr>
          <p:cNvPr id="168" name="object 168"/>
          <p:cNvSpPr/>
          <p:nvPr/>
        </p:nvSpPr>
        <p:spPr>
          <a:xfrm>
            <a:off x="6903084" y="2575687"/>
            <a:ext cx="615442" cy="2939554"/>
          </a:xfrm>
          <a:custGeom>
            <a:avLst/>
            <a:gdLst/>
            <a:ahLst/>
            <a:cxnLst/>
            <a:rect l="l" t="t" r="r" b="b"/>
            <a:pathLst>
              <a:path w="615442" h="2939554">
                <a:moveTo>
                  <a:pt x="0" y="0"/>
                </a:moveTo>
                <a:lnTo>
                  <a:pt x="0" y="2939554"/>
                </a:lnTo>
                <a:lnTo>
                  <a:pt x="615442" y="2939554"/>
                </a:lnTo>
                <a:lnTo>
                  <a:pt x="615442" y="0"/>
                </a:lnTo>
                <a:lnTo>
                  <a:pt x="0" y="0"/>
                </a:lnTo>
                <a:close/>
              </a:path>
            </a:pathLst>
          </a:custGeom>
          <a:ln w="6095">
            <a:solidFill>
              <a:srgbClr val="C00000"/>
            </a:solidFill>
          </a:ln>
        </p:spPr>
        <p:txBody>
          <a:bodyPr wrap="square" lIns="0" tIns="0" rIns="0" bIns="0" rtlCol="0">
            <a:noAutofit/>
          </a:bodyPr>
          <a:lstStyle/>
          <a:p>
            <a:endParaRPr/>
          </a:p>
        </p:txBody>
      </p:sp>
      <p:sp>
        <p:nvSpPr>
          <p:cNvPr id="169" name="object 169"/>
          <p:cNvSpPr/>
          <p:nvPr/>
        </p:nvSpPr>
        <p:spPr>
          <a:xfrm>
            <a:off x="7095745" y="3620263"/>
            <a:ext cx="260603" cy="280415"/>
          </a:xfrm>
          <a:prstGeom prst="rect">
            <a:avLst/>
          </a:prstGeom>
          <a:blipFill>
            <a:blip r:embed="rId11" cstate="print"/>
            <a:stretch>
              <a:fillRect/>
            </a:stretch>
          </a:blipFill>
        </p:spPr>
        <p:txBody>
          <a:bodyPr wrap="square" lIns="0" tIns="0" rIns="0" bIns="0" rtlCol="0">
            <a:noAutofit/>
          </a:bodyPr>
          <a:lstStyle/>
          <a:p>
            <a:endParaRPr/>
          </a:p>
        </p:txBody>
      </p:sp>
      <p:sp>
        <p:nvSpPr>
          <p:cNvPr id="170" name="object 170"/>
          <p:cNvSpPr/>
          <p:nvPr/>
        </p:nvSpPr>
        <p:spPr>
          <a:xfrm>
            <a:off x="7075933" y="3969259"/>
            <a:ext cx="260603" cy="281939"/>
          </a:xfrm>
          <a:prstGeom prst="rect">
            <a:avLst/>
          </a:prstGeom>
          <a:blipFill>
            <a:blip r:embed="rId12" cstate="print"/>
            <a:stretch>
              <a:fillRect/>
            </a:stretch>
          </a:blipFill>
        </p:spPr>
        <p:txBody>
          <a:bodyPr wrap="square" lIns="0" tIns="0" rIns="0" bIns="0" rtlCol="0">
            <a:noAutofit/>
          </a:bodyPr>
          <a:lstStyle/>
          <a:p>
            <a:endParaRPr/>
          </a:p>
        </p:txBody>
      </p:sp>
      <p:sp>
        <p:nvSpPr>
          <p:cNvPr id="171" name="object 171"/>
          <p:cNvSpPr/>
          <p:nvPr/>
        </p:nvSpPr>
        <p:spPr>
          <a:xfrm>
            <a:off x="7082029" y="4341114"/>
            <a:ext cx="262127" cy="283464"/>
          </a:xfrm>
          <a:prstGeom prst="rect">
            <a:avLst/>
          </a:prstGeom>
          <a:blipFill>
            <a:blip r:embed="rId13" cstate="print"/>
            <a:stretch>
              <a:fillRect/>
            </a:stretch>
          </a:blipFill>
        </p:spPr>
        <p:txBody>
          <a:bodyPr wrap="square" lIns="0" tIns="0" rIns="0" bIns="0" rtlCol="0">
            <a:noAutofit/>
          </a:bodyPr>
          <a:lstStyle/>
          <a:p>
            <a:endParaRPr/>
          </a:p>
        </p:txBody>
      </p:sp>
      <p:sp>
        <p:nvSpPr>
          <p:cNvPr id="172" name="object 172"/>
          <p:cNvSpPr/>
          <p:nvPr/>
        </p:nvSpPr>
        <p:spPr>
          <a:xfrm>
            <a:off x="6999733" y="3551682"/>
            <a:ext cx="406907" cy="1173480"/>
          </a:xfrm>
          <a:custGeom>
            <a:avLst/>
            <a:gdLst/>
            <a:ahLst/>
            <a:cxnLst/>
            <a:rect l="l" t="t" r="r" b="b"/>
            <a:pathLst>
              <a:path w="406907" h="1173480">
                <a:moveTo>
                  <a:pt x="0" y="1173480"/>
                </a:moveTo>
                <a:lnTo>
                  <a:pt x="406907" y="1173480"/>
                </a:lnTo>
                <a:lnTo>
                  <a:pt x="406907" y="0"/>
                </a:lnTo>
                <a:lnTo>
                  <a:pt x="0" y="0"/>
                </a:lnTo>
                <a:lnTo>
                  <a:pt x="0" y="1173480"/>
                </a:lnTo>
                <a:close/>
              </a:path>
            </a:pathLst>
          </a:custGeom>
          <a:ln w="6096">
            <a:solidFill>
              <a:srgbClr val="44536A"/>
            </a:solidFill>
          </a:ln>
        </p:spPr>
        <p:txBody>
          <a:bodyPr wrap="square" lIns="0" tIns="0" rIns="0" bIns="0" rtlCol="0">
            <a:noAutofit/>
          </a:bodyPr>
          <a:lstStyle/>
          <a:p>
            <a:endParaRPr/>
          </a:p>
        </p:txBody>
      </p:sp>
      <p:sp>
        <p:nvSpPr>
          <p:cNvPr id="173" name="object 173"/>
          <p:cNvSpPr/>
          <p:nvPr/>
        </p:nvSpPr>
        <p:spPr>
          <a:xfrm>
            <a:off x="7100317" y="4946143"/>
            <a:ext cx="254507" cy="292607"/>
          </a:xfrm>
          <a:prstGeom prst="rect">
            <a:avLst/>
          </a:prstGeom>
          <a:blipFill>
            <a:blip r:embed="rId14" cstate="print"/>
            <a:stretch>
              <a:fillRect/>
            </a:stretch>
          </a:blipFill>
        </p:spPr>
        <p:txBody>
          <a:bodyPr wrap="square" lIns="0" tIns="0" rIns="0" bIns="0" rtlCol="0">
            <a:noAutofit/>
          </a:bodyPr>
          <a:lstStyle/>
          <a:p>
            <a:endParaRPr/>
          </a:p>
        </p:txBody>
      </p:sp>
      <p:sp>
        <p:nvSpPr>
          <p:cNvPr id="174" name="object 174"/>
          <p:cNvSpPr/>
          <p:nvPr/>
        </p:nvSpPr>
        <p:spPr>
          <a:xfrm>
            <a:off x="7022593" y="4879087"/>
            <a:ext cx="406907" cy="466343"/>
          </a:xfrm>
          <a:custGeom>
            <a:avLst/>
            <a:gdLst/>
            <a:ahLst/>
            <a:cxnLst/>
            <a:rect l="l" t="t" r="r" b="b"/>
            <a:pathLst>
              <a:path w="406907" h="466343">
                <a:moveTo>
                  <a:pt x="0" y="466343"/>
                </a:moveTo>
                <a:lnTo>
                  <a:pt x="406907" y="466343"/>
                </a:lnTo>
                <a:lnTo>
                  <a:pt x="406907" y="0"/>
                </a:lnTo>
                <a:lnTo>
                  <a:pt x="0" y="0"/>
                </a:lnTo>
                <a:lnTo>
                  <a:pt x="0" y="466343"/>
                </a:lnTo>
                <a:close/>
              </a:path>
            </a:pathLst>
          </a:custGeom>
          <a:ln w="6096">
            <a:solidFill>
              <a:srgbClr val="44536A"/>
            </a:solidFill>
          </a:ln>
        </p:spPr>
        <p:txBody>
          <a:bodyPr wrap="square" lIns="0" tIns="0" rIns="0" bIns="0" rtlCol="0">
            <a:noAutofit/>
          </a:bodyPr>
          <a:lstStyle/>
          <a:p>
            <a:endParaRPr/>
          </a:p>
        </p:txBody>
      </p:sp>
      <p:sp>
        <p:nvSpPr>
          <p:cNvPr id="175" name="object 175"/>
          <p:cNvSpPr/>
          <p:nvPr/>
        </p:nvSpPr>
        <p:spPr>
          <a:xfrm>
            <a:off x="4479036" y="3010663"/>
            <a:ext cx="2241804" cy="2107691"/>
          </a:xfrm>
          <a:custGeom>
            <a:avLst/>
            <a:gdLst/>
            <a:ahLst/>
            <a:cxnLst/>
            <a:rect l="l" t="t" r="r" b="b"/>
            <a:pathLst>
              <a:path w="2241804" h="2107691">
                <a:moveTo>
                  <a:pt x="0" y="2107691"/>
                </a:moveTo>
                <a:lnTo>
                  <a:pt x="14097" y="2093595"/>
                </a:lnTo>
                <a:lnTo>
                  <a:pt x="14097" y="14096"/>
                </a:lnTo>
                <a:lnTo>
                  <a:pt x="2227707" y="14096"/>
                </a:lnTo>
                <a:lnTo>
                  <a:pt x="2227707" y="2093595"/>
                </a:lnTo>
                <a:lnTo>
                  <a:pt x="14097" y="2093595"/>
                </a:lnTo>
                <a:lnTo>
                  <a:pt x="2241804" y="2107691"/>
                </a:lnTo>
                <a:lnTo>
                  <a:pt x="2241804" y="0"/>
                </a:lnTo>
                <a:lnTo>
                  <a:pt x="0" y="0"/>
                </a:lnTo>
                <a:lnTo>
                  <a:pt x="0" y="2107691"/>
                </a:lnTo>
                <a:close/>
              </a:path>
              <a:path w="2241804" h="2107691">
                <a:moveTo>
                  <a:pt x="14097" y="2093595"/>
                </a:moveTo>
                <a:lnTo>
                  <a:pt x="0" y="2107691"/>
                </a:lnTo>
                <a:lnTo>
                  <a:pt x="2241804" y="2107691"/>
                </a:lnTo>
                <a:lnTo>
                  <a:pt x="14097" y="2093595"/>
                </a:lnTo>
                <a:close/>
              </a:path>
            </a:pathLst>
          </a:custGeom>
          <a:solidFill>
            <a:srgbClr val="001F5F"/>
          </a:solidFill>
        </p:spPr>
        <p:txBody>
          <a:bodyPr wrap="square" lIns="0" tIns="0" rIns="0" bIns="0" rtlCol="0">
            <a:noAutofit/>
          </a:bodyPr>
          <a:lstStyle/>
          <a:p>
            <a:endParaRPr/>
          </a:p>
        </p:txBody>
      </p:sp>
      <p:sp>
        <p:nvSpPr>
          <p:cNvPr id="176" name="object 176"/>
          <p:cNvSpPr/>
          <p:nvPr/>
        </p:nvSpPr>
        <p:spPr>
          <a:xfrm>
            <a:off x="6706744" y="3010663"/>
            <a:ext cx="14097" cy="2107691"/>
          </a:xfrm>
          <a:custGeom>
            <a:avLst/>
            <a:gdLst/>
            <a:ahLst/>
            <a:cxnLst/>
            <a:rect l="l" t="t" r="r" b="b"/>
            <a:pathLst>
              <a:path w="14097" h="2107691">
                <a:moveTo>
                  <a:pt x="0" y="2107691"/>
                </a:moveTo>
                <a:lnTo>
                  <a:pt x="14097" y="2107691"/>
                </a:lnTo>
                <a:lnTo>
                  <a:pt x="14097" y="0"/>
                </a:lnTo>
                <a:lnTo>
                  <a:pt x="0" y="0"/>
                </a:lnTo>
                <a:lnTo>
                  <a:pt x="0" y="2107691"/>
                </a:lnTo>
                <a:close/>
              </a:path>
            </a:pathLst>
          </a:custGeom>
          <a:solidFill>
            <a:srgbClr val="001F5F"/>
          </a:solidFill>
        </p:spPr>
        <p:txBody>
          <a:bodyPr wrap="square" lIns="0" tIns="0" rIns="0" bIns="0" rtlCol="0">
            <a:noAutofit/>
          </a:bodyPr>
          <a:lstStyle/>
          <a:p>
            <a:endParaRPr/>
          </a:p>
        </p:txBody>
      </p:sp>
      <p:sp>
        <p:nvSpPr>
          <p:cNvPr id="177" name="object 177"/>
          <p:cNvSpPr/>
          <p:nvPr/>
        </p:nvSpPr>
        <p:spPr>
          <a:xfrm>
            <a:off x="4479037" y="3010663"/>
            <a:ext cx="14097" cy="2107691"/>
          </a:xfrm>
          <a:custGeom>
            <a:avLst/>
            <a:gdLst/>
            <a:ahLst/>
            <a:cxnLst/>
            <a:rect l="l" t="t" r="r" b="b"/>
            <a:pathLst>
              <a:path w="14097" h="2107691">
                <a:moveTo>
                  <a:pt x="0" y="2107691"/>
                </a:moveTo>
                <a:lnTo>
                  <a:pt x="14097" y="2107691"/>
                </a:lnTo>
                <a:lnTo>
                  <a:pt x="14097" y="0"/>
                </a:lnTo>
                <a:lnTo>
                  <a:pt x="0" y="0"/>
                </a:lnTo>
                <a:lnTo>
                  <a:pt x="0" y="2107691"/>
                </a:lnTo>
                <a:close/>
              </a:path>
            </a:pathLst>
          </a:custGeom>
          <a:solidFill>
            <a:srgbClr val="001F5F"/>
          </a:solidFill>
        </p:spPr>
        <p:txBody>
          <a:bodyPr wrap="square" lIns="0" tIns="0" rIns="0" bIns="0" rtlCol="0">
            <a:noAutofit/>
          </a:bodyPr>
          <a:lstStyle/>
          <a:p>
            <a:endParaRPr/>
          </a:p>
        </p:txBody>
      </p:sp>
      <p:sp>
        <p:nvSpPr>
          <p:cNvPr id="178" name="object 178"/>
          <p:cNvSpPr/>
          <p:nvPr/>
        </p:nvSpPr>
        <p:spPr>
          <a:xfrm>
            <a:off x="4493133" y="3024759"/>
            <a:ext cx="2213610" cy="2079498"/>
          </a:xfrm>
          <a:custGeom>
            <a:avLst/>
            <a:gdLst/>
            <a:ahLst/>
            <a:cxnLst/>
            <a:rect l="l" t="t" r="r" b="b"/>
            <a:pathLst>
              <a:path w="2213610" h="2079497">
                <a:moveTo>
                  <a:pt x="0" y="0"/>
                </a:moveTo>
                <a:lnTo>
                  <a:pt x="0" y="2079498"/>
                </a:lnTo>
                <a:lnTo>
                  <a:pt x="2213610" y="2079498"/>
                </a:lnTo>
                <a:lnTo>
                  <a:pt x="2213610" y="0"/>
                </a:lnTo>
                <a:lnTo>
                  <a:pt x="0" y="0"/>
                </a:lnTo>
                <a:close/>
              </a:path>
            </a:pathLst>
          </a:custGeom>
          <a:solidFill>
            <a:srgbClr val="001F5F"/>
          </a:solidFill>
        </p:spPr>
        <p:txBody>
          <a:bodyPr wrap="square" lIns="0" tIns="0" rIns="0" bIns="0" rtlCol="0">
            <a:noAutofit/>
          </a:bodyPr>
          <a:lstStyle/>
          <a:p>
            <a:endParaRPr/>
          </a:p>
        </p:txBody>
      </p:sp>
      <p:sp>
        <p:nvSpPr>
          <p:cNvPr id="179" name="object 179"/>
          <p:cNvSpPr/>
          <p:nvPr/>
        </p:nvSpPr>
        <p:spPr>
          <a:xfrm>
            <a:off x="4479036" y="3010663"/>
            <a:ext cx="2241804" cy="2107691"/>
          </a:xfrm>
          <a:custGeom>
            <a:avLst/>
            <a:gdLst/>
            <a:ahLst/>
            <a:cxnLst/>
            <a:rect l="l" t="t" r="r" b="b"/>
            <a:pathLst>
              <a:path w="2241804" h="2107691">
                <a:moveTo>
                  <a:pt x="0" y="0"/>
                </a:moveTo>
                <a:lnTo>
                  <a:pt x="2241804" y="0"/>
                </a:lnTo>
                <a:lnTo>
                  <a:pt x="2241804" y="2107691"/>
                </a:lnTo>
                <a:lnTo>
                  <a:pt x="0" y="2107691"/>
                </a:lnTo>
                <a:lnTo>
                  <a:pt x="0" y="0"/>
                </a:lnTo>
                <a:close/>
              </a:path>
            </a:pathLst>
          </a:custGeom>
          <a:ln w="6096">
            <a:solidFill>
              <a:srgbClr val="00339A"/>
            </a:solidFill>
          </a:ln>
        </p:spPr>
        <p:txBody>
          <a:bodyPr wrap="square" lIns="0" tIns="0" rIns="0" bIns="0" rtlCol="0">
            <a:noAutofit/>
          </a:bodyPr>
          <a:lstStyle/>
          <a:p>
            <a:endParaRPr/>
          </a:p>
        </p:txBody>
      </p:sp>
      <p:sp>
        <p:nvSpPr>
          <p:cNvPr id="180" name="object 180"/>
          <p:cNvSpPr/>
          <p:nvPr/>
        </p:nvSpPr>
        <p:spPr>
          <a:xfrm>
            <a:off x="4493133" y="3024759"/>
            <a:ext cx="2213610" cy="2079498"/>
          </a:xfrm>
          <a:custGeom>
            <a:avLst/>
            <a:gdLst/>
            <a:ahLst/>
            <a:cxnLst/>
            <a:rect l="l" t="t" r="r" b="b"/>
            <a:pathLst>
              <a:path w="2213610" h="2079497">
                <a:moveTo>
                  <a:pt x="0" y="0"/>
                </a:moveTo>
                <a:lnTo>
                  <a:pt x="0" y="2079498"/>
                </a:lnTo>
                <a:lnTo>
                  <a:pt x="2213610" y="2079498"/>
                </a:lnTo>
                <a:lnTo>
                  <a:pt x="2213610" y="0"/>
                </a:lnTo>
                <a:lnTo>
                  <a:pt x="0" y="0"/>
                </a:lnTo>
                <a:close/>
              </a:path>
            </a:pathLst>
          </a:custGeom>
          <a:ln w="6096">
            <a:solidFill>
              <a:srgbClr val="00339A"/>
            </a:solidFill>
          </a:ln>
        </p:spPr>
        <p:txBody>
          <a:bodyPr wrap="square" lIns="0" tIns="0" rIns="0" bIns="0" rtlCol="0">
            <a:noAutofit/>
          </a:bodyPr>
          <a:lstStyle/>
          <a:p>
            <a:endParaRPr/>
          </a:p>
        </p:txBody>
      </p:sp>
      <p:sp>
        <p:nvSpPr>
          <p:cNvPr id="181" name="object 181"/>
          <p:cNvSpPr/>
          <p:nvPr/>
        </p:nvSpPr>
        <p:spPr>
          <a:xfrm>
            <a:off x="4585716" y="3339846"/>
            <a:ext cx="2075688" cy="1397508"/>
          </a:xfrm>
          <a:custGeom>
            <a:avLst/>
            <a:gdLst/>
            <a:ahLst/>
            <a:cxnLst/>
            <a:rect l="l" t="t" r="r" b="b"/>
            <a:pathLst>
              <a:path w="2075688" h="1397508">
                <a:moveTo>
                  <a:pt x="0" y="1397508"/>
                </a:moveTo>
                <a:lnTo>
                  <a:pt x="2075688" y="1397508"/>
                </a:lnTo>
                <a:lnTo>
                  <a:pt x="2075688" y="0"/>
                </a:lnTo>
                <a:lnTo>
                  <a:pt x="0" y="0"/>
                </a:lnTo>
                <a:lnTo>
                  <a:pt x="0" y="1397508"/>
                </a:lnTo>
                <a:close/>
              </a:path>
            </a:pathLst>
          </a:custGeom>
          <a:solidFill>
            <a:srgbClr val="92B7FF"/>
          </a:solidFill>
        </p:spPr>
        <p:txBody>
          <a:bodyPr wrap="square" lIns="0" tIns="0" rIns="0" bIns="0" rtlCol="0">
            <a:noAutofit/>
          </a:bodyPr>
          <a:lstStyle/>
          <a:p>
            <a:endParaRPr/>
          </a:p>
        </p:txBody>
      </p:sp>
      <p:sp>
        <p:nvSpPr>
          <p:cNvPr id="182" name="object 182"/>
          <p:cNvSpPr/>
          <p:nvPr/>
        </p:nvSpPr>
        <p:spPr>
          <a:xfrm>
            <a:off x="4480560" y="2346198"/>
            <a:ext cx="2232660" cy="618744"/>
          </a:xfrm>
          <a:custGeom>
            <a:avLst/>
            <a:gdLst/>
            <a:ahLst/>
            <a:cxnLst/>
            <a:rect l="l" t="t" r="r" b="b"/>
            <a:pathLst>
              <a:path w="2232660" h="618744">
                <a:moveTo>
                  <a:pt x="0" y="618744"/>
                </a:moveTo>
                <a:lnTo>
                  <a:pt x="2232660" y="618744"/>
                </a:lnTo>
                <a:lnTo>
                  <a:pt x="2232660" y="0"/>
                </a:lnTo>
                <a:lnTo>
                  <a:pt x="0" y="0"/>
                </a:lnTo>
                <a:lnTo>
                  <a:pt x="0" y="618744"/>
                </a:lnTo>
                <a:close/>
              </a:path>
            </a:pathLst>
          </a:custGeom>
          <a:solidFill>
            <a:srgbClr val="F8BB77"/>
          </a:solidFill>
        </p:spPr>
        <p:txBody>
          <a:bodyPr wrap="square" lIns="0" tIns="0" rIns="0" bIns="0" rtlCol="0">
            <a:noAutofit/>
          </a:bodyPr>
          <a:lstStyle/>
          <a:p>
            <a:endParaRPr/>
          </a:p>
        </p:txBody>
      </p:sp>
      <p:sp>
        <p:nvSpPr>
          <p:cNvPr id="183" name="object 183"/>
          <p:cNvSpPr/>
          <p:nvPr/>
        </p:nvSpPr>
        <p:spPr>
          <a:xfrm>
            <a:off x="4480560" y="2346198"/>
            <a:ext cx="2232660" cy="618744"/>
          </a:xfrm>
          <a:custGeom>
            <a:avLst/>
            <a:gdLst/>
            <a:ahLst/>
            <a:cxnLst/>
            <a:rect l="l" t="t" r="r" b="b"/>
            <a:pathLst>
              <a:path w="2232660" h="618744">
                <a:moveTo>
                  <a:pt x="0" y="0"/>
                </a:moveTo>
                <a:lnTo>
                  <a:pt x="2232660" y="0"/>
                </a:lnTo>
                <a:lnTo>
                  <a:pt x="2232660" y="618744"/>
                </a:lnTo>
                <a:lnTo>
                  <a:pt x="0" y="618744"/>
                </a:lnTo>
                <a:lnTo>
                  <a:pt x="0" y="0"/>
                </a:lnTo>
                <a:close/>
              </a:path>
            </a:pathLst>
          </a:custGeom>
          <a:ln w="6096">
            <a:solidFill>
              <a:srgbClr val="3C96A0"/>
            </a:solidFill>
          </a:ln>
        </p:spPr>
        <p:txBody>
          <a:bodyPr wrap="square" lIns="0" tIns="0" rIns="0" bIns="0" rtlCol="0">
            <a:noAutofit/>
          </a:bodyPr>
          <a:lstStyle/>
          <a:p>
            <a:endParaRPr/>
          </a:p>
        </p:txBody>
      </p:sp>
      <p:sp>
        <p:nvSpPr>
          <p:cNvPr id="184" name="object 184"/>
          <p:cNvSpPr/>
          <p:nvPr/>
        </p:nvSpPr>
        <p:spPr>
          <a:xfrm>
            <a:off x="4480560" y="2346198"/>
            <a:ext cx="2232660" cy="0"/>
          </a:xfrm>
          <a:custGeom>
            <a:avLst/>
            <a:gdLst/>
            <a:ahLst/>
            <a:cxnLst/>
            <a:rect l="l" t="t" r="r" b="b"/>
            <a:pathLst>
              <a:path w="2232660">
                <a:moveTo>
                  <a:pt x="0" y="0"/>
                </a:moveTo>
                <a:lnTo>
                  <a:pt x="2232660" y="0"/>
                </a:lnTo>
                <a:lnTo>
                  <a:pt x="2232660" y="0"/>
                </a:lnTo>
              </a:path>
            </a:pathLst>
          </a:custGeom>
          <a:ln w="6096">
            <a:solidFill>
              <a:srgbClr val="3C96A0"/>
            </a:solidFill>
          </a:ln>
        </p:spPr>
        <p:txBody>
          <a:bodyPr wrap="square" lIns="0" tIns="0" rIns="0" bIns="0" rtlCol="0">
            <a:noAutofit/>
          </a:bodyPr>
          <a:lstStyle/>
          <a:p>
            <a:endParaRPr/>
          </a:p>
        </p:txBody>
      </p:sp>
      <p:sp>
        <p:nvSpPr>
          <p:cNvPr id="185" name="object 185"/>
          <p:cNvSpPr/>
          <p:nvPr/>
        </p:nvSpPr>
        <p:spPr>
          <a:xfrm>
            <a:off x="6713220" y="2346198"/>
            <a:ext cx="0" cy="618744"/>
          </a:xfrm>
          <a:custGeom>
            <a:avLst/>
            <a:gdLst/>
            <a:ahLst/>
            <a:cxnLst/>
            <a:rect l="l" t="t" r="r" b="b"/>
            <a:pathLst>
              <a:path h="618744">
                <a:moveTo>
                  <a:pt x="0" y="0"/>
                </a:moveTo>
                <a:lnTo>
                  <a:pt x="0" y="618744"/>
                </a:lnTo>
              </a:path>
            </a:pathLst>
          </a:custGeom>
          <a:ln w="6096">
            <a:solidFill>
              <a:srgbClr val="3C96A0"/>
            </a:solidFill>
          </a:ln>
        </p:spPr>
        <p:txBody>
          <a:bodyPr wrap="square" lIns="0" tIns="0" rIns="0" bIns="0" rtlCol="0">
            <a:noAutofit/>
          </a:bodyPr>
          <a:lstStyle/>
          <a:p>
            <a:endParaRPr/>
          </a:p>
        </p:txBody>
      </p:sp>
      <p:sp>
        <p:nvSpPr>
          <p:cNvPr id="186" name="object 186"/>
          <p:cNvSpPr/>
          <p:nvPr/>
        </p:nvSpPr>
        <p:spPr>
          <a:xfrm>
            <a:off x="4556760" y="2526029"/>
            <a:ext cx="667512" cy="193548"/>
          </a:xfrm>
          <a:custGeom>
            <a:avLst/>
            <a:gdLst/>
            <a:ahLst/>
            <a:cxnLst/>
            <a:rect l="l" t="t" r="r" b="b"/>
            <a:pathLst>
              <a:path w="667512" h="193548">
                <a:moveTo>
                  <a:pt x="0" y="193548"/>
                </a:moveTo>
                <a:lnTo>
                  <a:pt x="667512" y="193548"/>
                </a:lnTo>
                <a:lnTo>
                  <a:pt x="667512" y="0"/>
                </a:lnTo>
                <a:lnTo>
                  <a:pt x="0" y="0"/>
                </a:lnTo>
                <a:lnTo>
                  <a:pt x="0" y="193548"/>
                </a:lnTo>
                <a:close/>
              </a:path>
            </a:pathLst>
          </a:custGeom>
          <a:solidFill>
            <a:srgbClr val="C9404D"/>
          </a:solidFill>
        </p:spPr>
        <p:txBody>
          <a:bodyPr wrap="square" lIns="0" tIns="0" rIns="0" bIns="0" rtlCol="0">
            <a:noAutofit/>
          </a:bodyPr>
          <a:lstStyle/>
          <a:p>
            <a:endParaRPr/>
          </a:p>
        </p:txBody>
      </p:sp>
      <p:sp>
        <p:nvSpPr>
          <p:cNvPr id="187" name="object 187"/>
          <p:cNvSpPr/>
          <p:nvPr/>
        </p:nvSpPr>
        <p:spPr>
          <a:xfrm>
            <a:off x="5966460" y="2522981"/>
            <a:ext cx="667512" cy="193548"/>
          </a:xfrm>
          <a:custGeom>
            <a:avLst/>
            <a:gdLst/>
            <a:ahLst/>
            <a:cxnLst/>
            <a:rect l="l" t="t" r="r" b="b"/>
            <a:pathLst>
              <a:path w="667512" h="193548">
                <a:moveTo>
                  <a:pt x="0" y="193548"/>
                </a:moveTo>
                <a:lnTo>
                  <a:pt x="667512" y="193548"/>
                </a:lnTo>
                <a:lnTo>
                  <a:pt x="667512" y="0"/>
                </a:lnTo>
                <a:lnTo>
                  <a:pt x="0" y="0"/>
                </a:lnTo>
                <a:lnTo>
                  <a:pt x="0" y="193548"/>
                </a:lnTo>
                <a:close/>
              </a:path>
            </a:pathLst>
          </a:custGeom>
          <a:solidFill>
            <a:srgbClr val="C9404D"/>
          </a:solidFill>
        </p:spPr>
        <p:txBody>
          <a:bodyPr wrap="square" lIns="0" tIns="0" rIns="0" bIns="0" rtlCol="0">
            <a:noAutofit/>
          </a:bodyPr>
          <a:lstStyle/>
          <a:p>
            <a:endParaRPr/>
          </a:p>
        </p:txBody>
      </p:sp>
      <p:sp>
        <p:nvSpPr>
          <p:cNvPr id="188" name="object 188"/>
          <p:cNvSpPr/>
          <p:nvPr/>
        </p:nvSpPr>
        <p:spPr>
          <a:xfrm>
            <a:off x="5262372" y="2526029"/>
            <a:ext cx="667512" cy="193548"/>
          </a:xfrm>
          <a:custGeom>
            <a:avLst/>
            <a:gdLst/>
            <a:ahLst/>
            <a:cxnLst/>
            <a:rect l="l" t="t" r="r" b="b"/>
            <a:pathLst>
              <a:path w="667512" h="193548">
                <a:moveTo>
                  <a:pt x="0" y="193548"/>
                </a:moveTo>
                <a:lnTo>
                  <a:pt x="667512" y="193548"/>
                </a:lnTo>
                <a:lnTo>
                  <a:pt x="667512" y="0"/>
                </a:lnTo>
                <a:lnTo>
                  <a:pt x="0" y="0"/>
                </a:lnTo>
                <a:lnTo>
                  <a:pt x="0" y="193548"/>
                </a:lnTo>
                <a:close/>
              </a:path>
            </a:pathLst>
          </a:custGeom>
          <a:solidFill>
            <a:srgbClr val="C9404D"/>
          </a:solidFill>
        </p:spPr>
        <p:txBody>
          <a:bodyPr wrap="square" lIns="0" tIns="0" rIns="0" bIns="0" rtlCol="0">
            <a:noAutofit/>
          </a:bodyPr>
          <a:lstStyle/>
          <a:p>
            <a:endParaRPr/>
          </a:p>
        </p:txBody>
      </p:sp>
      <p:sp>
        <p:nvSpPr>
          <p:cNvPr id="189" name="object 189"/>
          <p:cNvSpPr/>
          <p:nvPr/>
        </p:nvSpPr>
        <p:spPr>
          <a:xfrm>
            <a:off x="5263896" y="2733295"/>
            <a:ext cx="667512" cy="193547"/>
          </a:xfrm>
          <a:custGeom>
            <a:avLst/>
            <a:gdLst/>
            <a:ahLst/>
            <a:cxnLst/>
            <a:rect l="l" t="t" r="r" b="b"/>
            <a:pathLst>
              <a:path w="667512" h="193547">
                <a:moveTo>
                  <a:pt x="0" y="193547"/>
                </a:moveTo>
                <a:lnTo>
                  <a:pt x="667512" y="193547"/>
                </a:lnTo>
                <a:lnTo>
                  <a:pt x="667512" y="0"/>
                </a:lnTo>
                <a:lnTo>
                  <a:pt x="0" y="0"/>
                </a:lnTo>
                <a:lnTo>
                  <a:pt x="0" y="193547"/>
                </a:lnTo>
                <a:close/>
              </a:path>
            </a:pathLst>
          </a:custGeom>
          <a:solidFill>
            <a:srgbClr val="C9404D"/>
          </a:solidFill>
        </p:spPr>
        <p:txBody>
          <a:bodyPr wrap="square" lIns="0" tIns="0" rIns="0" bIns="0" rtlCol="0">
            <a:noAutofit/>
          </a:bodyPr>
          <a:lstStyle/>
          <a:p>
            <a:endParaRPr/>
          </a:p>
        </p:txBody>
      </p:sp>
      <p:sp>
        <p:nvSpPr>
          <p:cNvPr id="190" name="object 190"/>
          <p:cNvSpPr/>
          <p:nvPr/>
        </p:nvSpPr>
        <p:spPr>
          <a:xfrm>
            <a:off x="5969508" y="2730247"/>
            <a:ext cx="667512" cy="193547"/>
          </a:xfrm>
          <a:custGeom>
            <a:avLst/>
            <a:gdLst/>
            <a:ahLst/>
            <a:cxnLst/>
            <a:rect l="l" t="t" r="r" b="b"/>
            <a:pathLst>
              <a:path w="667512" h="193547">
                <a:moveTo>
                  <a:pt x="0" y="193547"/>
                </a:moveTo>
                <a:lnTo>
                  <a:pt x="667512" y="193547"/>
                </a:lnTo>
                <a:lnTo>
                  <a:pt x="667512" y="0"/>
                </a:lnTo>
                <a:lnTo>
                  <a:pt x="0" y="0"/>
                </a:lnTo>
                <a:lnTo>
                  <a:pt x="0" y="193547"/>
                </a:lnTo>
                <a:close/>
              </a:path>
            </a:pathLst>
          </a:custGeom>
          <a:solidFill>
            <a:srgbClr val="C9404D"/>
          </a:solidFill>
        </p:spPr>
        <p:txBody>
          <a:bodyPr wrap="square" lIns="0" tIns="0" rIns="0" bIns="0" rtlCol="0">
            <a:noAutofit/>
          </a:bodyPr>
          <a:lstStyle/>
          <a:p>
            <a:endParaRPr/>
          </a:p>
        </p:txBody>
      </p:sp>
      <p:sp>
        <p:nvSpPr>
          <p:cNvPr id="191" name="object 191"/>
          <p:cNvSpPr/>
          <p:nvPr/>
        </p:nvSpPr>
        <p:spPr>
          <a:xfrm>
            <a:off x="4556760" y="2733295"/>
            <a:ext cx="667512" cy="193547"/>
          </a:xfrm>
          <a:custGeom>
            <a:avLst/>
            <a:gdLst/>
            <a:ahLst/>
            <a:cxnLst/>
            <a:rect l="l" t="t" r="r" b="b"/>
            <a:pathLst>
              <a:path w="667512" h="193547">
                <a:moveTo>
                  <a:pt x="0" y="193547"/>
                </a:moveTo>
                <a:lnTo>
                  <a:pt x="667512" y="193547"/>
                </a:lnTo>
                <a:lnTo>
                  <a:pt x="667512" y="0"/>
                </a:lnTo>
                <a:lnTo>
                  <a:pt x="0" y="0"/>
                </a:lnTo>
                <a:lnTo>
                  <a:pt x="0" y="193547"/>
                </a:lnTo>
                <a:close/>
              </a:path>
            </a:pathLst>
          </a:custGeom>
          <a:solidFill>
            <a:srgbClr val="C9404D"/>
          </a:solidFill>
        </p:spPr>
        <p:txBody>
          <a:bodyPr wrap="square" lIns="0" tIns="0" rIns="0" bIns="0" rtlCol="0">
            <a:noAutofit/>
          </a:bodyPr>
          <a:lstStyle/>
          <a:p>
            <a:endParaRPr/>
          </a:p>
        </p:txBody>
      </p:sp>
      <p:sp>
        <p:nvSpPr>
          <p:cNvPr id="192" name="object 192"/>
          <p:cNvSpPr/>
          <p:nvPr/>
        </p:nvSpPr>
        <p:spPr>
          <a:xfrm>
            <a:off x="4474464" y="5167123"/>
            <a:ext cx="2241804" cy="493775"/>
          </a:xfrm>
          <a:custGeom>
            <a:avLst/>
            <a:gdLst/>
            <a:ahLst/>
            <a:cxnLst/>
            <a:rect l="l" t="t" r="r" b="b"/>
            <a:pathLst>
              <a:path w="2241804" h="493775">
                <a:moveTo>
                  <a:pt x="0" y="493775"/>
                </a:moveTo>
                <a:lnTo>
                  <a:pt x="14477" y="479297"/>
                </a:lnTo>
                <a:lnTo>
                  <a:pt x="14477" y="14477"/>
                </a:lnTo>
                <a:lnTo>
                  <a:pt x="2227326" y="14477"/>
                </a:lnTo>
                <a:lnTo>
                  <a:pt x="2227326" y="479297"/>
                </a:lnTo>
                <a:lnTo>
                  <a:pt x="14477" y="479297"/>
                </a:lnTo>
                <a:lnTo>
                  <a:pt x="2241804" y="493775"/>
                </a:lnTo>
                <a:lnTo>
                  <a:pt x="2241804" y="0"/>
                </a:lnTo>
                <a:lnTo>
                  <a:pt x="0" y="0"/>
                </a:lnTo>
                <a:lnTo>
                  <a:pt x="0" y="493775"/>
                </a:lnTo>
                <a:close/>
              </a:path>
              <a:path w="2241804" h="493775">
                <a:moveTo>
                  <a:pt x="14477" y="479297"/>
                </a:moveTo>
                <a:lnTo>
                  <a:pt x="0" y="493775"/>
                </a:lnTo>
                <a:lnTo>
                  <a:pt x="2241804" y="493775"/>
                </a:lnTo>
                <a:lnTo>
                  <a:pt x="14477" y="479297"/>
                </a:lnTo>
                <a:close/>
              </a:path>
            </a:pathLst>
          </a:custGeom>
          <a:solidFill>
            <a:srgbClr val="4471C4"/>
          </a:solidFill>
        </p:spPr>
        <p:txBody>
          <a:bodyPr wrap="square" lIns="0" tIns="0" rIns="0" bIns="0" rtlCol="0">
            <a:noAutofit/>
          </a:bodyPr>
          <a:lstStyle/>
          <a:p>
            <a:endParaRPr/>
          </a:p>
        </p:txBody>
      </p:sp>
      <p:sp>
        <p:nvSpPr>
          <p:cNvPr id="193" name="object 193"/>
          <p:cNvSpPr/>
          <p:nvPr/>
        </p:nvSpPr>
        <p:spPr>
          <a:xfrm>
            <a:off x="4474464" y="5167122"/>
            <a:ext cx="2241804" cy="14478"/>
          </a:xfrm>
          <a:custGeom>
            <a:avLst/>
            <a:gdLst/>
            <a:ahLst/>
            <a:cxnLst/>
            <a:rect l="l" t="t" r="r" b="b"/>
            <a:pathLst>
              <a:path w="2241804" h="14477">
                <a:moveTo>
                  <a:pt x="0" y="14477"/>
                </a:moveTo>
                <a:lnTo>
                  <a:pt x="2241804" y="14477"/>
                </a:lnTo>
                <a:lnTo>
                  <a:pt x="2241804" y="0"/>
                </a:lnTo>
                <a:lnTo>
                  <a:pt x="0" y="0"/>
                </a:lnTo>
                <a:lnTo>
                  <a:pt x="0" y="14477"/>
                </a:lnTo>
                <a:close/>
              </a:path>
            </a:pathLst>
          </a:custGeom>
          <a:solidFill>
            <a:srgbClr val="4471C4"/>
          </a:solidFill>
        </p:spPr>
        <p:txBody>
          <a:bodyPr wrap="square" lIns="0" tIns="0" rIns="0" bIns="0" rtlCol="0">
            <a:noAutofit/>
          </a:bodyPr>
          <a:lstStyle/>
          <a:p>
            <a:endParaRPr/>
          </a:p>
        </p:txBody>
      </p:sp>
      <p:sp>
        <p:nvSpPr>
          <p:cNvPr id="194" name="object 194"/>
          <p:cNvSpPr/>
          <p:nvPr/>
        </p:nvSpPr>
        <p:spPr>
          <a:xfrm>
            <a:off x="4474464" y="5646421"/>
            <a:ext cx="2241804" cy="14477"/>
          </a:xfrm>
          <a:custGeom>
            <a:avLst/>
            <a:gdLst/>
            <a:ahLst/>
            <a:cxnLst/>
            <a:rect l="l" t="t" r="r" b="b"/>
            <a:pathLst>
              <a:path w="2241804" h="14477">
                <a:moveTo>
                  <a:pt x="0" y="14477"/>
                </a:moveTo>
                <a:lnTo>
                  <a:pt x="2241804" y="14477"/>
                </a:lnTo>
                <a:lnTo>
                  <a:pt x="2241804" y="0"/>
                </a:lnTo>
                <a:lnTo>
                  <a:pt x="0" y="0"/>
                </a:lnTo>
                <a:lnTo>
                  <a:pt x="0" y="14477"/>
                </a:lnTo>
                <a:close/>
              </a:path>
            </a:pathLst>
          </a:custGeom>
          <a:solidFill>
            <a:srgbClr val="4471C4"/>
          </a:solidFill>
        </p:spPr>
        <p:txBody>
          <a:bodyPr wrap="square" lIns="0" tIns="0" rIns="0" bIns="0" rtlCol="0">
            <a:noAutofit/>
          </a:bodyPr>
          <a:lstStyle/>
          <a:p>
            <a:endParaRPr/>
          </a:p>
        </p:txBody>
      </p:sp>
      <p:sp>
        <p:nvSpPr>
          <p:cNvPr id="195" name="object 195"/>
          <p:cNvSpPr/>
          <p:nvPr/>
        </p:nvSpPr>
        <p:spPr>
          <a:xfrm>
            <a:off x="4488942" y="5181600"/>
            <a:ext cx="2212848" cy="464820"/>
          </a:xfrm>
          <a:custGeom>
            <a:avLst/>
            <a:gdLst/>
            <a:ahLst/>
            <a:cxnLst/>
            <a:rect l="l" t="t" r="r" b="b"/>
            <a:pathLst>
              <a:path w="2212848" h="464820">
                <a:moveTo>
                  <a:pt x="0" y="0"/>
                </a:moveTo>
                <a:lnTo>
                  <a:pt x="0" y="464820"/>
                </a:lnTo>
                <a:lnTo>
                  <a:pt x="2212848" y="464820"/>
                </a:lnTo>
                <a:lnTo>
                  <a:pt x="2212848" y="0"/>
                </a:lnTo>
                <a:lnTo>
                  <a:pt x="0" y="0"/>
                </a:lnTo>
                <a:close/>
              </a:path>
            </a:pathLst>
          </a:custGeom>
          <a:solidFill>
            <a:srgbClr val="4471C4"/>
          </a:solidFill>
        </p:spPr>
        <p:txBody>
          <a:bodyPr wrap="square" lIns="0" tIns="0" rIns="0" bIns="0" rtlCol="0">
            <a:noAutofit/>
          </a:bodyPr>
          <a:lstStyle/>
          <a:p>
            <a:endParaRPr/>
          </a:p>
        </p:txBody>
      </p:sp>
      <p:sp>
        <p:nvSpPr>
          <p:cNvPr id="196" name="object 196"/>
          <p:cNvSpPr/>
          <p:nvPr/>
        </p:nvSpPr>
        <p:spPr>
          <a:xfrm>
            <a:off x="4474464" y="5167123"/>
            <a:ext cx="2241804" cy="493775"/>
          </a:xfrm>
          <a:custGeom>
            <a:avLst/>
            <a:gdLst/>
            <a:ahLst/>
            <a:cxnLst/>
            <a:rect l="l" t="t" r="r" b="b"/>
            <a:pathLst>
              <a:path w="2241804" h="493775">
                <a:moveTo>
                  <a:pt x="0" y="0"/>
                </a:moveTo>
                <a:lnTo>
                  <a:pt x="2241804" y="0"/>
                </a:lnTo>
                <a:lnTo>
                  <a:pt x="2241804" y="493775"/>
                </a:lnTo>
                <a:lnTo>
                  <a:pt x="0" y="493775"/>
                </a:lnTo>
                <a:lnTo>
                  <a:pt x="0" y="0"/>
                </a:lnTo>
                <a:close/>
              </a:path>
            </a:pathLst>
          </a:custGeom>
          <a:ln w="6096">
            <a:solidFill>
              <a:srgbClr val="C00000"/>
            </a:solidFill>
          </a:ln>
        </p:spPr>
        <p:txBody>
          <a:bodyPr wrap="square" lIns="0" tIns="0" rIns="0" bIns="0" rtlCol="0">
            <a:noAutofit/>
          </a:bodyPr>
          <a:lstStyle/>
          <a:p>
            <a:endParaRPr/>
          </a:p>
        </p:txBody>
      </p:sp>
      <p:sp>
        <p:nvSpPr>
          <p:cNvPr id="197" name="object 197"/>
          <p:cNvSpPr/>
          <p:nvPr/>
        </p:nvSpPr>
        <p:spPr>
          <a:xfrm>
            <a:off x="4488942" y="5181600"/>
            <a:ext cx="2212848" cy="464820"/>
          </a:xfrm>
          <a:custGeom>
            <a:avLst/>
            <a:gdLst/>
            <a:ahLst/>
            <a:cxnLst/>
            <a:rect l="l" t="t" r="r" b="b"/>
            <a:pathLst>
              <a:path w="2212848" h="464820">
                <a:moveTo>
                  <a:pt x="0" y="0"/>
                </a:moveTo>
                <a:lnTo>
                  <a:pt x="0" y="464820"/>
                </a:lnTo>
                <a:lnTo>
                  <a:pt x="2212848" y="464820"/>
                </a:lnTo>
                <a:lnTo>
                  <a:pt x="2212848" y="0"/>
                </a:lnTo>
                <a:lnTo>
                  <a:pt x="0" y="0"/>
                </a:lnTo>
                <a:close/>
              </a:path>
            </a:pathLst>
          </a:custGeom>
          <a:ln w="6096">
            <a:solidFill>
              <a:srgbClr val="C00000"/>
            </a:solidFill>
          </a:ln>
        </p:spPr>
        <p:txBody>
          <a:bodyPr wrap="square" lIns="0" tIns="0" rIns="0" bIns="0" rtlCol="0">
            <a:noAutofit/>
          </a:bodyPr>
          <a:lstStyle/>
          <a:p>
            <a:endParaRPr/>
          </a:p>
        </p:txBody>
      </p:sp>
      <p:sp>
        <p:nvSpPr>
          <p:cNvPr id="198" name="object 198"/>
          <p:cNvSpPr/>
          <p:nvPr/>
        </p:nvSpPr>
        <p:spPr>
          <a:xfrm>
            <a:off x="4585716" y="5386579"/>
            <a:ext cx="650748" cy="192023"/>
          </a:xfrm>
          <a:custGeom>
            <a:avLst/>
            <a:gdLst/>
            <a:ahLst/>
            <a:cxnLst/>
            <a:rect l="l" t="t" r="r" b="b"/>
            <a:pathLst>
              <a:path w="650748" h="192024">
                <a:moveTo>
                  <a:pt x="0" y="192024"/>
                </a:moveTo>
                <a:lnTo>
                  <a:pt x="650748" y="192024"/>
                </a:lnTo>
                <a:lnTo>
                  <a:pt x="650748" y="0"/>
                </a:lnTo>
                <a:lnTo>
                  <a:pt x="0" y="0"/>
                </a:lnTo>
                <a:lnTo>
                  <a:pt x="0" y="192024"/>
                </a:lnTo>
                <a:close/>
              </a:path>
            </a:pathLst>
          </a:custGeom>
          <a:solidFill>
            <a:srgbClr val="C00000"/>
          </a:solidFill>
        </p:spPr>
        <p:txBody>
          <a:bodyPr wrap="square" lIns="0" tIns="0" rIns="0" bIns="0" rtlCol="0">
            <a:noAutofit/>
          </a:bodyPr>
          <a:lstStyle/>
          <a:p>
            <a:endParaRPr/>
          </a:p>
        </p:txBody>
      </p:sp>
      <p:sp>
        <p:nvSpPr>
          <p:cNvPr id="199" name="object 199"/>
          <p:cNvSpPr/>
          <p:nvPr/>
        </p:nvSpPr>
        <p:spPr>
          <a:xfrm>
            <a:off x="5929884" y="5386579"/>
            <a:ext cx="723900" cy="192023"/>
          </a:xfrm>
          <a:custGeom>
            <a:avLst/>
            <a:gdLst/>
            <a:ahLst/>
            <a:cxnLst/>
            <a:rect l="l" t="t" r="r" b="b"/>
            <a:pathLst>
              <a:path w="723900" h="192024">
                <a:moveTo>
                  <a:pt x="0" y="192024"/>
                </a:moveTo>
                <a:lnTo>
                  <a:pt x="723900" y="192024"/>
                </a:lnTo>
                <a:lnTo>
                  <a:pt x="723900" y="0"/>
                </a:lnTo>
                <a:lnTo>
                  <a:pt x="0" y="0"/>
                </a:lnTo>
                <a:lnTo>
                  <a:pt x="0" y="192024"/>
                </a:lnTo>
                <a:close/>
              </a:path>
            </a:pathLst>
          </a:custGeom>
          <a:solidFill>
            <a:srgbClr val="C00000"/>
          </a:solidFill>
        </p:spPr>
        <p:txBody>
          <a:bodyPr wrap="square" lIns="0" tIns="0" rIns="0" bIns="0" rtlCol="0">
            <a:noAutofit/>
          </a:bodyPr>
          <a:lstStyle/>
          <a:p>
            <a:endParaRPr/>
          </a:p>
        </p:txBody>
      </p:sp>
      <p:sp>
        <p:nvSpPr>
          <p:cNvPr id="200" name="object 200"/>
          <p:cNvSpPr/>
          <p:nvPr/>
        </p:nvSpPr>
        <p:spPr>
          <a:xfrm>
            <a:off x="5254752" y="5386579"/>
            <a:ext cx="650748" cy="192023"/>
          </a:xfrm>
          <a:custGeom>
            <a:avLst/>
            <a:gdLst/>
            <a:ahLst/>
            <a:cxnLst/>
            <a:rect l="l" t="t" r="r" b="b"/>
            <a:pathLst>
              <a:path w="650748" h="192024">
                <a:moveTo>
                  <a:pt x="0" y="192024"/>
                </a:moveTo>
                <a:lnTo>
                  <a:pt x="650748" y="192024"/>
                </a:lnTo>
                <a:lnTo>
                  <a:pt x="650748" y="0"/>
                </a:lnTo>
                <a:lnTo>
                  <a:pt x="0" y="0"/>
                </a:lnTo>
                <a:lnTo>
                  <a:pt x="0" y="192024"/>
                </a:lnTo>
                <a:close/>
              </a:path>
            </a:pathLst>
          </a:custGeom>
          <a:solidFill>
            <a:srgbClr val="C00000"/>
          </a:solidFill>
        </p:spPr>
        <p:txBody>
          <a:bodyPr wrap="square" lIns="0" tIns="0" rIns="0" bIns="0" rtlCol="0">
            <a:noAutofit/>
          </a:bodyPr>
          <a:lstStyle/>
          <a:p>
            <a:endParaRPr/>
          </a:p>
        </p:txBody>
      </p:sp>
      <p:sp>
        <p:nvSpPr>
          <p:cNvPr id="201" name="object 201"/>
          <p:cNvSpPr/>
          <p:nvPr/>
        </p:nvSpPr>
        <p:spPr>
          <a:xfrm>
            <a:off x="5631180" y="3617214"/>
            <a:ext cx="848868" cy="204216"/>
          </a:xfrm>
          <a:custGeom>
            <a:avLst/>
            <a:gdLst/>
            <a:ahLst/>
            <a:cxnLst/>
            <a:rect l="l" t="t" r="r" b="b"/>
            <a:pathLst>
              <a:path w="848868" h="204216">
                <a:moveTo>
                  <a:pt x="0" y="204216"/>
                </a:moveTo>
                <a:lnTo>
                  <a:pt x="848868" y="204216"/>
                </a:lnTo>
                <a:lnTo>
                  <a:pt x="848868" y="0"/>
                </a:lnTo>
                <a:lnTo>
                  <a:pt x="0" y="0"/>
                </a:lnTo>
                <a:lnTo>
                  <a:pt x="0" y="204216"/>
                </a:lnTo>
                <a:close/>
              </a:path>
            </a:pathLst>
          </a:custGeom>
          <a:solidFill>
            <a:srgbClr val="00339A"/>
          </a:solidFill>
        </p:spPr>
        <p:txBody>
          <a:bodyPr wrap="square" lIns="0" tIns="0" rIns="0" bIns="0" rtlCol="0">
            <a:noAutofit/>
          </a:bodyPr>
          <a:lstStyle/>
          <a:p>
            <a:endParaRPr/>
          </a:p>
        </p:txBody>
      </p:sp>
      <p:sp>
        <p:nvSpPr>
          <p:cNvPr id="202" name="object 202"/>
          <p:cNvSpPr/>
          <p:nvPr/>
        </p:nvSpPr>
        <p:spPr>
          <a:xfrm>
            <a:off x="5631180" y="3830575"/>
            <a:ext cx="848868" cy="204215"/>
          </a:xfrm>
          <a:custGeom>
            <a:avLst/>
            <a:gdLst/>
            <a:ahLst/>
            <a:cxnLst/>
            <a:rect l="l" t="t" r="r" b="b"/>
            <a:pathLst>
              <a:path w="848868" h="204215">
                <a:moveTo>
                  <a:pt x="0" y="204215"/>
                </a:moveTo>
                <a:lnTo>
                  <a:pt x="848868" y="204215"/>
                </a:lnTo>
                <a:lnTo>
                  <a:pt x="848868" y="0"/>
                </a:lnTo>
                <a:lnTo>
                  <a:pt x="0" y="0"/>
                </a:lnTo>
                <a:lnTo>
                  <a:pt x="0" y="204215"/>
                </a:lnTo>
                <a:close/>
              </a:path>
            </a:pathLst>
          </a:custGeom>
          <a:solidFill>
            <a:srgbClr val="00339A"/>
          </a:solidFill>
        </p:spPr>
        <p:txBody>
          <a:bodyPr wrap="square" lIns="0" tIns="0" rIns="0" bIns="0" rtlCol="0">
            <a:noAutofit/>
          </a:bodyPr>
          <a:lstStyle/>
          <a:p>
            <a:endParaRPr/>
          </a:p>
        </p:txBody>
      </p:sp>
      <p:sp>
        <p:nvSpPr>
          <p:cNvPr id="203" name="object 203"/>
          <p:cNvSpPr/>
          <p:nvPr/>
        </p:nvSpPr>
        <p:spPr>
          <a:xfrm>
            <a:off x="5629656" y="4046983"/>
            <a:ext cx="848868" cy="204215"/>
          </a:xfrm>
          <a:custGeom>
            <a:avLst/>
            <a:gdLst/>
            <a:ahLst/>
            <a:cxnLst/>
            <a:rect l="l" t="t" r="r" b="b"/>
            <a:pathLst>
              <a:path w="848868" h="204215">
                <a:moveTo>
                  <a:pt x="0" y="204215"/>
                </a:moveTo>
                <a:lnTo>
                  <a:pt x="848868" y="204215"/>
                </a:lnTo>
                <a:lnTo>
                  <a:pt x="848868" y="0"/>
                </a:lnTo>
                <a:lnTo>
                  <a:pt x="0" y="0"/>
                </a:lnTo>
                <a:lnTo>
                  <a:pt x="0" y="204215"/>
                </a:lnTo>
                <a:close/>
              </a:path>
            </a:pathLst>
          </a:custGeom>
          <a:solidFill>
            <a:srgbClr val="00339A"/>
          </a:solidFill>
        </p:spPr>
        <p:txBody>
          <a:bodyPr wrap="square" lIns="0" tIns="0" rIns="0" bIns="0" rtlCol="0">
            <a:noAutofit/>
          </a:bodyPr>
          <a:lstStyle/>
          <a:p>
            <a:endParaRPr/>
          </a:p>
        </p:txBody>
      </p:sp>
      <p:sp>
        <p:nvSpPr>
          <p:cNvPr id="204" name="object 204"/>
          <p:cNvSpPr/>
          <p:nvPr/>
        </p:nvSpPr>
        <p:spPr>
          <a:xfrm>
            <a:off x="5626609" y="4261866"/>
            <a:ext cx="848867" cy="204216"/>
          </a:xfrm>
          <a:custGeom>
            <a:avLst/>
            <a:gdLst/>
            <a:ahLst/>
            <a:cxnLst/>
            <a:rect l="l" t="t" r="r" b="b"/>
            <a:pathLst>
              <a:path w="848867" h="204215">
                <a:moveTo>
                  <a:pt x="0" y="204216"/>
                </a:moveTo>
                <a:lnTo>
                  <a:pt x="848867" y="204216"/>
                </a:lnTo>
                <a:lnTo>
                  <a:pt x="848867" y="0"/>
                </a:lnTo>
                <a:lnTo>
                  <a:pt x="0" y="0"/>
                </a:lnTo>
                <a:lnTo>
                  <a:pt x="0" y="204216"/>
                </a:lnTo>
                <a:close/>
              </a:path>
            </a:pathLst>
          </a:custGeom>
          <a:solidFill>
            <a:srgbClr val="00339A"/>
          </a:solidFill>
        </p:spPr>
        <p:txBody>
          <a:bodyPr wrap="square" lIns="0" tIns="0" rIns="0" bIns="0" rtlCol="0">
            <a:noAutofit/>
          </a:bodyPr>
          <a:lstStyle/>
          <a:p>
            <a:endParaRPr/>
          </a:p>
        </p:txBody>
      </p:sp>
      <p:sp>
        <p:nvSpPr>
          <p:cNvPr id="205" name="object 205"/>
          <p:cNvSpPr/>
          <p:nvPr/>
        </p:nvSpPr>
        <p:spPr>
          <a:xfrm>
            <a:off x="5626609" y="4479799"/>
            <a:ext cx="848867" cy="204215"/>
          </a:xfrm>
          <a:custGeom>
            <a:avLst/>
            <a:gdLst/>
            <a:ahLst/>
            <a:cxnLst/>
            <a:rect l="l" t="t" r="r" b="b"/>
            <a:pathLst>
              <a:path w="848867" h="204215">
                <a:moveTo>
                  <a:pt x="0" y="204215"/>
                </a:moveTo>
                <a:lnTo>
                  <a:pt x="848867" y="204215"/>
                </a:lnTo>
                <a:lnTo>
                  <a:pt x="848867" y="0"/>
                </a:lnTo>
                <a:lnTo>
                  <a:pt x="0" y="0"/>
                </a:lnTo>
                <a:lnTo>
                  <a:pt x="0" y="204215"/>
                </a:lnTo>
                <a:close/>
              </a:path>
            </a:pathLst>
          </a:custGeom>
          <a:solidFill>
            <a:srgbClr val="00339A"/>
          </a:solidFill>
        </p:spPr>
        <p:txBody>
          <a:bodyPr wrap="square" lIns="0" tIns="0" rIns="0" bIns="0" rtlCol="0">
            <a:noAutofit/>
          </a:bodyPr>
          <a:lstStyle/>
          <a:p>
            <a:endParaRPr/>
          </a:p>
        </p:txBody>
      </p:sp>
      <p:sp>
        <p:nvSpPr>
          <p:cNvPr id="206" name="object 206"/>
          <p:cNvSpPr/>
          <p:nvPr/>
        </p:nvSpPr>
        <p:spPr>
          <a:xfrm>
            <a:off x="4706112" y="3611117"/>
            <a:ext cx="839724" cy="204216"/>
          </a:xfrm>
          <a:custGeom>
            <a:avLst/>
            <a:gdLst/>
            <a:ahLst/>
            <a:cxnLst/>
            <a:rect l="l" t="t" r="r" b="b"/>
            <a:pathLst>
              <a:path w="839724" h="204216">
                <a:moveTo>
                  <a:pt x="0" y="204216"/>
                </a:moveTo>
                <a:lnTo>
                  <a:pt x="839724" y="204216"/>
                </a:lnTo>
                <a:lnTo>
                  <a:pt x="839724" y="0"/>
                </a:lnTo>
                <a:lnTo>
                  <a:pt x="0" y="0"/>
                </a:lnTo>
                <a:lnTo>
                  <a:pt x="0" y="204216"/>
                </a:lnTo>
                <a:close/>
              </a:path>
            </a:pathLst>
          </a:custGeom>
          <a:solidFill>
            <a:srgbClr val="00339A"/>
          </a:solidFill>
        </p:spPr>
        <p:txBody>
          <a:bodyPr wrap="square" lIns="0" tIns="0" rIns="0" bIns="0" rtlCol="0">
            <a:noAutofit/>
          </a:bodyPr>
          <a:lstStyle/>
          <a:p>
            <a:endParaRPr/>
          </a:p>
        </p:txBody>
      </p:sp>
      <p:sp>
        <p:nvSpPr>
          <p:cNvPr id="207" name="object 207"/>
          <p:cNvSpPr/>
          <p:nvPr/>
        </p:nvSpPr>
        <p:spPr>
          <a:xfrm>
            <a:off x="4706112" y="3824478"/>
            <a:ext cx="839724" cy="204216"/>
          </a:xfrm>
          <a:custGeom>
            <a:avLst/>
            <a:gdLst/>
            <a:ahLst/>
            <a:cxnLst/>
            <a:rect l="l" t="t" r="r" b="b"/>
            <a:pathLst>
              <a:path w="839724" h="204216">
                <a:moveTo>
                  <a:pt x="0" y="204216"/>
                </a:moveTo>
                <a:lnTo>
                  <a:pt x="839724" y="204216"/>
                </a:lnTo>
                <a:lnTo>
                  <a:pt x="839724" y="0"/>
                </a:lnTo>
                <a:lnTo>
                  <a:pt x="0" y="0"/>
                </a:lnTo>
                <a:lnTo>
                  <a:pt x="0" y="204216"/>
                </a:lnTo>
                <a:close/>
              </a:path>
            </a:pathLst>
          </a:custGeom>
          <a:solidFill>
            <a:srgbClr val="00339A"/>
          </a:solidFill>
        </p:spPr>
        <p:txBody>
          <a:bodyPr wrap="square" lIns="0" tIns="0" rIns="0" bIns="0" rtlCol="0">
            <a:noAutofit/>
          </a:bodyPr>
          <a:lstStyle/>
          <a:p>
            <a:endParaRPr/>
          </a:p>
        </p:txBody>
      </p:sp>
      <p:sp>
        <p:nvSpPr>
          <p:cNvPr id="208" name="object 208"/>
          <p:cNvSpPr/>
          <p:nvPr/>
        </p:nvSpPr>
        <p:spPr>
          <a:xfrm>
            <a:off x="4706112" y="4045459"/>
            <a:ext cx="839724" cy="204215"/>
          </a:xfrm>
          <a:custGeom>
            <a:avLst/>
            <a:gdLst/>
            <a:ahLst/>
            <a:cxnLst/>
            <a:rect l="l" t="t" r="r" b="b"/>
            <a:pathLst>
              <a:path w="839724" h="204215">
                <a:moveTo>
                  <a:pt x="0" y="204215"/>
                </a:moveTo>
                <a:lnTo>
                  <a:pt x="839724" y="204215"/>
                </a:lnTo>
                <a:lnTo>
                  <a:pt x="839724" y="0"/>
                </a:lnTo>
                <a:lnTo>
                  <a:pt x="0" y="0"/>
                </a:lnTo>
                <a:lnTo>
                  <a:pt x="0" y="204215"/>
                </a:lnTo>
                <a:close/>
              </a:path>
            </a:pathLst>
          </a:custGeom>
          <a:solidFill>
            <a:srgbClr val="00339A"/>
          </a:solidFill>
        </p:spPr>
        <p:txBody>
          <a:bodyPr wrap="square" lIns="0" tIns="0" rIns="0" bIns="0" rtlCol="0">
            <a:noAutofit/>
          </a:bodyPr>
          <a:lstStyle/>
          <a:p>
            <a:endParaRPr/>
          </a:p>
        </p:txBody>
      </p:sp>
      <p:sp>
        <p:nvSpPr>
          <p:cNvPr id="209" name="object 209"/>
          <p:cNvSpPr/>
          <p:nvPr/>
        </p:nvSpPr>
        <p:spPr>
          <a:xfrm>
            <a:off x="4706112" y="4261866"/>
            <a:ext cx="839724" cy="204216"/>
          </a:xfrm>
          <a:custGeom>
            <a:avLst/>
            <a:gdLst/>
            <a:ahLst/>
            <a:cxnLst/>
            <a:rect l="l" t="t" r="r" b="b"/>
            <a:pathLst>
              <a:path w="839724" h="204215">
                <a:moveTo>
                  <a:pt x="0" y="204216"/>
                </a:moveTo>
                <a:lnTo>
                  <a:pt x="839724" y="204216"/>
                </a:lnTo>
                <a:lnTo>
                  <a:pt x="839724" y="0"/>
                </a:lnTo>
                <a:lnTo>
                  <a:pt x="0" y="0"/>
                </a:lnTo>
                <a:lnTo>
                  <a:pt x="0" y="204216"/>
                </a:lnTo>
                <a:close/>
              </a:path>
            </a:pathLst>
          </a:custGeom>
          <a:solidFill>
            <a:srgbClr val="00339A"/>
          </a:solidFill>
        </p:spPr>
        <p:txBody>
          <a:bodyPr wrap="square" lIns="0" tIns="0" rIns="0" bIns="0" rtlCol="0">
            <a:noAutofit/>
          </a:bodyPr>
          <a:lstStyle/>
          <a:p>
            <a:endParaRPr/>
          </a:p>
        </p:txBody>
      </p:sp>
      <p:sp>
        <p:nvSpPr>
          <p:cNvPr id="210" name="object 210"/>
          <p:cNvSpPr/>
          <p:nvPr/>
        </p:nvSpPr>
        <p:spPr>
          <a:xfrm>
            <a:off x="4706112" y="4481323"/>
            <a:ext cx="839724" cy="204215"/>
          </a:xfrm>
          <a:custGeom>
            <a:avLst/>
            <a:gdLst/>
            <a:ahLst/>
            <a:cxnLst/>
            <a:rect l="l" t="t" r="r" b="b"/>
            <a:pathLst>
              <a:path w="839724" h="204215">
                <a:moveTo>
                  <a:pt x="0" y="204215"/>
                </a:moveTo>
                <a:lnTo>
                  <a:pt x="839724" y="204215"/>
                </a:lnTo>
                <a:lnTo>
                  <a:pt x="839724" y="0"/>
                </a:lnTo>
                <a:lnTo>
                  <a:pt x="0" y="0"/>
                </a:lnTo>
                <a:lnTo>
                  <a:pt x="0" y="204215"/>
                </a:lnTo>
                <a:close/>
              </a:path>
            </a:pathLst>
          </a:custGeom>
          <a:solidFill>
            <a:srgbClr val="00339A"/>
          </a:solidFill>
        </p:spPr>
        <p:txBody>
          <a:bodyPr wrap="square" lIns="0" tIns="0" rIns="0" bIns="0" rtlCol="0">
            <a:noAutofit/>
          </a:bodyPr>
          <a:lstStyle/>
          <a:p>
            <a:endParaRPr/>
          </a:p>
        </p:txBody>
      </p:sp>
      <p:sp>
        <p:nvSpPr>
          <p:cNvPr id="211" name="object 211"/>
          <p:cNvSpPr/>
          <p:nvPr/>
        </p:nvSpPr>
        <p:spPr>
          <a:xfrm>
            <a:off x="4585716" y="4784599"/>
            <a:ext cx="2075688" cy="211835"/>
          </a:xfrm>
          <a:custGeom>
            <a:avLst/>
            <a:gdLst/>
            <a:ahLst/>
            <a:cxnLst/>
            <a:rect l="l" t="t" r="r" b="b"/>
            <a:pathLst>
              <a:path w="2075688" h="211836">
                <a:moveTo>
                  <a:pt x="0" y="211835"/>
                </a:moveTo>
                <a:lnTo>
                  <a:pt x="2075688" y="211835"/>
                </a:lnTo>
                <a:lnTo>
                  <a:pt x="2075688" y="0"/>
                </a:lnTo>
                <a:lnTo>
                  <a:pt x="0" y="0"/>
                </a:lnTo>
                <a:lnTo>
                  <a:pt x="0" y="211835"/>
                </a:lnTo>
                <a:close/>
              </a:path>
            </a:pathLst>
          </a:custGeom>
          <a:solidFill>
            <a:srgbClr val="92B7FF"/>
          </a:solidFill>
        </p:spPr>
        <p:txBody>
          <a:bodyPr wrap="square" lIns="0" tIns="0" rIns="0" bIns="0" rtlCol="0">
            <a:noAutofit/>
          </a:bodyPr>
          <a:lstStyle/>
          <a:p>
            <a:endParaRPr/>
          </a:p>
        </p:txBody>
      </p:sp>
      <p:sp>
        <p:nvSpPr>
          <p:cNvPr id="212" name="object 212"/>
          <p:cNvSpPr/>
          <p:nvPr/>
        </p:nvSpPr>
        <p:spPr>
          <a:xfrm>
            <a:off x="4585716" y="4784598"/>
            <a:ext cx="2075688" cy="211836"/>
          </a:xfrm>
          <a:custGeom>
            <a:avLst/>
            <a:gdLst/>
            <a:ahLst/>
            <a:cxnLst/>
            <a:rect l="l" t="t" r="r" b="b"/>
            <a:pathLst>
              <a:path w="2075688" h="211836">
                <a:moveTo>
                  <a:pt x="0" y="0"/>
                </a:moveTo>
                <a:lnTo>
                  <a:pt x="2075688" y="0"/>
                </a:lnTo>
                <a:lnTo>
                  <a:pt x="2075688" y="211835"/>
                </a:lnTo>
                <a:lnTo>
                  <a:pt x="0" y="211835"/>
                </a:lnTo>
                <a:lnTo>
                  <a:pt x="0" y="0"/>
                </a:lnTo>
                <a:close/>
              </a:path>
            </a:pathLst>
          </a:custGeom>
          <a:ln w="6096">
            <a:solidFill>
              <a:srgbClr val="80A4F8"/>
            </a:solidFill>
          </a:ln>
        </p:spPr>
        <p:txBody>
          <a:bodyPr wrap="square" lIns="0" tIns="0" rIns="0" bIns="0" rtlCol="0">
            <a:noAutofit/>
          </a:bodyPr>
          <a:lstStyle/>
          <a:p>
            <a:endParaRPr/>
          </a:p>
        </p:txBody>
      </p:sp>
      <p:sp>
        <p:nvSpPr>
          <p:cNvPr id="213" name="object 213"/>
          <p:cNvSpPr/>
          <p:nvPr/>
        </p:nvSpPr>
        <p:spPr>
          <a:xfrm>
            <a:off x="4585716" y="4784598"/>
            <a:ext cx="2075688" cy="0"/>
          </a:xfrm>
          <a:custGeom>
            <a:avLst/>
            <a:gdLst/>
            <a:ahLst/>
            <a:cxnLst/>
            <a:rect l="l" t="t" r="r" b="b"/>
            <a:pathLst>
              <a:path w="2075688">
                <a:moveTo>
                  <a:pt x="0" y="0"/>
                </a:moveTo>
                <a:lnTo>
                  <a:pt x="2075688" y="0"/>
                </a:lnTo>
                <a:lnTo>
                  <a:pt x="2075688" y="0"/>
                </a:lnTo>
              </a:path>
            </a:pathLst>
          </a:custGeom>
          <a:ln w="6096">
            <a:solidFill>
              <a:srgbClr val="80A4F8"/>
            </a:solidFill>
          </a:ln>
        </p:spPr>
        <p:txBody>
          <a:bodyPr wrap="square" lIns="0" tIns="0" rIns="0" bIns="0" rtlCol="0">
            <a:noAutofit/>
          </a:bodyPr>
          <a:lstStyle/>
          <a:p>
            <a:endParaRPr/>
          </a:p>
        </p:txBody>
      </p:sp>
      <p:sp>
        <p:nvSpPr>
          <p:cNvPr id="214" name="object 214"/>
          <p:cNvSpPr/>
          <p:nvPr/>
        </p:nvSpPr>
        <p:spPr>
          <a:xfrm>
            <a:off x="6661404" y="4784598"/>
            <a:ext cx="0" cy="211836"/>
          </a:xfrm>
          <a:custGeom>
            <a:avLst/>
            <a:gdLst/>
            <a:ahLst/>
            <a:cxnLst/>
            <a:rect l="l" t="t" r="r" b="b"/>
            <a:pathLst>
              <a:path h="211836">
                <a:moveTo>
                  <a:pt x="0" y="0"/>
                </a:moveTo>
                <a:lnTo>
                  <a:pt x="0" y="211835"/>
                </a:lnTo>
              </a:path>
            </a:pathLst>
          </a:custGeom>
          <a:ln w="6096">
            <a:solidFill>
              <a:srgbClr val="80A4F8"/>
            </a:solidFill>
          </a:ln>
        </p:spPr>
        <p:txBody>
          <a:bodyPr wrap="square" lIns="0" tIns="0" rIns="0" bIns="0" rtlCol="0">
            <a:noAutofit/>
          </a:bodyPr>
          <a:lstStyle/>
          <a:p>
            <a:endParaRPr/>
          </a:p>
        </p:txBody>
      </p:sp>
      <p:sp>
        <p:nvSpPr>
          <p:cNvPr id="215" name="object 215"/>
          <p:cNvSpPr/>
          <p:nvPr/>
        </p:nvSpPr>
        <p:spPr>
          <a:xfrm>
            <a:off x="7708392" y="2711959"/>
            <a:ext cx="652272" cy="350519"/>
          </a:xfrm>
          <a:custGeom>
            <a:avLst/>
            <a:gdLst/>
            <a:ahLst/>
            <a:cxnLst/>
            <a:rect l="l" t="t" r="r" b="b"/>
            <a:pathLst>
              <a:path w="652272" h="350519">
                <a:moveTo>
                  <a:pt x="0" y="350519"/>
                </a:moveTo>
                <a:lnTo>
                  <a:pt x="652272" y="350519"/>
                </a:lnTo>
                <a:lnTo>
                  <a:pt x="652272" y="0"/>
                </a:lnTo>
                <a:lnTo>
                  <a:pt x="0" y="0"/>
                </a:lnTo>
                <a:lnTo>
                  <a:pt x="0" y="350519"/>
                </a:lnTo>
                <a:close/>
              </a:path>
            </a:pathLst>
          </a:custGeom>
          <a:solidFill>
            <a:srgbClr val="FFFBE6"/>
          </a:solidFill>
        </p:spPr>
        <p:txBody>
          <a:bodyPr wrap="square" lIns="0" tIns="0" rIns="0" bIns="0" rtlCol="0">
            <a:noAutofit/>
          </a:bodyPr>
          <a:lstStyle/>
          <a:p>
            <a:endParaRPr/>
          </a:p>
        </p:txBody>
      </p:sp>
      <p:sp>
        <p:nvSpPr>
          <p:cNvPr id="216" name="object 216"/>
          <p:cNvSpPr/>
          <p:nvPr/>
        </p:nvSpPr>
        <p:spPr>
          <a:xfrm>
            <a:off x="7708392" y="2711959"/>
            <a:ext cx="652272" cy="563879"/>
          </a:xfrm>
          <a:custGeom>
            <a:avLst/>
            <a:gdLst/>
            <a:ahLst/>
            <a:cxnLst/>
            <a:rect l="l" t="t" r="r" b="b"/>
            <a:pathLst>
              <a:path w="652272" h="563879">
                <a:moveTo>
                  <a:pt x="0" y="563879"/>
                </a:moveTo>
                <a:lnTo>
                  <a:pt x="652272" y="563879"/>
                </a:lnTo>
                <a:lnTo>
                  <a:pt x="652272" y="0"/>
                </a:lnTo>
                <a:lnTo>
                  <a:pt x="0" y="0"/>
                </a:lnTo>
                <a:lnTo>
                  <a:pt x="0" y="563879"/>
                </a:lnTo>
                <a:close/>
              </a:path>
            </a:pathLst>
          </a:custGeom>
          <a:ln w="6096">
            <a:solidFill>
              <a:srgbClr val="44536A"/>
            </a:solidFill>
          </a:ln>
        </p:spPr>
        <p:txBody>
          <a:bodyPr wrap="square" lIns="0" tIns="0" rIns="0" bIns="0" rtlCol="0">
            <a:noAutofit/>
          </a:bodyPr>
          <a:lstStyle/>
          <a:p>
            <a:endParaRPr/>
          </a:p>
        </p:txBody>
      </p:sp>
      <p:sp>
        <p:nvSpPr>
          <p:cNvPr id="217" name="object 217"/>
          <p:cNvSpPr/>
          <p:nvPr/>
        </p:nvSpPr>
        <p:spPr>
          <a:xfrm>
            <a:off x="7709916" y="3062478"/>
            <a:ext cx="652272" cy="213360"/>
          </a:xfrm>
          <a:custGeom>
            <a:avLst/>
            <a:gdLst/>
            <a:ahLst/>
            <a:cxnLst/>
            <a:rect l="l" t="t" r="r" b="b"/>
            <a:pathLst>
              <a:path w="652272" h="213360">
                <a:moveTo>
                  <a:pt x="0" y="213360"/>
                </a:moveTo>
                <a:lnTo>
                  <a:pt x="652272" y="213360"/>
                </a:lnTo>
                <a:lnTo>
                  <a:pt x="652272" y="0"/>
                </a:lnTo>
                <a:lnTo>
                  <a:pt x="0" y="0"/>
                </a:lnTo>
                <a:lnTo>
                  <a:pt x="0" y="213360"/>
                </a:lnTo>
                <a:close/>
              </a:path>
            </a:pathLst>
          </a:custGeom>
          <a:solidFill>
            <a:srgbClr val="C8C8C8"/>
          </a:solidFill>
        </p:spPr>
        <p:txBody>
          <a:bodyPr wrap="square" lIns="0" tIns="0" rIns="0" bIns="0" rtlCol="0">
            <a:noAutofit/>
          </a:bodyPr>
          <a:lstStyle/>
          <a:p>
            <a:endParaRPr/>
          </a:p>
        </p:txBody>
      </p:sp>
      <p:sp>
        <p:nvSpPr>
          <p:cNvPr id="218" name="object 218"/>
          <p:cNvSpPr/>
          <p:nvPr/>
        </p:nvSpPr>
        <p:spPr>
          <a:xfrm>
            <a:off x="7709916" y="3062478"/>
            <a:ext cx="652272" cy="213360"/>
          </a:xfrm>
          <a:custGeom>
            <a:avLst/>
            <a:gdLst/>
            <a:ahLst/>
            <a:cxnLst/>
            <a:rect l="l" t="t" r="r" b="b"/>
            <a:pathLst>
              <a:path w="652272" h="213360">
                <a:moveTo>
                  <a:pt x="0" y="213360"/>
                </a:moveTo>
                <a:lnTo>
                  <a:pt x="652272" y="213360"/>
                </a:lnTo>
                <a:lnTo>
                  <a:pt x="652272" y="0"/>
                </a:lnTo>
                <a:lnTo>
                  <a:pt x="0" y="0"/>
                </a:lnTo>
                <a:lnTo>
                  <a:pt x="0" y="213360"/>
                </a:lnTo>
                <a:close/>
              </a:path>
            </a:pathLst>
          </a:custGeom>
          <a:ln w="6096">
            <a:solidFill>
              <a:srgbClr val="44536A"/>
            </a:solidFill>
          </a:ln>
        </p:spPr>
        <p:txBody>
          <a:bodyPr wrap="square" lIns="0" tIns="0" rIns="0" bIns="0" rtlCol="0">
            <a:noAutofit/>
          </a:bodyPr>
          <a:lstStyle/>
          <a:p>
            <a:endParaRPr/>
          </a:p>
        </p:txBody>
      </p:sp>
      <p:sp>
        <p:nvSpPr>
          <p:cNvPr id="219" name="object 219"/>
          <p:cNvSpPr/>
          <p:nvPr/>
        </p:nvSpPr>
        <p:spPr>
          <a:xfrm>
            <a:off x="7891273" y="2779014"/>
            <a:ext cx="262127" cy="242316"/>
          </a:xfrm>
          <a:prstGeom prst="rect">
            <a:avLst/>
          </a:prstGeom>
          <a:blipFill>
            <a:blip r:embed="rId15" cstate="print"/>
            <a:stretch>
              <a:fillRect/>
            </a:stretch>
          </a:blipFill>
        </p:spPr>
        <p:txBody>
          <a:bodyPr wrap="square" lIns="0" tIns="0" rIns="0" bIns="0" rtlCol="0">
            <a:noAutofit/>
          </a:bodyPr>
          <a:lstStyle/>
          <a:p>
            <a:endParaRPr/>
          </a:p>
        </p:txBody>
      </p:sp>
      <p:sp>
        <p:nvSpPr>
          <p:cNvPr id="220" name="object 220"/>
          <p:cNvSpPr/>
          <p:nvPr/>
        </p:nvSpPr>
        <p:spPr>
          <a:xfrm>
            <a:off x="7712964" y="4569714"/>
            <a:ext cx="652272" cy="350520"/>
          </a:xfrm>
          <a:custGeom>
            <a:avLst/>
            <a:gdLst/>
            <a:ahLst/>
            <a:cxnLst/>
            <a:rect l="l" t="t" r="r" b="b"/>
            <a:pathLst>
              <a:path w="652272" h="350520">
                <a:moveTo>
                  <a:pt x="0" y="350520"/>
                </a:moveTo>
                <a:lnTo>
                  <a:pt x="652272" y="350520"/>
                </a:lnTo>
                <a:lnTo>
                  <a:pt x="652272" y="0"/>
                </a:lnTo>
                <a:lnTo>
                  <a:pt x="0" y="0"/>
                </a:lnTo>
                <a:lnTo>
                  <a:pt x="0" y="350520"/>
                </a:lnTo>
                <a:close/>
              </a:path>
            </a:pathLst>
          </a:custGeom>
          <a:solidFill>
            <a:srgbClr val="EFFBFF"/>
          </a:solidFill>
        </p:spPr>
        <p:txBody>
          <a:bodyPr wrap="square" lIns="0" tIns="0" rIns="0" bIns="0" rtlCol="0">
            <a:noAutofit/>
          </a:bodyPr>
          <a:lstStyle/>
          <a:p>
            <a:endParaRPr/>
          </a:p>
        </p:txBody>
      </p:sp>
      <p:sp>
        <p:nvSpPr>
          <p:cNvPr id="221" name="object 221"/>
          <p:cNvSpPr/>
          <p:nvPr/>
        </p:nvSpPr>
        <p:spPr>
          <a:xfrm>
            <a:off x="7712964" y="4569714"/>
            <a:ext cx="652272" cy="563880"/>
          </a:xfrm>
          <a:custGeom>
            <a:avLst/>
            <a:gdLst/>
            <a:ahLst/>
            <a:cxnLst/>
            <a:rect l="l" t="t" r="r" b="b"/>
            <a:pathLst>
              <a:path w="652272" h="563880">
                <a:moveTo>
                  <a:pt x="0" y="563880"/>
                </a:moveTo>
                <a:lnTo>
                  <a:pt x="652272" y="563880"/>
                </a:lnTo>
                <a:lnTo>
                  <a:pt x="652272" y="0"/>
                </a:lnTo>
                <a:lnTo>
                  <a:pt x="0" y="0"/>
                </a:lnTo>
                <a:lnTo>
                  <a:pt x="0" y="563880"/>
                </a:lnTo>
                <a:close/>
              </a:path>
            </a:pathLst>
          </a:custGeom>
          <a:ln w="6096">
            <a:solidFill>
              <a:srgbClr val="44536A"/>
            </a:solidFill>
          </a:ln>
        </p:spPr>
        <p:txBody>
          <a:bodyPr wrap="square" lIns="0" tIns="0" rIns="0" bIns="0" rtlCol="0">
            <a:noAutofit/>
          </a:bodyPr>
          <a:lstStyle/>
          <a:p>
            <a:endParaRPr/>
          </a:p>
        </p:txBody>
      </p:sp>
      <p:sp>
        <p:nvSpPr>
          <p:cNvPr id="222" name="object 222"/>
          <p:cNvSpPr/>
          <p:nvPr/>
        </p:nvSpPr>
        <p:spPr>
          <a:xfrm>
            <a:off x="7716011" y="4920235"/>
            <a:ext cx="650748" cy="213359"/>
          </a:xfrm>
          <a:custGeom>
            <a:avLst/>
            <a:gdLst/>
            <a:ahLst/>
            <a:cxnLst/>
            <a:rect l="l" t="t" r="r" b="b"/>
            <a:pathLst>
              <a:path w="650748" h="213360">
                <a:moveTo>
                  <a:pt x="0" y="213359"/>
                </a:moveTo>
                <a:lnTo>
                  <a:pt x="650748" y="213359"/>
                </a:lnTo>
                <a:lnTo>
                  <a:pt x="650748" y="0"/>
                </a:lnTo>
                <a:lnTo>
                  <a:pt x="0" y="0"/>
                </a:lnTo>
                <a:lnTo>
                  <a:pt x="0" y="213359"/>
                </a:lnTo>
                <a:close/>
              </a:path>
            </a:pathLst>
          </a:custGeom>
          <a:solidFill>
            <a:srgbClr val="006FC0"/>
          </a:solidFill>
        </p:spPr>
        <p:txBody>
          <a:bodyPr wrap="square" lIns="0" tIns="0" rIns="0" bIns="0" rtlCol="0">
            <a:noAutofit/>
          </a:bodyPr>
          <a:lstStyle/>
          <a:p>
            <a:endParaRPr/>
          </a:p>
        </p:txBody>
      </p:sp>
      <p:sp>
        <p:nvSpPr>
          <p:cNvPr id="223" name="object 223"/>
          <p:cNvSpPr/>
          <p:nvPr/>
        </p:nvSpPr>
        <p:spPr>
          <a:xfrm>
            <a:off x="7716011" y="4920235"/>
            <a:ext cx="650748" cy="213359"/>
          </a:xfrm>
          <a:custGeom>
            <a:avLst/>
            <a:gdLst/>
            <a:ahLst/>
            <a:cxnLst/>
            <a:rect l="l" t="t" r="r" b="b"/>
            <a:pathLst>
              <a:path w="650748" h="213360">
                <a:moveTo>
                  <a:pt x="0" y="213359"/>
                </a:moveTo>
                <a:lnTo>
                  <a:pt x="650748" y="213359"/>
                </a:lnTo>
                <a:lnTo>
                  <a:pt x="650748" y="0"/>
                </a:lnTo>
                <a:lnTo>
                  <a:pt x="0" y="0"/>
                </a:lnTo>
                <a:lnTo>
                  <a:pt x="0" y="213359"/>
                </a:lnTo>
                <a:close/>
              </a:path>
            </a:pathLst>
          </a:custGeom>
          <a:ln w="6096">
            <a:solidFill>
              <a:srgbClr val="44536A"/>
            </a:solidFill>
          </a:ln>
        </p:spPr>
        <p:txBody>
          <a:bodyPr wrap="square" lIns="0" tIns="0" rIns="0" bIns="0" rtlCol="0">
            <a:noAutofit/>
          </a:bodyPr>
          <a:lstStyle/>
          <a:p>
            <a:endParaRPr/>
          </a:p>
        </p:txBody>
      </p:sp>
      <p:sp>
        <p:nvSpPr>
          <p:cNvPr id="224" name="object 224"/>
          <p:cNvSpPr/>
          <p:nvPr/>
        </p:nvSpPr>
        <p:spPr>
          <a:xfrm>
            <a:off x="7876033" y="4626102"/>
            <a:ext cx="326135" cy="284988"/>
          </a:xfrm>
          <a:custGeom>
            <a:avLst/>
            <a:gdLst/>
            <a:ahLst/>
            <a:cxnLst/>
            <a:rect l="l" t="t" r="r" b="b"/>
            <a:pathLst>
              <a:path w="326135" h="284988">
                <a:moveTo>
                  <a:pt x="0" y="284988"/>
                </a:moveTo>
                <a:lnTo>
                  <a:pt x="326135" y="284988"/>
                </a:lnTo>
                <a:lnTo>
                  <a:pt x="326135" y="0"/>
                </a:lnTo>
                <a:lnTo>
                  <a:pt x="0" y="0"/>
                </a:lnTo>
                <a:lnTo>
                  <a:pt x="0" y="284988"/>
                </a:lnTo>
                <a:close/>
              </a:path>
            </a:pathLst>
          </a:custGeom>
          <a:solidFill>
            <a:srgbClr val="EFFBFF"/>
          </a:solidFill>
        </p:spPr>
        <p:txBody>
          <a:bodyPr wrap="square" lIns="0" tIns="0" rIns="0" bIns="0" rtlCol="0">
            <a:noAutofit/>
          </a:bodyPr>
          <a:lstStyle/>
          <a:p>
            <a:endParaRPr/>
          </a:p>
        </p:txBody>
      </p:sp>
      <p:sp>
        <p:nvSpPr>
          <p:cNvPr id="225" name="object 225"/>
          <p:cNvSpPr/>
          <p:nvPr/>
        </p:nvSpPr>
        <p:spPr>
          <a:xfrm>
            <a:off x="7876033" y="4626102"/>
            <a:ext cx="326135" cy="284988"/>
          </a:xfrm>
          <a:prstGeom prst="rect">
            <a:avLst/>
          </a:prstGeom>
          <a:blipFill>
            <a:blip r:embed="rId16" cstate="print"/>
            <a:stretch>
              <a:fillRect/>
            </a:stretch>
          </a:blipFill>
        </p:spPr>
        <p:txBody>
          <a:bodyPr wrap="square" lIns="0" tIns="0" rIns="0" bIns="0" rtlCol="0">
            <a:noAutofit/>
          </a:bodyPr>
          <a:lstStyle/>
          <a:p>
            <a:endParaRPr/>
          </a:p>
        </p:txBody>
      </p:sp>
      <p:sp>
        <p:nvSpPr>
          <p:cNvPr id="226" name="object 226"/>
          <p:cNvSpPr/>
          <p:nvPr/>
        </p:nvSpPr>
        <p:spPr>
          <a:xfrm>
            <a:off x="7705344" y="3621787"/>
            <a:ext cx="650748" cy="352043"/>
          </a:xfrm>
          <a:custGeom>
            <a:avLst/>
            <a:gdLst/>
            <a:ahLst/>
            <a:cxnLst/>
            <a:rect l="l" t="t" r="r" b="b"/>
            <a:pathLst>
              <a:path w="650748" h="352043">
                <a:moveTo>
                  <a:pt x="0" y="352043"/>
                </a:moveTo>
                <a:lnTo>
                  <a:pt x="650748" y="352043"/>
                </a:lnTo>
                <a:lnTo>
                  <a:pt x="650748" y="0"/>
                </a:lnTo>
                <a:lnTo>
                  <a:pt x="0" y="0"/>
                </a:lnTo>
                <a:lnTo>
                  <a:pt x="0" y="352043"/>
                </a:lnTo>
                <a:close/>
              </a:path>
            </a:pathLst>
          </a:custGeom>
          <a:solidFill>
            <a:srgbClr val="FFFBE6"/>
          </a:solidFill>
        </p:spPr>
        <p:txBody>
          <a:bodyPr wrap="square" lIns="0" tIns="0" rIns="0" bIns="0" rtlCol="0">
            <a:noAutofit/>
          </a:bodyPr>
          <a:lstStyle/>
          <a:p>
            <a:endParaRPr/>
          </a:p>
        </p:txBody>
      </p:sp>
      <p:sp>
        <p:nvSpPr>
          <p:cNvPr id="227" name="object 227"/>
          <p:cNvSpPr/>
          <p:nvPr/>
        </p:nvSpPr>
        <p:spPr>
          <a:xfrm>
            <a:off x="7705344" y="3621785"/>
            <a:ext cx="650748" cy="565404"/>
          </a:xfrm>
          <a:custGeom>
            <a:avLst/>
            <a:gdLst/>
            <a:ahLst/>
            <a:cxnLst/>
            <a:rect l="l" t="t" r="r" b="b"/>
            <a:pathLst>
              <a:path w="650748" h="565404">
                <a:moveTo>
                  <a:pt x="0" y="565404"/>
                </a:moveTo>
                <a:lnTo>
                  <a:pt x="650748" y="565404"/>
                </a:lnTo>
                <a:lnTo>
                  <a:pt x="650748" y="0"/>
                </a:lnTo>
                <a:lnTo>
                  <a:pt x="0" y="0"/>
                </a:lnTo>
                <a:lnTo>
                  <a:pt x="0" y="565404"/>
                </a:lnTo>
                <a:close/>
              </a:path>
            </a:pathLst>
          </a:custGeom>
          <a:ln w="6096">
            <a:solidFill>
              <a:srgbClr val="44536A"/>
            </a:solidFill>
          </a:ln>
        </p:spPr>
        <p:txBody>
          <a:bodyPr wrap="square" lIns="0" tIns="0" rIns="0" bIns="0" rtlCol="0">
            <a:noAutofit/>
          </a:bodyPr>
          <a:lstStyle/>
          <a:p>
            <a:endParaRPr/>
          </a:p>
        </p:txBody>
      </p:sp>
      <p:sp>
        <p:nvSpPr>
          <p:cNvPr id="228" name="object 228"/>
          <p:cNvSpPr/>
          <p:nvPr/>
        </p:nvSpPr>
        <p:spPr>
          <a:xfrm>
            <a:off x="7706868" y="3973829"/>
            <a:ext cx="650748" cy="213360"/>
          </a:xfrm>
          <a:custGeom>
            <a:avLst/>
            <a:gdLst/>
            <a:ahLst/>
            <a:cxnLst/>
            <a:rect l="l" t="t" r="r" b="b"/>
            <a:pathLst>
              <a:path w="650748" h="213360">
                <a:moveTo>
                  <a:pt x="0" y="213360"/>
                </a:moveTo>
                <a:lnTo>
                  <a:pt x="650748" y="213360"/>
                </a:lnTo>
                <a:lnTo>
                  <a:pt x="650748" y="0"/>
                </a:lnTo>
                <a:lnTo>
                  <a:pt x="0" y="0"/>
                </a:lnTo>
                <a:lnTo>
                  <a:pt x="0" y="213360"/>
                </a:lnTo>
                <a:close/>
              </a:path>
            </a:pathLst>
          </a:custGeom>
          <a:solidFill>
            <a:srgbClr val="C8C8C8"/>
          </a:solidFill>
        </p:spPr>
        <p:txBody>
          <a:bodyPr wrap="square" lIns="0" tIns="0" rIns="0" bIns="0" rtlCol="0">
            <a:noAutofit/>
          </a:bodyPr>
          <a:lstStyle/>
          <a:p>
            <a:endParaRPr/>
          </a:p>
        </p:txBody>
      </p:sp>
      <p:sp>
        <p:nvSpPr>
          <p:cNvPr id="229" name="object 229"/>
          <p:cNvSpPr/>
          <p:nvPr/>
        </p:nvSpPr>
        <p:spPr>
          <a:xfrm>
            <a:off x="7706868" y="3973829"/>
            <a:ext cx="650748" cy="213360"/>
          </a:xfrm>
          <a:custGeom>
            <a:avLst/>
            <a:gdLst/>
            <a:ahLst/>
            <a:cxnLst/>
            <a:rect l="l" t="t" r="r" b="b"/>
            <a:pathLst>
              <a:path w="650748" h="213360">
                <a:moveTo>
                  <a:pt x="0" y="213360"/>
                </a:moveTo>
                <a:lnTo>
                  <a:pt x="650748" y="213360"/>
                </a:lnTo>
                <a:lnTo>
                  <a:pt x="650748" y="0"/>
                </a:lnTo>
                <a:lnTo>
                  <a:pt x="0" y="0"/>
                </a:lnTo>
                <a:lnTo>
                  <a:pt x="0" y="213360"/>
                </a:lnTo>
                <a:close/>
              </a:path>
            </a:pathLst>
          </a:custGeom>
          <a:ln w="6096">
            <a:solidFill>
              <a:srgbClr val="44536A"/>
            </a:solidFill>
          </a:ln>
        </p:spPr>
        <p:txBody>
          <a:bodyPr wrap="square" lIns="0" tIns="0" rIns="0" bIns="0" rtlCol="0">
            <a:noAutofit/>
          </a:bodyPr>
          <a:lstStyle/>
          <a:p>
            <a:endParaRPr/>
          </a:p>
        </p:txBody>
      </p:sp>
      <p:sp>
        <p:nvSpPr>
          <p:cNvPr id="230" name="object 230"/>
          <p:cNvSpPr/>
          <p:nvPr/>
        </p:nvSpPr>
        <p:spPr>
          <a:xfrm>
            <a:off x="7886701" y="3688841"/>
            <a:ext cx="263651" cy="242316"/>
          </a:xfrm>
          <a:prstGeom prst="rect">
            <a:avLst/>
          </a:prstGeom>
          <a:blipFill>
            <a:blip r:embed="rId17" cstate="print"/>
            <a:stretch>
              <a:fillRect/>
            </a:stretch>
          </a:blipFill>
        </p:spPr>
        <p:txBody>
          <a:bodyPr wrap="square" lIns="0" tIns="0" rIns="0" bIns="0" rtlCol="0">
            <a:noAutofit/>
          </a:bodyPr>
          <a:lstStyle/>
          <a:p>
            <a:endParaRPr/>
          </a:p>
        </p:txBody>
      </p:sp>
      <p:sp>
        <p:nvSpPr>
          <p:cNvPr id="231" name="object 231"/>
          <p:cNvSpPr/>
          <p:nvPr/>
        </p:nvSpPr>
        <p:spPr>
          <a:xfrm>
            <a:off x="1345693" y="2925318"/>
            <a:ext cx="272669" cy="203454"/>
          </a:xfrm>
          <a:custGeom>
            <a:avLst/>
            <a:gdLst/>
            <a:ahLst/>
            <a:cxnLst/>
            <a:rect l="l" t="t" r="r" b="b"/>
            <a:pathLst>
              <a:path w="272669" h="203454">
                <a:moveTo>
                  <a:pt x="125984" y="85979"/>
                </a:moveTo>
                <a:lnTo>
                  <a:pt x="118364" y="96265"/>
                </a:lnTo>
                <a:lnTo>
                  <a:pt x="159131" y="126618"/>
                </a:lnTo>
                <a:lnTo>
                  <a:pt x="166624" y="116458"/>
                </a:lnTo>
                <a:lnTo>
                  <a:pt x="125984" y="85979"/>
                </a:lnTo>
                <a:close/>
              </a:path>
              <a:path w="272669" h="203454">
                <a:moveTo>
                  <a:pt x="197231" y="139192"/>
                </a:moveTo>
                <a:lnTo>
                  <a:pt x="189611" y="149351"/>
                </a:lnTo>
                <a:lnTo>
                  <a:pt x="207817" y="162925"/>
                </a:lnTo>
                <a:lnTo>
                  <a:pt x="218059" y="170561"/>
                </a:lnTo>
                <a:lnTo>
                  <a:pt x="272669" y="203454"/>
                </a:lnTo>
                <a:lnTo>
                  <a:pt x="234442" y="127254"/>
                </a:lnTo>
                <a:lnTo>
                  <a:pt x="225552" y="160400"/>
                </a:lnTo>
                <a:lnTo>
                  <a:pt x="215384" y="152787"/>
                </a:lnTo>
                <a:lnTo>
                  <a:pt x="197231" y="139192"/>
                </a:lnTo>
                <a:close/>
              </a:path>
              <a:path w="272669" h="203454">
                <a:moveTo>
                  <a:pt x="218059" y="170561"/>
                </a:moveTo>
                <a:lnTo>
                  <a:pt x="207817" y="162925"/>
                </a:lnTo>
                <a:lnTo>
                  <a:pt x="188849" y="188340"/>
                </a:lnTo>
                <a:lnTo>
                  <a:pt x="272669" y="203454"/>
                </a:lnTo>
                <a:lnTo>
                  <a:pt x="218059" y="170561"/>
                </a:lnTo>
                <a:close/>
              </a:path>
              <a:path w="272669" h="203454">
                <a:moveTo>
                  <a:pt x="234442" y="127254"/>
                </a:moveTo>
                <a:lnTo>
                  <a:pt x="215384" y="152787"/>
                </a:lnTo>
                <a:lnTo>
                  <a:pt x="225552" y="160400"/>
                </a:lnTo>
                <a:lnTo>
                  <a:pt x="234442" y="127254"/>
                </a:lnTo>
                <a:close/>
              </a:path>
              <a:path w="272669" h="203454">
                <a:moveTo>
                  <a:pt x="54737" y="32893"/>
                </a:moveTo>
                <a:lnTo>
                  <a:pt x="57291" y="50628"/>
                </a:lnTo>
                <a:lnTo>
                  <a:pt x="87884" y="73406"/>
                </a:lnTo>
                <a:lnTo>
                  <a:pt x="95377" y="63245"/>
                </a:lnTo>
                <a:lnTo>
                  <a:pt x="64863" y="40456"/>
                </a:lnTo>
                <a:lnTo>
                  <a:pt x="83820" y="14986"/>
                </a:lnTo>
                <a:lnTo>
                  <a:pt x="0" y="0"/>
                </a:lnTo>
                <a:lnTo>
                  <a:pt x="47117" y="43052"/>
                </a:lnTo>
                <a:lnTo>
                  <a:pt x="57291" y="50628"/>
                </a:lnTo>
                <a:lnTo>
                  <a:pt x="54737" y="32893"/>
                </a:lnTo>
                <a:close/>
              </a:path>
              <a:path w="272669" h="203454">
                <a:moveTo>
                  <a:pt x="47117" y="43052"/>
                </a:moveTo>
                <a:lnTo>
                  <a:pt x="0" y="0"/>
                </a:lnTo>
                <a:lnTo>
                  <a:pt x="38354" y="76073"/>
                </a:lnTo>
                <a:lnTo>
                  <a:pt x="57291" y="50628"/>
                </a:lnTo>
                <a:lnTo>
                  <a:pt x="47117" y="43052"/>
                </a:lnTo>
                <a:close/>
              </a:path>
            </a:pathLst>
          </a:custGeom>
          <a:solidFill>
            <a:srgbClr val="7E7E7E"/>
          </a:solidFill>
        </p:spPr>
        <p:txBody>
          <a:bodyPr wrap="square" lIns="0" tIns="0" rIns="0" bIns="0" rtlCol="0">
            <a:noAutofit/>
          </a:bodyPr>
          <a:lstStyle/>
          <a:p>
            <a:endParaRPr/>
          </a:p>
        </p:txBody>
      </p:sp>
      <p:sp>
        <p:nvSpPr>
          <p:cNvPr id="60" name="object 60"/>
          <p:cNvSpPr txBox="1"/>
          <p:nvPr/>
        </p:nvSpPr>
        <p:spPr>
          <a:xfrm>
            <a:off x="455168" y="1143507"/>
            <a:ext cx="2437576" cy="304292"/>
          </a:xfrm>
          <a:prstGeom prst="rect">
            <a:avLst/>
          </a:prstGeom>
        </p:spPr>
        <p:txBody>
          <a:bodyPr wrap="square" lIns="0" tIns="0" rIns="0" bIns="0" rtlCol="0">
            <a:noAutofit/>
          </a:bodyPr>
          <a:lstStyle/>
          <a:p>
            <a:pPr marL="12700">
              <a:lnSpc>
                <a:spcPts val="2340"/>
              </a:lnSpc>
              <a:spcBef>
                <a:spcPts val="117"/>
              </a:spcBef>
            </a:pPr>
            <a:r>
              <a:rPr sz="3300" baseline="2482" dirty="0">
                <a:solidFill>
                  <a:srgbClr val="FFFFFF"/>
                </a:solidFill>
                <a:latin typeface="Calibri Light"/>
                <a:cs typeface="Calibri Light"/>
              </a:rPr>
              <a:t>So</a:t>
            </a:r>
            <a:r>
              <a:rPr sz="3300" spc="-9" baseline="2482" dirty="0">
                <a:solidFill>
                  <a:srgbClr val="FFFFFF"/>
                </a:solidFill>
                <a:latin typeface="Calibri Light"/>
                <a:cs typeface="Calibri Light"/>
              </a:rPr>
              <a:t>l</a:t>
            </a:r>
            <a:r>
              <a:rPr sz="3300" baseline="2482" dirty="0">
                <a:solidFill>
                  <a:srgbClr val="FFFFFF"/>
                </a:solidFill>
                <a:latin typeface="Calibri Light"/>
                <a:cs typeface="Calibri Light"/>
              </a:rPr>
              <a:t>ut</a:t>
            </a:r>
            <a:r>
              <a:rPr sz="3300" spc="-4" baseline="2482" dirty="0">
                <a:solidFill>
                  <a:srgbClr val="FFFFFF"/>
                </a:solidFill>
                <a:latin typeface="Calibri Light"/>
                <a:cs typeface="Calibri Light"/>
              </a:rPr>
              <a:t>i</a:t>
            </a:r>
            <a:r>
              <a:rPr sz="3300" baseline="2482" dirty="0">
                <a:solidFill>
                  <a:srgbClr val="FFFFFF"/>
                </a:solidFill>
                <a:latin typeface="Calibri Light"/>
                <a:cs typeface="Calibri Light"/>
              </a:rPr>
              <a:t>on</a:t>
            </a:r>
            <a:r>
              <a:rPr sz="3300" spc="-37" baseline="2482" dirty="0">
                <a:solidFill>
                  <a:srgbClr val="FFFFFF"/>
                </a:solidFill>
                <a:latin typeface="Calibri Light"/>
                <a:cs typeface="Calibri Light"/>
              </a:rPr>
              <a:t> </a:t>
            </a:r>
            <a:r>
              <a:rPr sz="3300" baseline="2482" dirty="0">
                <a:solidFill>
                  <a:srgbClr val="FFFFFF"/>
                </a:solidFill>
                <a:latin typeface="Calibri Light"/>
                <a:cs typeface="Calibri Light"/>
              </a:rPr>
              <a:t>A</a:t>
            </a:r>
            <a:r>
              <a:rPr sz="3300" spc="-39" baseline="2482" dirty="0">
                <a:solidFill>
                  <a:srgbClr val="FFFFFF"/>
                </a:solidFill>
                <a:latin typeface="Calibri Light"/>
                <a:cs typeface="Calibri Light"/>
              </a:rPr>
              <a:t>r</a:t>
            </a:r>
            <a:r>
              <a:rPr sz="3300" baseline="2482" dirty="0">
                <a:solidFill>
                  <a:srgbClr val="FFFFFF"/>
                </a:solidFill>
                <a:latin typeface="Calibri Light"/>
                <a:cs typeface="Calibri Light"/>
              </a:rPr>
              <a:t>chi</a:t>
            </a:r>
            <a:r>
              <a:rPr sz="3300" spc="-29" baseline="2482" dirty="0">
                <a:solidFill>
                  <a:srgbClr val="FFFFFF"/>
                </a:solidFill>
                <a:latin typeface="Calibri Light"/>
                <a:cs typeface="Calibri Light"/>
              </a:rPr>
              <a:t>t</a:t>
            </a:r>
            <a:r>
              <a:rPr sz="3300" baseline="2482" dirty="0">
                <a:solidFill>
                  <a:srgbClr val="FFFFFF"/>
                </a:solidFill>
                <a:latin typeface="Calibri Light"/>
                <a:cs typeface="Calibri Light"/>
              </a:rPr>
              <a:t>ectu</a:t>
            </a:r>
            <a:r>
              <a:rPr sz="3300" spc="-39" baseline="2482" dirty="0">
                <a:solidFill>
                  <a:srgbClr val="FFFFFF"/>
                </a:solidFill>
                <a:latin typeface="Calibri Light"/>
                <a:cs typeface="Calibri Light"/>
              </a:rPr>
              <a:t>r</a:t>
            </a:r>
            <a:r>
              <a:rPr sz="3300" baseline="2482" dirty="0">
                <a:solidFill>
                  <a:srgbClr val="FFFFFF"/>
                </a:solidFill>
                <a:latin typeface="Calibri Light"/>
                <a:cs typeface="Calibri Light"/>
              </a:rPr>
              <a:t>e</a:t>
            </a:r>
            <a:endParaRPr sz="2200">
              <a:latin typeface="Calibri Light"/>
              <a:cs typeface="Calibri Light"/>
            </a:endParaRPr>
          </a:p>
        </p:txBody>
      </p:sp>
      <p:sp>
        <p:nvSpPr>
          <p:cNvPr id="59" name="object 59"/>
          <p:cNvSpPr txBox="1"/>
          <p:nvPr/>
        </p:nvSpPr>
        <p:spPr>
          <a:xfrm rot="16200000">
            <a:off x="94376" y="3894469"/>
            <a:ext cx="442646" cy="201930"/>
          </a:xfrm>
          <a:prstGeom prst="rect">
            <a:avLst/>
          </a:prstGeom>
        </p:spPr>
        <p:txBody>
          <a:bodyPr wrap="square" lIns="0" tIns="0" rIns="0" bIns="0" rtlCol="0">
            <a:noAutofit/>
          </a:bodyPr>
          <a:lstStyle/>
          <a:p>
            <a:pPr marL="12700">
              <a:lnSpc>
                <a:spcPts val="1590"/>
              </a:lnSpc>
              <a:spcBef>
                <a:spcPts val="79"/>
              </a:spcBef>
            </a:pPr>
            <a:r>
              <a:rPr sz="2100" b="1" baseline="1790" dirty="0">
                <a:solidFill>
                  <a:srgbClr val="FFFFFF"/>
                </a:solidFill>
                <a:latin typeface="Segoe UI"/>
                <a:cs typeface="Segoe UI"/>
              </a:rPr>
              <a:t>AMI</a:t>
            </a:r>
            <a:endParaRPr sz="1400">
              <a:latin typeface="Segoe UI"/>
              <a:cs typeface="Segoe UI"/>
            </a:endParaRPr>
          </a:p>
        </p:txBody>
      </p:sp>
      <p:sp>
        <p:nvSpPr>
          <p:cNvPr id="58" name="object 58"/>
          <p:cNvSpPr txBox="1"/>
          <p:nvPr/>
        </p:nvSpPr>
        <p:spPr>
          <a:xfrm>
            <a:off x="4585717" y="5386578"/>
            <a:ext cx="659891" cy="192024"/>
          </a:xfrm>
          <a:prstGeom prst="rect">
            <a:avLst/>
          </a:prstGeom>
        </p:spPr>
        <p:txBody>
          <a:bodyPr wrap="square" lIns="0" tIns="0" rIns="0" bIns="0" rtlCol="0">
            <a:noAutofit/>
          </a:bodyPr>
          <a:lstStyle/>
          <a:p>
            <a:pPr marL="25400">
              <a:lnSpc>
                <a:spcPts val="1000"/>
              </a:lnSpc>
            </a:pPr>
            <a:endParaRPr sz="1000"/>
          </a:p>
        </p:txBody>
      </p:sp>
      <p:sp>
        <p:nvSpPr>
          <p:cNvPr id="57" name="object 57"/>
          <p:cNvSpPr txBox="1"/>
          <p:nvPr/>
        </p:nvSpPr>
        <p:spPr>
          <a:xfrm>
            <a:off x="5245608" y="5386578"/>
            <a:ext cx="672084" cy="192024"/>
          </a:xfrm>
          <a:prstGeom prst="rect">
            <a:avLst/>
          </a:prstGeom>
        </p:spPr>
        <p:txBody>
          <a:bodyPr wrap="square" lIns="0" tIns="0" rIns="0" bIns="0" rtlCol="0">
            <a:noAutofit/>
          </a:bodyPr>
          <a:lstStyle/>
          <a:p>
            <a:pPr marL="25400">
              <a:lnSpc>
                <a:spcPts val="1000"/>
              </a:lnSpc>
            </a:pPr>
            <a:endParaRPr sz="1000"/>
          </a:p>
        </p:txBody>
      </p:sp>
      <p:sp>
        <p:nvSpPr>
          <p:cNvPr id="56" name="object 56"/>
          <p:cNvSpPr txBox="1"/>
          <p:nvPr/>
        </p:nvSpPr>
        <p:spPr>
          <a:xfrm>
            <a:off x="5917692" y="5386578"/>
            <a:ext cx="736092" cy="192024"/>
          </a:xfrm>
          <a:prstGeom prst="rect">
            <a:avLst/>
          </a:prstGeom>
        </p:spPr>
        <p:txBody>
          <a:bodyPr wrap="square" lIns="0" tIns="0" rIns="0" bIns="0" rtlCol="0">
            <a:noAutofit/>
          </a:bodyPr>
          <a:lstStyle/>
          <a:p>
            <a:pPr marL="25400">
              <a:lnSpc>
                <a:spcPts val="1000"/>
              </a:lnSpc>
            </a:pPr>
            <a:endParaRPr sz="1000"/>
          </a:p>
        </p:txBody>
      </p:sp>
      <p:sp>
        <p:nvSpPr>
          <p:cNvPr id="55" name="object 55"/>
          <p:cNvSpPr txBox="1"/>
          <p:nvPr/>
        </p:nvSpPr>
        <p:spPr>
          <a:xfrm>
            <a:off x="7022593" y="4879087"/>
            <a:ext cx="406907" cy="466343"/>
          </a:xfrm>
          <a:prstGeom prst="rect">
            <a:avLst/>
          </a:prstGeom>
        </p:spPr>
        <p:txBody>
          <a:bodyPr wrap="square" lIns="0" tIns="0" rIns="0" bIns="0" rtlCol="0">
            <a:noAutofit/>
          </a:bodyPr>
          <a:lstStyle/>
          <a:p>
            <a:pPr marL="25400">
              <a:lnSpc>
                <a:spcPts val="1000"/>
              </a:lnSpc>
            </a:pPr>
            <a:endParaRPr sz="1000"/>
          </a:p>
        </p:txBody>
      </p:sp>
      <p:sp>
        <p:nvSpPr>
          <p:cNvPr id="54" name="object 54"/>
          <p:cNvSpPr txBox="1"/>
          <p:nvPr/>
        </p:nvSpPr>
        <p:spPr>
          <a:xfrm>
            <a:off x="4585716" y="4784598"/>
            <a:ext cx="2075688" cy="211836"/>
          </a:xfrm>
          <a:prstGeom prst="rect">
            <a:avLst/>
          </a:prstGeom>
        </p:spPr>
        <p:txBody>
          <a:bodyPr wrap="square" lIns="0" tIns="0" rIns="0" bIns="0" rtlCol="0">
            <a:noAutofit/>
          </a:bodyPr>
          <a:lstStyle/>
          <a:p>
            <a:pPr marL="25400">
              <a:lnSpc>
                <a:spcPts val="1000"/>
              </a:lnSpc>
            </a:pPr>
            <a:endParaRPr sz="1000"/>
          </a:p>
        </p:txBody>
      </p:sp>
      <p:sp>
        <p:nvSpPr>
          <p:cNvPr id="53" name="object 53"/>
          <p:cNvSpPr txBox="1"/>
          <p:nvPr/>
        </p:nvSpPr>
        <p:spPr>
          <a:xfrm>
            <a:off x="7712964" y="4569714"/>
            <a:ext cx="652272" cy="350520"/>
          </a:xfrm>
          <a:prstGeom prst="rect">
            <a:avLst/>
          </a:prstGeom>
        </p:spPr>
        <p:txBody>
          <a:bodyPr wrap="square" lIns="0" tIns="0" rIns="0" bIns="0" rtlCol="0">
            <a:noAutofit/>
          </a:bodyPr>
          <a:lstStyle/>
          <a:p>
            <a:pPr marL="25400">
              <a:lnSpc>
                <a:spcPts val="1000"/>
              </a:lnSpc>
            </a:pPr>
            <a:endParaRPr sz="1000"/>
          </a:p>
        </p:txBody>
      </p:sp>
      <p:sp>
        <p:nvSpPr>
          <p:cNvPr id="52" name="object 52"/>
          <p:cNvSpPr txBox="1"/>
          <p:nvPr/>
        </p:nvSpPr>
        <p:spPr>
          <a:xfrm>
            <a:off x="7712964" y="4920235"/>
            <a:ext cx="652272" cy="213359"/>
          </a:xfrm>
          <a:prstGeom prst="rect">
            <a:avLst/>
          </a:prstGeom>
        </p:spPr>
        <p:txBody>
          <a:bodyPr wrap="square" lIns="0" tIns="0" rIns="0" bIns="0" rtlCol="0">
            <a:noAutofit/>
          </a:bodyPr>
          <a:lstStyle/>
          <a:p>
            <a:pPr marL="25400">
              <a:lnSpc>
                <a:spcPts val="1000"/>
              </a:lnSpc>
            </a:pPr>
            <a:endParaRPr sz="1000"/>
          </a:p>
        </p:txBody>
      </p:sp>
      <p:sp>
        <p:nvSpPr>
          <p:cNvPr id="51" name="object 51"/>
          <p:cNvSpPr txBox="1"/>
          <p:nvPr/>
        </p:nvSpPr>
        <p:spPr>
          <a:xfrm>
            <a:off x="3625596" y="3999738"/>
            <a:ext cx="460248" cy="274320"/>
          </a:xfrm>
          <a:prstGeom prst="rect">
            <a:avLst/>
          </a:prstGeom>
        </p:spPr>
        <p:txBody>
          <a:bodyPr wrap="square" lIns="0" tIns="0" rIns="0" bIns="0" rtlCol="0">
            <a:noAutofit/>
          </a:bodyPr>
          <a:lstStyle/>
          <a:p>
            <a:pPr marL="25400">
              <a:lnSpc>
                <a:spcPts val="1000"/>
              </a:lnSpc>
            </a:pPr>
            <a:endParaRPr sz="1000"/>
          </a:p>
        </p:txBody>
      </p:sp>
      <p:sp>
        <p:nvSpPr>
          <p:cNvPr id="50" name="object 50"/>
          <p:cNvSpPr txBox="1"/>
          <p:nvPr/>
        </p:nvSpPr>
        <p:spPr>
          <a:xfrm>
            <a:off x="3101340" y="3999738"/>
            <a:ext cx="458724" cy="274320"/>
          </a:xfrm>
          <a:prstGeom prst="rect">
            <a:avLst/>
          </a:prstGeom>
        </p:spPr>
        <p:txBody>
          <a:bodyPr wrap="square" lIns="0" tIns="0" rIns="0" bIns="0" rtlCol="0">
            <a:noAutofit/>
          </a:bodyPr>
          <a:lstStyle/>
          <a:p>
            <a:pPr marL="25400">
              <a:lnSpc>
                <a:spcPts val="1000"/>
              </a:lnSpc>
            </a:pPr>
            <a:endParaRPr sz="1000"/>
          </a:p>
        </p:txBody>
      </p:sp>
      <p:sp>
        <p:nvSpPr>
          <p:cNvPr id="49" name="object 49"/>
          <p:cNvSpPr txBox="1"/>
          <p:nvPr/>
        </p:nvSpPr>
        <p:spPr>
          <a:xfrm>
            <a:off x="7705344" y="3621785"/>
            <a:ext cx="650748" cy="352044"/>
          </a:xfrm>
          <a:prstGeom prst="rect">
            <a:avLst/>
          </a:prstGeom>
        </p:spPr>
        <p:txBody>
          <a:bodyPr wrap="square" lIns="0" tIns="0" rIns="0" bIns="0" rtlCol="0">
            <a:noAutofit/>
          </a:bodyPr>
          <a:lstStyle/>
          <a:p>
            <a:pPr marL="25400">
              <a:lnSpc>
                <a:spcPts val="1000"/>
              </a:lnSpc>
            </a:pPr>
            <a:endParaRPr sz="1000"/>
          </a:p>
        </p:txBody>
      </p:sp>
      <p:sp>
        <p:nvSpPr>
          <p:cNvPr id="48" name="object 48"/>
          <p:cNvSpPr txBox="1"/>
          <p:nvPr/>
        </p:nvSpPr>
        <p:spPr>
          <a:xfrm>
            <a:off x="7705344" y="3973829"/>
            <a:ext cx="650748" cy="213360"/>
          </a:xfrm>
          <a:prstGeom prst="rect">
            <a:avLst/>
          </a:prstGeom>
        </p:spPr>
        <p:txBody>
          <a:bodyPr wrap="square" lIns="0" tIns="0" rIns="0" bIns="0" rtlCol="0">
            <a:noAutofit/>
          </a:bodyPr>
          <a:lstStyle/>
          <a:p>
            <a:pPr marL="25400">
              <a:lnSpc>
                <a:spcPts val="1000"/>
              </a:lnSpc>
            </a:pPr>
            <a:endParaRPr sz="1000"/>
          </a:p>
        </p:txBody>
      </p:sp>
      <p:sp>
        <p:nvSpPr>
          <p:cNvPr id="47" name="object 47"/>
          <p:cNvSpPr txBox="1"/>
          <p:nvPr/>
        </p:nvSpPr>
        <p:spPr>
          <a:xfrm>
            <a:off x="5631180" y="3617214"/>
            <a:ext cx="848868" cy="208788"/>
          </a:xfrm>
          <a:prstGeom prst="rect">
            <a:avLst/>
          </a:prstGeom>
        </p:spPr>
        <p:txBody>
          <a:bodyPr wrap="square" lIns="0" tIns="0" rIns="0" bIns="0" rtlCol="0">
            <a:noAutofit/>
          </a:bodyPr>
          <a:lstStyle/>
          <a:p>
            <a:pPr marL="25400">
              <a:lnSpc>
                <a:spcPts val="1000"/>
              </a:lnSpc>
            </a:pPr>
            <a:endParaRPr sz="1000"/>
          </a:p>
        </p:txBody>
      </p:sp>
      <p:sp>
        <p:nvSpPr>
          <p:cNvPr id="46" name="object 46"/>
          <p:cNvSpPr txBox="1"/>
          <p:nvPr/>
        </p:nvSpPr>
        <p:spPr>
          <a:xfrm>
            <a:off x="5631180" y="3826003"/>
            <a:ext cx="848868" cy="214883"/>
          </a:xfrm>
          <a:prstGeom prst="rect">
            <a:avLst/>
          </a:prstGeom>
        </p:spPr>
        <p:txBody>
          <a:bodyPr wrap="square" lIns="0" tIns="0" rIns="0" bIns="0" rtlCol="0">
            <a:noAutofit/>
          </a:bodyPr>
          <a:lstStyle/>
          <a:p>
            <a:pPr marL="25400">
              <a:lnSpc>
                <a:spcPts val="1000"/>
              </a:lnSpc>
            </a:pPr>
            <a:endParaRPr sz="1000"/>
          </a:p>
        </p:txBody>
      </p:sp>
      <p:sp>
        <p:nvSpPr>
          <p:cNvPr id="45" name="object 45"/>
          <p:cNvSpPr txBox="1"/>
          <p:nvPr/>
        </p:nvSpPr>
        <p:spPr>
          <a:xfrm>
            <a:off x="5631180" y="4040887"/>
            <a:ext cx="848868" cy="215645"/>
          </a:xfrm>
          <a:prstGeom prst="rect">
            <a:avLst/>
          </a:prstGeom>
        </p:spPr>
        <p:txBody>
          <a:bodyPr wrap="square" lIns="0" tIns="0" rIns="0" bIns="0" rtlCol="0">
            <a:noAutofit/>
          </a:bodyPr>
          <a:lstStyle/>
          <a:p>
            <a:pPr marL="25400">
              <a:lnSpc>
                <a:spcPts val="1000"/>
              </a:lnSpc>
            </a:pPr>
            <a:endParaRPr sz="1000"/>
          </a:p>
        </p:txBody>
      </p:sp>
      <p:sp>
        <p:nvSpPr>
          <p:cNvPr id="44" name="object 44"/>
          <p:cNvSpPr txBox="1"/>
          <p:nvPr/>
        </p:nvSpPr>
        <p:spPr>
          <a:xfrm>
            <a:off x="5631180" y="4256531"/>
            <a:ext cx="848868" cy="216408"/>
          </a:xfrm>
          <a:prstGeom prst="rect">
            <a:avLst/>
          </a:prstGeom>
        </p:spPr>
        <p:txBody>
          <a:bodyPr wrap="square" lIns="0" tIns="0" rIns="0" bIns="0" rtlCol="0">
            <a:noAutofit/>
          </a:bodyPr>
          <a:lstStyle/>
          <a:p>
            <a:pPr marL="25400">
              <a:lnSpc>
                <a:spcPts val="1000"/>
              </a:lnSpc>
            </a:pPr>
            <a:endParaRPr sz="1000"/>
          </a:p>
        </p:txBody>
      </p:sp>
      <p:sp>
        <p:nvSpPr>
          <p:cNvPr id="43" name="object 43"/>
          <p:cNvSpPr txBox="1"/>
          <p:nvPr/>
        </p:nvSpPr>
        <p:spPr>
          <a:xfrm>
            <a:off x="5631180" y="4472941"/>
            <a:ext cx="848868" cy="211073"/>
          </a:xfrm>
          <a:prstGeom prst="rect">
            <a:avLst/>
          </a:prstGeom>
        </p:spPr>
        <p:txBody>
          <a:bodyPr wrap="square" lIns="0" tIns="0" rIns="0" bIns="0" rtlCol="0">
            <a:noAutofit/>
          </a:bodyPr>
          <a:lstStyle/>
          <a:p>
            <a:pPr marL="25400">
              <a:lnSpc>
                <a:spcPts val="1000"/>
              </a:lnSpc>
            </a:pPr>
            <a:endParaRPr sz="1000"/>
          </a:p>
        </p:txBody>
      </p:sp>
      <p:sp>
        <p:nvSpPr>
          <p:cNvPr id="42" name="object 42"/>
          <p:cNvSpPr txBox="1"/>
          <p:nvPr/>
        </p:nvSpPr>
        <p:spPr>
          <a:xfrm>
            <a:off x="4706112" y="3611117"/>
            <a:ext cx="839724" cy="208788"/>
          </a:xfrm>
          <a:prstGeom prst="rect">
            <a:avLst/>
          </a:prstGeom>
        </p:spPr>
        <p:txBody>
          <a:bodyPr wrap="square" lIns="0" tIns="0" rIns="0" bIns="0" rtlCol="0">
            <a:noAutofit/>
          </a:bodyPr>
          <a:lstStyle/>
          <a:p>
            <a:pPr marL="25400">
              <a:lnSpc>
                <a:spcPts val="1000"/>
              </a:lnSpc>
            </a:pPr>
            <a:endParaRPr sz="1000"/>
          </a:p>
        </p:txBody>
      </p:sp>
      <p:sp>
        <p:nvSpPr>
          <p:cNvPr id="41" name="object 41"/>
          <p:cNvSpPr txBox="1"/>
          <p:nvPr/>
        </p:nvSpPr>
        <p:spPr>
          <a:xfrm>
            <a:off x="4706112" y="3819906"/>
            <a:ext cx="839724" cy="217170"/>
          </a:xfrm>
          <a:prstGeom prst="rect">
            <a:avLst/>
          </a:prstGeom>
        </p:spPr>
        <p:txBody>
          <a:bodyPr wrap="square" lIns="0" tIns="0" rIns="0" bIns="0" rtlCol="0">
            <a:noAutofit/>
          </a:bodyPr>
          <a:lstStyle/>
          <a:p>
            <a:pPr marL="25400">
              <a:lnSpc>
                <a:spcPts val="1000"/>
              </a:lnSpc>
            </a:pPr>
            <a:endParaRPr sz="1000"/>
          </a:p>
        </p:txBody>
      </p:sp>
      <p:sp>
        <p:nvSpPr>
          <p:cNvPr id="40" name="object 40"/>
          <p:cNvSpPr txBox="1"/>
          <p:nvPr/>
        </p:nvSpPr>
        <p:spPr>
          <a:xfrm>
            <a:off x="4706112" y="4037077"/>
            <a:ext cx="839724" cy="218693"/>
          </a:xfrm>
          <a:prstGeom prst="rect">
            <a:avLst/>
          </a:prstGeom>
        </p:spPr>
        <p:txBody>
          <a:bodyPr wrap="square" lIns="0" tIns="0" rIns="0" bIns="0" rtlCol="0">
            <a:noAutofit/>
          </a:bodyPr>
          <a:lstStyle/>
          <a:p>
            <a:pPr marL="25400">
              <a:lnSpc>
                <a:spcPts val="1000"/>
              </a:lnSpc>
            </a:pPr>
            <a:endParaRPr sz="1000"/>
          </a:p>
        </p:txBody>
      </p:sp>
      <p:sp>
        <p:nvSpPr>
          <p:cNvPr id="39" name="object 39"/>
          <p:cNvSpPr txBox="1"/>
          <p:nvPr/>
        </p:nvSpPr>
        <p:spPr>
          <a:xfrm>
            <a:off x="4706112" y="4255770"/>
            <a:ext cx="839724" cy="217932"/>
          </a:xfrm>
          <a:prstGeom prst="rect">
            <a:avLst/>
          </a:prstGeom>
        </p:spPr>
        <p:txBody>
          <a:bodyPr wrap="square" lIns="0" tIns="0" rIns="0" bIns="0" rtlCol="0">
            <a:noAutofit/>
          </a:bodyPr>
          <a:lstStyle/>
          <a:p>
            <a:pPr marL="25400">
              <a:lnSpc>
                <a:spcPts val="1000"/>
              </a:lnSpc>
            </a:pPr>
            <a:endParaRPr sz="1000"/>
          </a:p>
        </p:txBody>
      </p:sp>
      <p:sp>
        <p:nvSpPr>
          <p:cNvPr id="38" name="object 38"/>
          <p:cNvSpPr txBox="1"/>
          <p:nvPr/>
        </p:nvSpPr>
        <p:spPr>
          <a:xfrm>
            <a:off x="4706112" y="4473703"/>
            <a:ext cx="839724" cy="211835"/>
          </a:xfrm>
          <a:prstGeom prst="rect">
            <a:avLst/>
          </a:prstGeom>
        </p:spPr>
        <p:txBody>
          <a:bodyPr wrap="square" lIns="0" tIns="0" rIns="0" bIns="0" rtlCol="0">
            <a:noAutofit/>
          </a:bodyPr>
          <a:lstStyle/>
          <a:p>
            <a:pPr marL="25400">
              <a:lnSpc>
                <a:spcPts val="1000"/>
              </a:lnSpc>
            </a:pPr>
            <a:endParaRPr sz="1000"/>
          </a:p>
        </p:txBody>
      </p:sp>
      <p:sp>
        <p:nvSpPr>
          <p:cNvPr id="37" name="object 37"/>
          <p:cNvSpPr txBox="1"/>
          <p:nvPr/>
        </p:nvSpPr>
        <p:spPr>
          <a:xfrm>
            <a:off x="6999733" y="3551682"/>
            <a:ext cx="406907" cy="1173480"/>
          </a:xfrm>
          <a:prstGeom prst="rect">
            <a:avLst/>
          </a:prstGeom>
        </p:spPr>
        <p:txBody>
          <a:bodyPr wrap="square" lIns="0" tIns="0" rIns="0" bIns="0" rtlCol="0">
            <a:noAutofit/>
          </a:bodyPr>
          <a:lstStyle/>
          <a:p>
            <a:pPr marL="25400">
              <a:lnSpc>
                <a:spcPts val="1000"/>
              </a:lnSpc>
            </a:pPr>
            <a:endParaRPr sz="1000"/>
          </a:p>
        </p:txBody>
      </p:sp>
      <p:sp>
        <p:nvSpPr>
          <p:cNvPr id="36" name="object 36"/>
          <p:cNvSpPr txBox="1"/>
          <p:nvPr/>
        </p:nvSpPr>
        <p:spPr>
          <a:xfrm>
            <a:off x="4585716" y="3339846"/>
            <a:ext cx="2075688" cy="1397508"/>
          </a:xfrm>
          <a:prstGeom prst="rect">
            <a:avLst/>
          </a:prstGeom>
        </p:spPr>
        <p:txBody>
          <a:bodyPr wrap="square" lIns="0" tIns="0" rIns="0" bIns="0" rtlCol="0">
            <a:noAutofit/>
          </a:bodyPr>
          <a:lstStyle/>
          <a:p>
            <a:pPr marL="25400">
              <a:lnSpc>
                <a:spcPts val="1000"/>
              </a:lnSpc>
            </a:pPr>
            <a:endParaRPr sz="1000"/>
          </a:p>
        </p:txBody>
      </p:sp>
      <p:sp>
        <p:nvSpPr>
          <p:cNvPr id="35" name="object 35"/>
          <p:cNvSpPr txBox="1"/>
          <p:nvPr/>
        </p:nvSpPr>
        <p:spPr>
          <a:xfrm>
            <a:off x="2939034" y="3163062"/>
            <a:ext cx="99822" cy="1200912"/>
          </a:xfrm>
          <a:prstGeom prst="rect">
            <a:avLst/>
          </a:prstGeom>
        </p:spPr>
        <p:txBody>
          <a:bodyPr wrap="square" lIns="0" tIns="0" rIns="0" bIns="0" rtlCol="0">
            <a:noAutofit/>
          </a:bodyPr>
          <a:lstStyle/>
          <a:p>
            <a:pPr marL="25400">
              <a:lnSpc>
                <a:spcPts val="1000"/>
              </a:lnSpc>
            </a:pPr>
            <a:endParaRPr sz="1000"/>
          </a:p>
        </p:txBody>
      </p:sp>
      <p:sp>
        <p:nvSpPr>
          <p:cNvPr id="34" name="object 34"/>
          <p:cNvSpPr txBox="1"/>
          <p:nvPr/>
        </p:nvSpPr>
        <p:spPr>
          <a:xfrm>
            <a:off x="3038857" y="3163062"/>
            <a:ext cx="1181099" cy="1200912"/>
          </a:xfrm>
          <a:prstGeom prst="rect">
            <a:avLst/>
          </a:prstGeom>
        </p:spPr>
        <p:txBody>
          <a:bodyPr wrap="square" lIns="0" tIns="0" rIns="0" bIns="0" rtlCol="0">
            <a:noAutofit/>
          </a:bodyPr>
          <a:lstStyle/>
          <a:p>
            <a:pPr marL="25400">
              <a:lnSpc>
                <a:spcPts val="1000"/>
              </a:lnSpc>
            </a:pPr>
            <a:endParaRPr sz="1000"/>
          </a:p>
        </p:txBody>
      </p:sp>
      <p:sp>
        <p:nvSpPr>
          <p:cNvPr id="33" name="object 33"/>
          <p:cNvSpPr txBox="1"/>
          <p:nvPr/>
        </p:nvSpPr>
        <p:spPr>
          <a:xfrm>
            <a:off x="7708392" y="2711959"/>
            <a:ext cx="652272" cy="350519"/>
          </a:xfrm>
          <a:prstGeom prst="rect">
            <a:avLst/>
          </a:prstGeom>
        </p:spPr>
        <p:txBody>
          <a:bodyPr wrap="square" lIns="0" tIns="0" rIns="0" bIns="0" rtlCol="0">
            <a:noAutofit/>
          </a:bodyPr>
          <a:lstStyle/>
          <a:p>
            <a:pPr marL="25400">
              <a:lnSpc>
                <a:spcPts val="1000"/>
              </a:lnSpc>
            </a:pPr>
            <a:endParaRPr sz="1000"/>
          </a:p>
        </p:txBody>
      </p:sp>
      <p:sp>
        <p:nvSpPr>
          <p:cNvPr id="32" name="object 32"/>
          <p:cNvSpPr txBox="1"/>
          <p:nvPr/>
        </p:nvSpPr>
        <p:spPr>
          <a:xfrm>
            <a:off x="7708392" y="3062478"/>
            <a:ext cx="652272" cy="213360"/>
          </a:xfrm>
          <a:prstGeom prst="rect">
            <a:avLst/>
          </a:prstGeom>
        </p:spPr>
        <p:txBody>
          <a:bodyPr wrap="square" lIns="0" tIns="0" rIns="0" bIns="0" rtlCol="0">
            <a:noAutofit/>
          </a:bodyPr>
          <a:lstStyle/>
          <a:p>
            <a:pPr marL="25400">
              <a:lnSpc>
                <a:spcPts val="1000"/>
              </a:lnSpc>
            </a:pPr>
            <a:endParaRPr sz="1000"/>
          </a:p>
        </p:txBody>
      </p:sp>
      <p:sp>
        <p:nvSpPr>
          <p:cNvPr id="31" name="object 31"/>
          <p:cNvSpPr txBox="1"/>
          <p:nvPr/>
        </p:nvSpPr>
        <p:spPr>
          <a:xfrm>
            <a:off x="6899149" y="2566099"/>
            <a:ext cx="628967" cy="2958725"/>
          </a:xfrm>
          <a:prstGeom prst="rect">
            <a:avLst/>
          </a:prstGeom>
        </p:spPr>
        <p:txBody>
          <a:bodyPr wrap="square" lIns="0" tIns="0" rIns="0" bIns="0" rtlCol="0">
            <a:noAutofit/>
          </a:bodyPr>
          <a:lstStyle/>
          <a:p>
            <a:pPr marL="25400">
              <a:lnSpc>
                <a:spcPts val="1000"/>
              </a:lnSpc>
            </a:pPr>
            <a:endParaRPr sz="1000"/>
          </a:p>
        </p:txBody>
      </p:sp>
      <p:sp>
        <p:nvSpPr>
          <p:cNvPr id="30" name="object 30"/>
          <p:cNvSpPr txBox="1"/>
          <p:nvPr/>
        </p:nvSpPr>
        <p:spPr>
          <a:xfrm>
            <a:off x="4556760" y="2524505"/>
            <a:ext cx="667512" cy="201930"/>
          </a:xfrm>
          <a:prstGeom prst="rect">
            <a:avLst/>
          </a:prstGeom>
        </p:spPr>
        <p:txBody>
          <a:bodyPr wrap="square" lIns="0" tIns="0" rIns="0" bIns="0" rtlCol="0">
            <a:noAutofit/>
          </a:bodyPr>
          <a:lstStyle/>
          <a:p>
            <a:pPr marL="25400">
              <a:lnSpc>
                <a:spcPts val="1000"/>
              </a:lnSpc>
            </a:pPr>
            <a:endParaRPr sz="1000"/>
          </a:p>
        </p:txBody>
      </p:sp>
      <p:sp>
        <p:nvSpPr>
          <p:cNvPr id="29" name="object 29"/>
          <p:cNvSpPr txBox="1"/>
          <p:nvPr/>
        </p:nvSpPr>
        <p:spPr>
          <a:xfrm>
            <a:off x="5224272" y="2524505"/>
            <a:ext cx="38862" cy="201930"/>
          </a:xfrm>
          <a:prstGeom prst="rect">
            <a:avLst/>
          </a:prstGeom>
        </p:spPr>
        <p:txBody>
          <a:bodyPr wrap="square" lIns="0" tIns="0" rIns="0" bIns="0" rtlCol="0">
            <a:noAutofit/>
          </a:bodyPr>
          <a:lstStyle/>
          <a:p>
            <a:pPr marL="25400">
              <a:lnSpc>
                <a:spcPts val="1000"/>
              </a:lnSpc>
            </a:pPr>
            <a:endParaRPr sz="1000"/>
          </a:p>
        </p:txBody>
      </p:sp>
      <p:sp>
        <p:nvSpPr>
          <p:cNvPr id="28" name="object 28"/>
          <p:cNvSpPr txBox="1"/>
          <p:nvPr/>
        </p:nvSpPr>
        <p:spPr>
          <a:xfrm>
            <a:off x="5263134" y="2524505"/>
            <a:ext cx="667512" cy="201930"/>
          </a:xfrm>
          <a:prstGeom prst="rect">
            <a:avLst/>
          </a:prstGeom>
        </p:spPr>
        <p:txBody>
          <a:bodyPr wrap="square" lIns="0" tIns="0" rIns="0" bIns="0" rtlCol="0">
            <a:noAutofit/>
          </a:bodyPr>
          <a:lstStyle/>
          <a:p>
            <a:pPr marL="25400">
              <a:lnSpc>
                <a:spcPts val="1000"/>
              </a:lnSpc>
            </a:pPr>
            <a:endParaRPr sz="1000"/>
          </a:p>
        </p:txBody>
      </p:sp>
      <p:sp>
        <p:nvSpPr>
          <p:cNvPr id="27" name="object 27"/>
          <p:cNvSpPr txBox="1"/>
          <p:nvPr/>
        </p:nvSpPr>
        <p:spPr>
          <a:xfrm>
            <a:off x="5930646" y="2524505"/>
            <a:ext cx="704850" cy="201930"/>
          </a:xfrm>
          <a:prstGeom prst="rect">
            <a:avLst/>
          </a:prstGeom>
        </p:spPr>
        <p:txBody>
          <a:bodyPr wrap="square" lIns="0" tIns="0" rIns="0" bIns="0" rtlCol="0">
            <a:noAutofit/>
          </a:bodyPr>
          <a:lstStyle/>
          <a:p>
            <a:pPr marL="25400">
              <a:lnSpc>
                <a:spcPts val="1000"/>
              </a:lnSpc>
            </a:pPr>
            <a:endParaRPr sz="1000"/>
          </a:p>
        </p:txBody>
      </p:sp>
      <p:sp>
        <p:nvSpPr>
          <p:cNvPr id="26" name="object 26"/>
          <p:cNvSpPr txBox="1"/>
          <p:nvPr/>
        </p:nvSpPr>
        <p:spPr>
          <a:xfrm>
            <a:off x="4556760" y="2726436"/>
            <a:ext cx="667512" cy="200406"/>
          </a:xfrm>
          <a:prstGeom prst="rect">
            <a:avLst/>
          </a:prstGeom>
        </p:spPr>
        <p:txBody>
          <a:bodyPr wrap="square" lIns="0" tIns="0" rIns="0" bIns="0" rtlCol="0">
            <a:noAutofit/>
          </a:bodyPr>
          <a:lstStyle/>
          <a:p>
            <a:pPr marL="25400">
              <a:lnSpc>
                <a:spcPts val="1000"/>
              </a:lnSpc>
            </a:pPr>
            <a:endParaRPr sz="1000"/>
          </a:p>
        </p:txBody>
      </p:sp>
      <p:sp>
        <p:nvSpPr>
          <p:cNvPr id="25" name="object 25"/>
          <p:cNvSpPr txBox="1"/>
          <p:nvPr/>
        </p:nvSpPr>
        <p:spPr>
          <a:xfrm>
            <a:off x="5224272" y="2726436"/>
            <a:ext cx="38862" cy="200406"/>
          </a:xfrm>
          <a:prstGeom prst="rect">
            <a:avLst/>
          </a:prstGeom>
        </p:spPr>
        <p:txBody>
          <a:bodyPr wrap="square" lIns="0" tIns="0" rIns="0" bIns="0" rtlCol="0">
            <a:noAutofit/>
          </a:bodyPr>
          <a:lstStyle/>
          <a:p>
            <a:pPr marL="25400">
              <a:lnSpc>
                <a:spcPts val="1000"/>
              </a:lnSpc>
            </a:pPr>
            <a:endParaRPr sz="1000"/>
          </a:p>
        </p:txBody>
      </p:sp>
      <p:sp>
        <p:nvSpPr>
          <p:cNvPr id="24" name="object 24"/>
          <p:cNvSpPr txBox="1"/>
          <p:nvPr/>
        </p:nvSpPr>
        <p:spPr>
          <a:xfrm>
            <a:off x="5263134" y="2726436"/>
            <a:ext cx="667512" cy="200406"/>
          </a:xfrm>
          <a:prstGeom prst="rect">
            <a:avLst/>
          </a:prstGeom>
        </p:spPr>
        <p:txBody>
          <a:bodyPr wrap="square" lIns="0" tIns="0" rIns="0" bIns="0" rtlCol="0">
            <a:noAutofit/>
          </a:bodyPr>
          <a:lstStyle/>
          <a:p>
            <a:pPr marL="25400">
              <a:lnSpc>
                <a:spcPts val="1000"/>
              </a:lnSpc>
            </a:pPr>
            <a:endParaRPr sz="1000"/>
          </a:p>
        </p:txBody>
      </p:sp>
      <p:sp>
        <p:nvSpPr>
          <p:cNvPr id="23" name="object 23"/>
          <p:cNvSpPr txBox="1"/>
          <p:nvPr/>
        </p:nvSpPr>
        <p:spPr>
          <a:xfrm>
            <a:off x="5930646" y="2726436"/>
            <a:ext cx="38862" cy="200406"/>
          </a:xfrm>
          <a:prstGeom prst="rect">
            <a:avLst/>
          </a:prstGeom>
        </p:spPr>
        <p:txBody>
          <a:bodyPr wrap="square" lIns="0" tIns="0" rIns="0" bIns="0" rtlCol="0">
            <a:noAutofit/>
          </a:bodyPr>
          <a:lstStyle/>
          <a:p>
            <a:pPr marL="25400">
              <a:lnSpc>
                <a:spcPts val="1000"/>
              </a:lnSpc>
            </a:pPr>
            <a:endParaRPr sz="1000"/>
          </a:p>
        </p:txBody>
      </p:sp>
      <p:sp>
        <p:nvSpPr>
          <p:cNvPr id="22" name="object 22"/>
          <p:cNvSpPr txBox="1"/>
          <p:nvPr/>
        </p:nvSpPr>
        <p:spPr>
          <a:xfrm>
            <a:off x="5969508" y="2726436"/>
            <a:ext cx="665988" cy="197358"/>
          </a:xfrm>
          <a:prstGeom prst="rect">
            <a:avLst/>
          </a:prstGeom>
        </p:spPr>
        <p:txBody>
          <a:bodyPr wrap="square" lIns="0" tIns="0" rIns="0" bIns="0" rtlCol="0">
            <a:noAutofit/>
          </a:bodyPr>
          <a:lstStyle/>
          <a:p>
            <a:pPr marL="25400">
              <a:lnSpc>
                <a:spcPts val="1000"/>
              </a:lnSpc>
            </a:pPr>
            <a:endParaRPr sz="1000"/>
          </a:p>
        </p:txBody>
      </p:sp>
      <p:sp>
        <p:nvSpPr>
          <p:cNvPr id="21" name="object 21"/>
          <p:cNvSpPr txBox="1"/>
          <p:nvPr/>
        </p:nvSpPr>
        <p:spPr>
          <a:xfrm>
            <a:off x="4486084" y="2346198"/>
            <a:ext cx="2227706" cy="618744"/>
          </a:xfrm>
          <a:prstGeom prst="rect">
            <a:avLst/>
          </a:prstGeom>
        </p:spPr>
        <p:txBody>
          <a:bodyPr wrap="square" lIns="0" tIns="0" rIns="0" bIns="0" rtlCol="0">
            <a:noAutofit/>
          </a:bodyPr>
          <a:lstStyle/>
          <a:p>
            <a:pPr marL="25400">
              <a:lnSpc>
                <a:spcPts val="1000"/>
              </a:lnSpc>
            </a:pPr>
            <a:endParaRPr sz="1000"/>
          </a:p>
        </p:txBody>
      </p:sp>
      <p:sp>
        <p:nvSpPr>
          <p:cNvPr id="20" name="object 20"/>
          <p:cNvSpPr txBox="1"/>
          <p:nvPr/>
        </p:nvSpPr>
        <p:spPr>
          <a:xfrm>
            <a:off x="4486084" y="2964942"/>
            <a:ext cx="2227706" cy="52768"/>
          </a:xfrm>
          <a:prstGeom prst="rect">
            <a:avLst/>
          </a:prstGeom>
        </p:spPr>
        <p:txBody>
          <a:bodyPr wrap="square" lIns="0" tIns="0" rIns="0" bIns="0" rtlCol="0">
            <a:noAutofit/>
          </a:bodyPr>
          <a:lstStyle/>
          <a:p>
            <a:endParaRPr/>
          </a:p>
        </p:txBody>
      </p:sp>
      <p:sp>
        <p:nvSpPr>
          <p:cNvPr id="19" name="object 19"/>
          <p:cNvSpPr txBox="1"/>
          <p:nvPr/>
        </p:nvSpPr>
        <p:spPr>
          <a:xfrm>
            <a:off x="4486084" y="3017711"/>
            <a:ext cx="2227706" cy="2093595"/>
          </a:xfrm>
          <a:prstGeom prst="rect">
            <a:avLst/>
          </a:prstGeom>
        </p:spPr>
        <p:txBody>
          <a:bodyPr wrap="square" lIns="0" tIns="0" rIns="0" bIns="0" rtlCol="0">
            <a:noAutofit/>
          </a:bodyPr>
          <a:lstStyle/>
          <a:p>
            <a:pPr marL="25400">
              <a:lnSpc>
                <a:spcPts val="1000"/>
              </a:lnSpc>
            </a:pPr>
            <a:endParaRPr sz="1000"/>
          </a:p>
        </p:txBody>
      </p:sp>
      <p:sp>
        <p:nvSpPr>
          <p:cNvPr id="18" name="object 18"/>
          <p:cNvSpPr txBox="1"/>
          <p:nvPr/>
        </p:nvSpPr>
        <p:spPr>
          <a:xfrm>
            <a:off x="4486084" y="5111306"/>
            <a:ext cx="2227706" cy="63055"/>
          </a:xfrm>
          <a:prstGeom prst="rect">
            <a:avLst/>
          </a:prstGeom>
        </p:spPr>
        <p:txBody>
          <a:bodyPr wrap="square" lIns="0" tIns="0" rIns="0" bIns="0" rtlCol="0">
            <a:noAutofit/>
          </a:bodyPr>
          <a:lstStyle/>
          <a:p>
            <a:endParaRPr/>
          </a:p>
        </p:txBody>
      </p:sp>
      <p:sp>
        <p:nvSpPr>
          <p:cNvPr id="17" name="object 17"/>
          <p:cNvSpPr txBox="1"/>
          <p:nvPr/>
        </p:nvSpPr>
        <p:spPr>
          <a:xfrm>
            <a:off x="4486084" y="5174362"/>
            <a:ext cx="2227706" cy="479297"/>
          </a:xfrm>
          <a:prstGeom prst="rect">
            <a:avLst/>
          </a:prstGeom>
        </p:spPr>
        <p:txBody>
          <a:bodyPr wrap="square" lIns="0" tIns="0" rIns="0" bIns="0" rtlCol="0">
            <a:noAutofit/>
          </a:bodyPr>
          <a:lstStyle/>
          <a:p>
            <a:pPr marL="25400">
              <a:lnSpc>
                <a:spcPts val="1000"/>
              </a:lnSpc>
            </a:pPr>
            <a:endParaRPr sz="1000"/>
          </a:p>
        </p:txBody>
      </p:sp>
      <p:sp>
        <p:nvSpPr>
          <p:cNvPr id="16" name="object 16"/>
          <p:cNvSpPr txBox="1"/>
          <p:nvPr/>
        </p:nvSpPr>
        <p:spPr>
          <a:xfrm>
            <a:off x="2820544" y="2284729"/>
            <a:ext cx="5970905" cy="3419932"/>
          </a:xfrm>
          <a:prstGeom prst="rect">
            <a:avLst/>
          </a:prstGeom>
        </p:spPr>
        <p:txBody>
          <a:bodyPr wrap="square" lIns="0" tIns="0" rIns="0" bIns="0" rtlCol="0">
            <a:noAutofit/>
          </a:bodyPr>
          <a:lstStyle/>
          <a:p>
            <a:pPr>
              <a:lnSpc>
                <a:spcPts val="500"/>
              </a:lnSpc>
              <a:spcBef>
                <a:spcPts val="6"/>
              </a:spcBef>
            </a:pPr>
            <a:endParaRPr sz="500"/>
          </a:p>
          <a:p>
            <a:pPr marL="1945716" marR="3775457" algn="ctr">
              <a:lnSpc>
                <a:spcPct val="101725"/>
              </a:lnSpc>
              <a:spcBef>
                <a:spcPts val="3000"/>
              </a:spcBef>
            </a:pPr>
            <a:r>
              <a:rPr sz="650" dirty="0">
                <a:solidFill>
                  <a:srgbClr val="FFFFFF"/>
                </a:solidFill>
                <a:latin typeface="Calibri"/>
                <a:cs typeface="Calibri"/>
              </a:rPr>
              <a:t>Us</a:t>
            </a:r>
            <a:r>
              <a:rPr sz="650" spc="5" dirty="0">
                <a:solidFill>
                  <a:srgbClr val="FFFFFF"/>
                </a:solidFill>
                <a:latin typeface="Calibri"/>
                <a:cs typeface="Calibri"/>
              </a:rPr>
              <a:t>a</a:t>
            </a:r>
            <a:r>
              <a:rPr sz="650" spc="-5" dirty="0">
                <a:solidFill>
                  <a:srgbClr val="FFFFFF"/>
                </a:solidFill>
                <a:latin typeface="Calibri"/>
                <a:cs typeface="Calibri"/>
              </a:rPr>
              <a:t>g</a:t>
            </a:r>
            <a:r>
              <a:rPr sz="650" dirty="0">
                <a:solidFill>
                  <a:srgbClr val="FFFFFF"/>
                </a:solidFill>
                <a:latin typeface="Calibri"/>
                <a:cs typeface="Calibri"/>
              </a:rPr>
              <a:t>e</a:t>
            </a:r>
            <a:endParaRPr sz="650">
              <a:latin typeface="Calibri"/>
              <a:cs typeface="Calibri"/>
            </a:endParaRPr>
          </a:p>
          <a:p>
            <a:pPr marL="2298572">
              <a:lnSpc>
                <a:spcPts val="1281"/>
              </a:lnSpc>
              <a:spcBef>
                <a:spcPts val="1895"/>
              </a:spcBef>
            </a:pPr>
            <a:r>
              <a:rPr sz="1575" b="1" spc="-4" baseline="2600" dirty="0">
                <a:solidFill>
                  <a:srgbClr val="001F5F"/>
                </a:solidFill>
                <a:latin typeface="Calibri"/>
                <a:cs typeface="Calibri"/>
              </a:rPr>
              <a:t>A</a:t>
            </a:r>
            <a:r>
              <a:rPr sz="1575" b="1" baseline="2600" dirty="0">
                <a:solidFill>
                  <a:srgbClr val="001F5F"/>
                </a:solidFill>
                <a:latin typeface="Calibri"/>
                <a:cs typeface="Calibri"/>
              </a:rPr>
              <a:t>p</a:t>
            </a:r>
            <a:r>
              <a:rPr sz="1575" b="1" spc="-4" baseline="2600" dirty="0">
                <a:solidFill>
                  <a:srgbClr val="001F5F"/>
                </a:solidFill>
                <a:latin typeface="Calibri"/>
                <a:cs typeface="Calibri"/>
              </a:rPr>
              <a:t>p</a:t>
            </a:r>
            <a:r>
              <a:rPr sz="1575" b="1" spc="4" baseline="2600" dirty="0">
                <a:solidFill>
                  <a:srgbClr val="001F5F"/>
                </a:solidFill>
                <a:latin typeface="Calibri"/>
                <a:cs typeface="Calibri"/>
              </a:rPr>
              <a:t>li</a:t>
            </a:r>
            <a:r>
              <a:rPr sz="1575" b="1" baseline="2600" dirty="0">
                <a:solidFill>
                  <a:srgbClr val="001F5F"/>
                </a:solidFill>
                <a:latin typeface="Calibri"/>
                <a:cs typeface="Calibri"/>
              </a:rPr>
              <a:t>cat</a:t>
            </a:r>
            <a:r>
              <a:rPr sz="1575" b="1" spc="4" baseline="2600" dirty="0">
                <a:solidFill>
                  <a:srgbClr val="001F5F"/>
                </a:solidFill>
                <a:latin typeface="Calibri"/>
                <a:cs typeface="Calibri"/>
              </a:rPr>
              <a:t>i</a:t>
            </a:r>
            <a:r>
              <a:rPr sz="1575" b="1" spc="-4" baseline="2600" dirty="0">
                <a:solidFill>
                  <a:srgbClr val="001F5F"/>
                </a:solidFill>
                <a:latin typeface="Calibri"/>
                <a:cs typeface="Calibri"/>
              </a:rPr>
              <a:t>o</a:t>
            </a:r>
            <a:r>
              <a:rPr sz="1575" b="1" baseline="2600" dirty="0">
                <a:solidFill>
                  <a:srgbClr val="001F5F"/>
                </a:solidFill>
                <a:latin typeface="Calibri"/>
                <a:cs typeface="Calibri"/>
              </a:rPr>
              <a:t>n</a:t>
            </a:r>
            <a:r>
              <a:rPr sz="1575" b="1" spc="-34" baseline="2600" dirty="0">
                <a:solidFill>
                  <a:srgbClr val="001F5F"/>
                </a:solidFill>
                <a:latin typeface="Calibri"/>
                <a:cs typeface="Calibri"/>
              </a:rPr>
              <a:t> </a:t>
            </a:r>
            <a:r>
              <a:rPr sz="1575" b="1" baseline="2600" dirty="0">
                <a:solidFill>
                  <a:srgbClr val="001F5F"/>
                </a:solidFill>
                <a:latin typeface="Calibri"/>
                <a:cs typeface="Calibri"/>
              </a:rPr>
              <a:t>L</a:t>
            </a:r>
            <a:r>
              <a:rPr sz="1575" b="1" spc="-9" baseline="2600" dirty="0">
                <a:solidFill>
                  <a:srgbClr val="001F5F"/>
                </a:solidFill>
                <a:latin typeface="Calibri"/>
                <a:cs typeface="Calibri"/>
              </a:rPr>
              <a:t>a</a:t>
            </a:r>
            <a:r>
              <a:rPr sz="1575" b="1" baseline="2600" dirty="0">
                <a:solidFill>
                  <a:srgbClr val="001F5F"/>
                </a:solidFill>
                <a:latin typeface="Calibri"/>
                <a:cs typeface="Calibri"/>
              </a:rPr>
              <a:t>y</a:t>
            </a:r>
            <a:r>
              <a:rPr sz="1575" b="1" spc="-4" baseline="2600" dirty="0">
                <a:solidFill>
                  <a:srgbClr val="001F5F"/>
                </a:solidFill>
                <a:latin typeface="Calibri"/>
                <a:cs typeface="Calibri"/>
              </a:rPr>
              <a:t>e</a:t>
            </a:r>
            <a:r>
              <a:rPr sz="1575" b="1" baseline="2600" dirty="0">
                <a:solidFill>
                  <a:srgbClr val="001F5F"/>
                </a:solidFill>
                <a:latin typeface="Calibri"/>
                <a:cs typeface="Calibri"/>
              </a:rPr>
              <a:t>r                                                        </a:t>
            </a:r>
            <a:r>
              <a:rPr sz="1575" b="1" spc="74" baseline="2600" dirty="0">
                <a:solidFill>
                  <a:srgbClr val="001F5F"/>
                </a:solidFill>
                <a:latin typeface="Calibri"/>
                <a:cs typeface="Calibri"/>
              </a:rPr>
              <a:t> </a:t>
            </a:r>
            <a:r>
              <a:rPr sz="800" dirty="0">
                <a:latin typeface="Calibri"/>
                <a:cs typeface="Calibri"/>
              </a:rPr>
              <a:t>C</a:t>
            </a:r>
            <a:r>
              <a:rPr sz="800" spc="-4" dirty="0">
                <a:latin typeface="Calibri"/>
                <a:cs typeface="Calibri"/>
              </a:rPr>
              <a:t>u</a:t>
            </a:r>
            <a:r>
              <a:rPr sz="800" dirty="0">
                <a:latin typeface="Calibri"/>
                <a:cs typeface="Calibri"/>
              </a:rPr>
              <a:t>st</a:t>
            </a:r>
            <a:r>
              <a:rPr sz="800" spc="-4" dirty="0">
                <a:latin typeface="Calibri"/>
                <a:cs typeface="Calibri"/>
              </a:rPr>
              <a:t>o</a:t>
            </a:r>
            <a:r>
              <a:rPr sz="800" dirty="0">
                <a:latin typeface="Calibri"/>
                <a:cs typeface="Calibri"/>
              </a:rPr>
              <a:t>m</a:t>
            </a:r>
            <a:r>
              <a:rPr sz="800" spc="-4" dirty="0">
                <a:latin typeface="Calibri"/>
                <a:cs typeface="Calibri"/>
              </a:rPr>
              <a:t>e</a:t>
            </a:r>
            <a:r>
              <a:rPr sz="800" dirty="0">
                <a:latin typeface="Calibri"/>
                <a:cs typeface="Calibri"/>
              </a:rPr>
              <a:t>rs</a:t>
            </a:r>
            <a:endParaRPr sz="800">
              <a:latin typeface="Calibri"/>
              <a:cs typeface="Calibri"/>
            </a:endParaRPr>
          </a:p>
          <a:p>
            <a:pPr marL="708453" marR="2436421" algn="ctr">
              <a:lnSpc>
                <a:spcPts val="1476"/>
              </a:lnSpc>
              <a:spcBef>
                <a:spcPts val="3296"/>
              </a:spcBef>
            </a:pPr>
            <a:r>
              <a:rPr sz="1125" baseline="6682" dirty="0">
                <a:solidFill>
                  <a:srgbClr val="FFFFFF"/>
                </a:solidFill>
                <a:latin typeface="Segoe UI"/>
                <a:cs typeface="Segoe UI"/>
              </a:rPr>
              <a:t>H</a:t>
            </a:r>
            <a:r>
              <a:rPr sz="1125" spc="-129" baseline="6682" dirty="0">
                <a:solidFill>
                  <a:srgbClr val="FFFFFF"/>
                </a:solidFill>
                <a:latin typeface="Segoe UI"/>
                <a:cs typeface="Segoe UI"/>
              </a:rPr>
              <a:t> </a:t>
            </a:r>
            <a:r>
              <a:rPr sz="1125" baseline="6682" dirty="0">
                <a:solidFill>
                  <a:srgbClr val="FFFFFF"/>
                </a:solidFill>
                <a:latin typeface="Segoe UI"/>
                <a:cs typeface="Segoe UI"/>
              </a:rPr>
              <a:t>E</a:t>
            </a:r>
            <a:r>
              <a:rPr sz="1125" spc="-129" baseline="6682" dirty="0">
                <a:solidFill>
                  <a:srgbClr val="FFFFFF"/>
                </a:solidFill>
                <a:latin typeface="Segoe UI"/>
                <a:cs typeface="Segoe UI"/>
              </a:rPr>
              <a:t> </a:t>
            </a:r>
            <a:r>
              <a:rPr sz="1125" baseline="6682" dirty="0">
                <a:solidFill>
                  <a:srgbClr val="FFFFFF"/>
                </a:solidFill>
                <a:latin typeface="Segoe UI"/>
                <a:cs typeface="Segoe UI"/>
              </a:rPr>
              <a:t>S                                                 </a:t>
            </a:r>
            <a:r>
              <a:rPr sz="1125" spc="174" baseline="6682" dirty="0">
                <a:solidFill>
                  <a:srgbClr val="FFFFFF"/>
                </a:solidFill>
                <a:latin typeface="Segoe UI"/>
                <a:cs typeface="Segoe UI"/>
              </a:rPr>
              <a:t> </a:t>
            </a:r>
            <a:r>
              <a:rPr sz="1200" baseline="34133" dirty="0">
                <a:solidFill>
                  <a:srgbClr val="FFFFFF"/>
                </a:solidFill>
                <a:latin typeface="Calibri"/>
                <a:cs typeface="Calibri"/>
              </a:rPr>
              <a:t>CIS                        </a:t>
            </a:r>
            <a:r>
              <a:rPr sz="1200" spc="135" baseline="34133" dirty="0">
                <a:solidFill>
                  <a:srgbClr val="FFFFFF"/>
                </a:solidFill>
                <a:latin typeface="Calibri"/>
                <a:cs typeface="Calibri"/>
              </a:rPr>
              <a:t> </a:t>
            </a:r>
            <a:r>
              <a:rPr sz="800" spc="-4" dirty="0">
                <a:solidFill>
                  <a:srgbClr val="FFFFFF"/>
                </a:solidFill>
                <a:latin typeface="Calibri"/>
                <a:cs typeface="Calibri"/>
              </a:rPr>
              <a:t>M</a:t>
            </a:r>
            <a:r>
              <a:rPr sz="800" spc="4" dirty="0">
                <a:solidFill>
                  <a:srgbClr val="FFFFFF"/>
                </a:solidFill>
                <a:latin typeface="Calibri"/>
                <a:cs typeface="Calibri"/>
              </a:rPr>
              <a:t>ana</a:t>
            </a:r>
            <a:r>
              <a:rPr sz="800" dirty="0">
                <a:solidFill>
                  <a:srgbClr val="FFFFFF"/>
                </a:solidFill>
                <a:latin typeface="Calibri"/>
                <a:cs typeface="Calibri"/>
              </a:rPr>
              <a:t>ge</a:t>
            </a:r>
            <a:r>
              <a:rPr sz="800" spc="4" dirty="0">
                <a:solidFill>
                  <a:srgbClr val="FFFFFF"/>
                </a:solidFill>
                <a:latin typeface="Calibri"/>
                <a:cs typeface="Calibri"/>
              </a:rPr>
              <a:t>m</a:t>
            </a:r>
            <a:r>
              <a:rPr sz="800" spc="-9" dirty="0">
                <a:solidFill>
                  <a:srgbClr val="FFFFFF"/>
                </a:solidFill>
                <a:latin typeface="Calibri"/>
                <a:cs typeface="Calibri"/>
              </a:rPr>
              <a:t>en</a:t>
            </a:r>
            <a:r>
              <a:rPr sz="800" dirty="0">
                <a:solidFill>
                  <a:srgbClr val="FFFFFF"/>
                </a:solidFill>
                <a:latin typeface="Calibri"/>
                <a:cs typeface="Calibri"/>
              </a:rPr>
              <a:t>t</a:t>
            </a:r>
            <a:endParaRPr sz="800">
              <a:latin typeface="Calibri"/>
              <a:cs typeface="Calibri"/>
            </a:endParaRPr>
          </a:p>
          <a:p>
            <a:pPr marR="612239" algn="r">
              <a:lnSpc>
                <a:spcPts val="1026"/>
              </a:lnSpc>
              <a:spcBef>
                <a:spcPts val="1414"/>
              </a:spcBef>
            </a:pPr>
            <a:r>
              <a:rPr sz="975" baseline="3855" dirty="0">
                <a:solidFill>
                  <a:srgbClr val="FFFFFF"/>
                </a:solidFill>
                <a:latin typeface="Segoe UI"/>
                <a:cs typeface="Segoe UI"/>
              </a:rPr>
              <a:t>Net</a:t>
            </a:r>
            <a:r>
              <a:rPr sz="975" spc="-4" baseline="3855" dirty="0">
                <a:solidFill>
                  <a:srgbClr val="FFFFFF"/>
                </a:solidFill>
                <a:latin typeface="Segoe UI"/>
                <a:cs typeface="Segoe UI"/>
              </a:rPr>
              <a:t>w</a:t>
            </a:r>
            <a:r>
              <a:rPr sz="975" baseline="3855" dirty="0">
                <a:solidFill>
                  <a:srgbClr val="FFFFFF"/>
                </a:solidFill>
                <a:latin typeface="Segoe UI"/>
                <a:cs typeface="Segoe UI"/>
              </a:rPr>
              <a:t>o</a:t>
            </a:r>
            <a:r>
              <a:rPr sz="975" spc="-4" baseline="3855" dirty="0">
                <a:solidFill>
                  <a:srgbClr val="FFFFFF"/>
                </a:solidFill>
                <a:latin typeface="Segoe UI"/>
                <a:cs typeface="Segoe UI"/>
              </a:rPr>
              <a:t>r</a:t>
            </a:r>
            <a:r>
              <a:rPr sz="975" baseline="3855" dirty="0">
                <a:solidFill>
                  <a:srgbClr val="FFFFFF"/>
                </a:solidFill>
                <a:latin typeface="Segoe UI"/>
                <a:cs typeface="Segoe UI"/>
              </a:rPr>
              <a:t>k          </a:t>
            </a:r>
            <a:r>
              <a:rPr sz="975" spc="13" baseline="3855" dirty="0">
                <a:solidFill>
                  <a:srgbClr val="FFFFFF"/>
                </a:solidFill>
                <a:latin typeface="Segoe UI"/>
                <a:cs typeface="Segoe UI"/>
              </a:rPr>
              <a:t> </a:t>
            </a:r>
            <a:r>
              <a:rPr sz="975" spc="-4" baseline="3855" dirty="0">
                <a:solidFill>
                  <a:srgbClr val="FFFFFF"/>
                </a:solidFill>
                <a:latin typeface="Segoe UI"/>
                <a:cs typeface="Segoe UI"/>
              </a:rPr>
              <a:t>De</a:t>
            </a:r>
            <a:r>
              <a:rPr sz="975" baseline="3855" dirty="0">
                <a:solidFill>
                  <a:srgbClr val="FFFFFF"/>
                </a:solidFill>
                <a:latin typeface="Segoe UI"/>
                <a:cs typeface="Segoe UI"/>
              </a:rPr>
              <a:t>v</a:t>
            </a:r>
            <a:r>
              <a:rPr sz="975" spc="4" baseline="3855" dirty="0">
                <a:solidFill>
                  <a:srgbClr val="FFFFFF"/>
                </a:solidFill>
                <a:latin typeface="Segoe UI"/>
                <a:cs typeface="Segoe UI"/>
              </a:rPr>
              <a:t>i</a:t>
            </a:r>
            <a:r>
              <a:rPr sz="975" baseline="3855" dirty="0">
                <a:solidFill>
                  <a:srgbClr val="FFFFFF"/>
                </a:solidFill>
                <a:latin typeface="Segoe UI"/>
                <a:cs typeface="Segoe UI"/>
              </a:rPr>
              <a:t>ce                                                                                  </a:t>
            </a:r>
            <a:r>
              <a:rPr sz="975" spc="101" baseline="3855" dirty="0">
                <a:solidFill>
                  <a:srgbClr val="FFFFFF"/>
                </a:solidFill>
                <a:latin typeface="Segoe UI"/>
                <a:cs typeface="Segoe UI"/>
              </a:rPr>
              <a:t> </a:t>
            </a:r>
            <a:r>
              <a:rPr sz="800" spc="-4" dirty="0">
                <a:solidFill>
                  <a:srgbClr val="FFFFFF"/>
                </a:solidFill>
                <a:latin typeface="Calibri"/>
                <a:cs typeface="Calibri"/>
              </a:rPr>
              <a:t>VE</a:t>
            </a:r>
            <a:r>
              <a:rPr sz="800" dirty="0">
                <a:solidFill>
                  <a:srgbClr val="FFFFFF"/>
                </a:solidFill>
                <a:latin typeface="Calibri"/>
                <a:cs typeface="Calibri"/>
              </a:rPr>
              <a:t>E</a:t>
            </a:r>
            <a:r>
              <a:rPr sz="800" spc="-7" dirty="0">
                <a:solidFill>
                  <a:srgbClr val="FFFFFF"/>
                </a:solidFill>
                <a:latin typeface="Calibri"/>
                <a:cs typeface="Calibri"/>
              </a:rPr>
              <a:t> </a:t>
            </a:r>
            <a:r>
              <a:rPr sz="800" dirty="0">
                <a:solidFill>
                  <a:srgbClr val="FFFFFF"/>
                </a:solidFill>
                <a:latin typeface="Calibri"/>
                <a:cs typeface="Calibri"/>
              </a:rPr>
              <a:t>&amp;</a:t>
            </a:r>
            <a:r>
              <a:rPr sz="800" spc="-20" dirty="0">
                <a:solidFill>
                  <a:srgbClr val="FFFFFF"/>
                </a:solidFill>
                <a:latin typeface="Calibri"/>
                <a:cs typeface="Calibri"/>
              </a:rPr>
              <a:t> </a:t>
            </a:r>
            <a:r>
              <a:rPr sz="800" dirty="0">
                <a:solidFill>
                  <a:srgbClr val="FFFFFF"/>
                </a:solidFill>
                <a:latin typeface="Calibri"/>
                <a:cs typeface="Calibri"/>
              </a:rPr>
              <a:t>Bill                                                                      </a:t>
            </a:r>
            <a:r>
              <a:rPr sz="800" spc="40" dirty="0">
                <a:solidFill>
                  <a:srgbClr val="FFFFFF"/>
                </a:solidFill>
                <a:latin typeface="Calibri"/>
                <a:cs typeface="Calibri"/>
              </a:rPr>
              <a:t> </a:t>
            </a:r>
            <a:r>
              <a:rPr sz="1200" baseline="3413" dirty="0">
                <a:latin typeface="Calibri"/>
                <a:cs typeface="Calibri"/>
              </a:rPr>
              <a:t>A</a:t>
            </a:r>
            <a:r>
              <a:rPr sz="1200" spc="-4" baseline="3413" dirty="0">
                <a:latin typeface="Calibri"/>
                <a:cs typeface="Calibri"/>
              </a:rPr>
              <a:t>gen</a:t>
            </a:r>
            <a:r>
              <a:rPr sz="1200" baseline="3413" dirty="0">
                <a:latin typeface="Calibri"/>
                <a:cs typeface="Calibri"/>
              </a:rPr>
              <a:t>ts</a:t>
            </a:r>
            <a:endParaRPr sz="800">
              <a:latin typeface="Calibri"/>
              <a:cs typeface="Calibri"/>
            </a:endParaRPr>
          </a:p>
          <a:p>
            <a:pPr marL="2059489" marR="2454156" algn="ctr">
              <a:lnSpc>
                <a:spcPts val="976"/>
              </a:lnSpc>
              <a:spcBef>
                <a:spcPts val="2909"/>
              </a:spcBef>
            </a:pPr>
            <a:r>
              <a:rPr sz="1200" baseline="-34133" dirty="0">
                <a:solidFill>
                  <a:srgbClr val="FFFFFF"/>
                </a:solidFill>
                <a:latin typeface="Calibri"/>
                <a:cs typeface="Calibri"/>
              </a:rPr>
              <a:t>(R</a:t>
            </a:r>
            <a:r>
              <a:rPr sz="1200" spc="4" baseline="-34133" dirty="0">
                <a:solidFill>
                  <a:srgbClr val="FFFFFF"/>
                </a:solidFill>
                <a:latin typeface="Calibri"/>
                <a:cs typeface="Calibri"/>
              </a:rPr>
              <a:t>e</a:t>
            </a:r>
            <a:r>
              <a:rPr sz="1200" baseline="-34133" dirty="0">
                <a:solidFill>
                  <a:srgbClr val="FFFFFF"/>
                </a:solidFill>
                <a:latin typeface="Calibri"/>
                <a:cs typeface="Calibri"/>
              </a:rPr>
              <a:t>c</a:t>
            </a:r>
            <a:r>
              <a:rPr sz="1200" spc="4" baseline="-34133" dirty="0">
                <a:solidFill>
                  <a:srgbClr val="FFFFFF"/>
                </a:solidFill>
                <a:latin typeface="Calibri"/>
                <a:cs typeface="Calibri"/>
              </a:rPr>
              <a:t>ha</a:t>
            </a:r>
            <a:r>
              <a:rPr sz="1200" baseline="-34133" dirty="0">
                <a:solidFill>
                  <a:srgbClr val="FFFFFF"/>
                </a:solidFill>
                <a:latin typeface="Calibri"/>
                <a:cs typeface="Calibri"/>
              </a:rPr>
              <a:t>rge)                  </a:t>
            </a:r>
            <a:r>
              <a:rPr sz="1200" spc="9" baseline="-34133" dirty="0">
                <a:solidFill>
                  <a:srgbClr val="FFFFFF"/>
                </a:solidFill>
                <a:latin typeface="Calibri"/>
                <a:cs typeface="Calibri"/>
              </a:rPr>
              <a:t> </a:t>
            </a:r>
            <a:r>
              <a:rPr sz="800" spc="-4" dirty="0">
                <a:solidFill>
                  <a:srgbClr val="FFFFFF"/>
                </a:solidFill>
                <a:latin typeface="Calibri"/>
                <a:cs typeface="Calibri"/>
              </a:rPr>
              <a:t>E</a:t>
            </a:r>
            <a:r>
              <a:rPr sz="800" spc="4" dirty="0">
                <a:solidFill>
                  <a:srgbClr val="FFFFFF"/>
                </a:solidFill>
                <a:latin typeface="Calibri"/>
                <a:cs typeface="Calibri"/>
              </a:rPr>
              <a:t>n</a:t>
            </a:r>
            <a:r>
              <a:rPr sz="800" dirty="0">
                <a:solidFill>
                  <a:srgbClr val="FFFFFF"/>
                </a:solidFill>
                <a:latin typeface="Calibri"/>
                <a:cs typeface="Calibri"/>
              </a:rPr>
              <a:t>ergy</a:t>
            </a:r>
            <a:r>
              <a:rPr sz="800" spc="-32" dirty="0">
                <a:solidFill>
                  <a:srgbClr val="FFFFFF"/>
                </a:solidFill>
                <a:latin typeface="Calibri"/>
                <a:cs typeface="Calibri"/>
              </a:rPr>
              <a:t> </a:t>
            </a:r>
            <a:r>
              <a:rPr sz="800" dirty="0">
                <a:solidFill>
                  <a:srgbClr val="FFFFFF"/>
                </a:solidFill>
                <a:latin typeface="Calibri"/>
                <a:cs typeface="Calibri"/>
              </a:rPr>
              <a:t>A</a:t>
            </a:r>
            <a:r>
              <a:rPr sz="800" spc="4" dirty="0">
                <a:solidFill>
                  <a:srgbClr val="FFFFFF"/>
                </a:solidFill>
                <a:latin typeface="Calibri"/>
                <a:cs typeface="Calibri"/>
              </a:rPr>
              <a:t>ud</a:t>
            </a:r>
            <a:r>
              <a:rPr sz="800" dirty="0">
                <a:solidFill>
                  <a:srgbClr val="FFFFFF"/>
                </a:solidFill>
                <a:latin typeface="Calibri"/>
                <a:cs typeface="Calibri"/>
              </a:rPr>
              <a:t>it</a:t>
            </a:r>
            <a:endParaRPr sz="800">
              <a:latin typeface="Calibri"/>
              <a:cs typeface="Calibri"/>
            </a:endParaRPr>
          </a:p>
          <a:p>
            <a:pPr marR="604367" algn="r">
              <a:lnSpc>
                <a:spcPct val="101725"/>
              </a:lnSpc>
              <a:spcBef>
                <a:spcPts val="2042"/>
              </a:spcBef>
            </a:pPr>
            <a:r>
              <a:rPr sz="800" spc="-5" dirty="0">
                <a:solidFill>
                  <a:srgbClr val="FFFFFF"/>
                </a:solidFill>
                <a:latin typeface="Calibri"/>
                <a:cs typeface="Calibri"/>
              </a:rPr>
              <a:t>D</a:t>
            </a:r>
            <a:r>
              <a:rPr sz="800" spc="5" dirty="0">
                <a:solidFill>
                  <a:srgbClr val="FFFFFF"/>
                </a:solidFill>
                <a:latin typeface="Calibri"/>
                <a:cs typeface="Calibri"/>
              </a:rPr>
              <a:t>ES</a:t>
            </a:r>
            <a:r>
              <a:rPr sz="800" dirty="0">
                <a:solidFill>
                  <a:srgbClr val="FFFFFF"/>
                </a:solidFill>
                <a:latin typeface="Calibri"/>
                <a:cs typeface="Calibri"/>
              </a:rPr>
              <a:t>CO</a:t>
            </a:r>
            <a:endParaRPr sz="800">
              <a:latin typeface="Calibri"/>
              <a:cs typeface="Calibri"/>
            </a:endParaRPr>
          </a:p>
          <a:p>
            <a:pPr marL="1834728" marR="2233685" algn="ctr">
              <a:lnSpc>
                <a:spcPts val="1426"/>
              </a:lnSpc>
              <a:spcBef>
                <a:spcPts val="2639"/>
              </a:spcBef>
            </a:pPr>
            <a:r>
              <a:rPr sz="800" dirty="0">
                <a:solidFill>
                  <a:srgbClr val="FFFFFF"/>
                </a:solidFill>
                <a:latin typeface="Calibri"/>
                <a:cs typeface="Calibri"/>
              </a:rPr>
              <a:t>Bill</a:t>
            </a:r>
            <a:r>
              <a:rPr sz="800" spc="-34" dirty="0">
                <a:solidFill>
                  <a:srgbClr val="FFFFFF"/>
                </a:solidFill>
                <a:latin typeface="Calibri"/>
                <a:cs typeface="Calibri"/>
              </a:rPr>
              <a:t> </a:t>
            </a:r>
            <a:r>
              <a:rPr sz="800" dirty="0">
                <a:solidFill>
                  <a:srgbClr val="FFFFFF"/>
                </a:solidFill>
                <a:latin typeface="Calibri"/>
                <a:cs typeface="Calibri"/>
              </a:rPr>
              <a:t>Pr</a:t>
            </a:r>
            <a:r>
              <a:rPr sz="800" spc="-4" dirty="0">
                <a:solidFill>
                  <a:srgbClr val="FFFFFF"/>
                </a:solidFill>
                <a:latin typeface="Calibri"/>
                <a:cs typeface="Calibri"/>
              </a:rPr>
              <a:t>i</a:t>
            </a:r>
            <a:r>
              <a:rPr sz="800" spc="4" dirty="0">
                <a:solidFill>
                  <a:srgbClr val="FFFFFF"/>
                </a:solidFill>
                <a:latin typeface="Calibri"/>
                <a:cs typeface="Calibri"/>
              </a:rPr>
              <a:t>n</a:t>
            </a:r>
            <a:r>
              <a:rPr sz="800" dirty="0">
                <a:solidFill>
                  <a:srgbClr val="FFFFFF"/>
                </a:solidFill>
                <a:latin typeface="Calibri"/>
                <a:cs typeface="Calibri"/>
              </a:rPr>
              <a:t>t</a:t>
            </a:r>
            <a:r>
              <a:rPr sz="800" spc="-4" dirty="0">
                <a:solidFill>
                  <a:srgbClr val="FFFFFF"/>
                </a:solidFill>
                <a:latin typeface="Calibri"/>
                <a:cs typeface="Calibri"/>
              </a:rPr>
              <a:t>i</a:t>
            </a:r>
            <a:r>
              <a:rPr sz="800" spc="4" dirty="0">
                <a:solidFill>
                  <a:srgbClr val="FFFFFF"/>
                </a:solidFill>
                <a:latin typeface="Calibri"/>
                <a:cs typeface="Calibri"/>
              </a:rPr>
              <a:t>n</a:t>
            </a:r>
            <a:r>
              <a:rPr sz="800" dirty="0">
                <a:solidFill>
                  <a:srgbClr val="FFFFFF"/>
                </a:solidFill>
                <a:latin typeface="Calibri"/>
                <a:cs typeface="Calibri"/>
              </a:rPr>
              <a:t>g           </a:t>
            </a:r>
            <a:r>
              <a:rPr sz="800" spc="120" dirty="0">
                <a:solidFill>
                  <a:srgbClr val="FFFFFF"/>
                </a:solidFill>
                <a:latin typeface="Calibri"/>
                <a:cs typeface="Calibri"/>
              </a:rPr>
              <a:t> </a:t>
            </a:r>
            <a:r>
              <a:rPr sz="800" dirty="0">
                <a:solidFill>
                  <a:srgbClr val="FFFFFF"/>
                </a:solidFill>
                <a:latin typeface="Calibri"/>
                <a:cs typeface="Calibri"/>
              </a:rPr>
              <a:t>Letters             </a:t>
            </a:r>
            <a:r>
              <a:rPr sz="800" spc="62" dirty="0">
                <a:solidFill>
                  <a:srgbClr val="FFFFFF"/>
                </a:solidFill>
                <a:latin typeface="Calibri"/>
                <a:cs typeface="Calibri"/>
              </a:rPr>
              <a:t> </a:t>
            </a:r>
            <a:r>
              <a:rPr sz="1200" baseline="30720" dirty="0">
                <a:solidFill>
                  <a:srgbClr val="FFFFFF"/>
                </a:solidFill>
                <a:latin typeface="Calibri"/>
                <a:cs typeface="Calibri"/>
              </a:rPr>
              <a:t>Tra</a:t>
            </a:r>
            <a:r>
              <a:rPr sz="1200" spc="4" baseline="30720" dirty="0">
                <a:solidFill>
                  <a:srgbClr val="FFFFFF"/>
                </a:solidFill>
                <a:latin typeface="Calibri"/>
                <a:cs typeface="Calibri"/>
              </a:rPr>
              <a:t>n</a:t>
            </a:r>
            <a:r>
              <a:rPr sz="1200" baseline="30720" dirty="0">
                <a:solidFill>
                  <a:srgbClr val="FFFFFF"/>
                </a:solidFill>
                <a:latin typeface="Calibri"/>
                <a:cs typeface="Calibri"/>
              </a:rPr>
              <a:t>s</a:t>
            </a:r>
            <a:r>
              <a:rPr sz="1200" spc="4" baseline="30720" dirty="0">
                <a:solidFill>
                  <a:srgbClr val="FFFFFF"/>
                </a:solidFill>
                <a:latin typeface="Calibri"/>
                <a:cs typeface="Calibri"/>
              </a:rPr>
              <a:t>a</a:t>
            </a:r>
            <a:r>
              <a:rPr sz="1200" baseline="30720" dirty="0">
                <a:solidFill>
                  <a:srgbClr val="FFFFFF"/>
                </a:solidFill>
                <a:latin typeface="Calibri"/>
                <a:cs typeface="Calibri"/>
              </a:rPr>
              <a:t>ction</a:t>
            </a:r>
            <a:endParaRPr sz="800">
              <a:latin typeface="Calibri"/>
              <a:cs typeface="Calibri"/>
            </a:endParaRPr>
          </a:p>
        </p:txBody>
      </p:sp>
      <p:sp>
        <p:nvSpPr>
          <p:cNvPr id="15" name="object 15"/>
          <p:cNvSpPr txBox="1"/>
          <p:nvPr/>
        </p:nvSpPr>
        <p:spPr>
          <a:xfrm>
            <a:off x="1533779" y="2284729"/>
            <a:ext cx="1210564" cy="3419932"/>
          </a:xfrm>
          <a:prstGeom prst="rect">
            <a:avLst/>
          </a:prstGeom>
        </p:spPr>
        <p:txBody>
          <a:bodyPr wrap="square" lIns="0" tIns="0" rIns="0" bIns="0" rtlCol="0">
            <a:noAutofit/>
          </a:bodyPr>
          <a:lstStyle/>
          <a:p>
            <a:pPr marL="25400">
              <a:lnSpc>
                <a:spcPts val="1000"/>
              </a:lnSpc>
            </a:pPr>
            <a:endParaRPr sz="1000"/>
          </a:p>
        </p:txBody>
      </p:sp>
      <p:sp>
        <p:nvSpPr>
          <p:cNvPr id="14" name="object 14"/>
          <p:cNvSpPr txBox="1"/>
          <p:nvPr/>
        </p:nvSpPr>
        <p:spPr>
          <a:xfrm>
            <a:off x="503200" y="2284729"/>
            <a:ext cx="954379" cy="3419932"/>
          </a:xfrm>
          <a:prstGeom prst="rect">
            <a:avLst/>
          </a:prstGeom>
        </p:spPr>
        <p:txBody>
          <a:bodyPr wrap="square" lIns="0" tIns="0" rIns="0" bIns="0" rtlCol="0">
            <a:noAutofit/>
          </a:bodyPr>
          <a:lstStyle/>
          <a:p>
            <a:pPr marL="25400">
              <a:lnSpc>
                <a:spcPts val="1000"/>
              </a:lnSpc>
            </a:pPr>
            <a:endParaRPr sz="1000"/>
          </a:p>
        </p:txBody>
      </p:sp>
      <p:sp>
        <p:nvSpPr>
          <p:cNvPr id="13" name="object 13"/>
          <p:cNvSpPr txBox="1"/>
          <p:nvPr/>
        </p:nvSpPr>
        <p:spPr>
          <a:xfrm>
            <a:off x="154674" y="2284729"/>
            <a:ext cx="272324" cy="3419932"/>
          </a:xfrm>
          <a:prstGeom prst="rect">
            <a:avLst/>
          </a:prstGeom>
        </p:spPr>
        <p:txBody>
          <a:bodyPr wrap="square" lIns="0" tIns="0" rIns="0" bIns="0" rtlCol="0">
            <a:noAutofit/>
          </a:bodyPr>
          <a:lstStyle/>
          <a:p>
            <a:pPr marL="25400">
              <a:lnSpc>
                <a:spcPts val="1000"/>
              </a:lnSpc>
            </a:pPr>
            <a:endParaRPr sz="1000"/>
          </a:p>
        </p:txBody>
      </p:sp>
      <p:sp>
        <p:nvSpPr>
          <p:cNvPr id="12" name="object 12"/>
          <p:cNvSpPr txBox="1"/>
          <p:nvPr/>
        </p:nvSpPr>
        <p:spPr>
          <a:xfrm>
            <a:off x="154674" y="1915161"/>
            <a:ext cx="310424" cy="331469"/>
          </a:xfrm>
          <a:prstGeom prst="rect">
            <a:avLst/>
          </a:prstGeom>
        </p:spPr>
        <p:txBody>
          <a:bodyPr wrap="square" lIns="0" tIns="0" rIns="0" bIns="0" rtlCol="0">
            <a:noAutofit/>
          </a:bodyPr>
          <a:lstStyle/>
          <a:p>
            <a:pPr marL="25400">
              <a:lnSpc>
                <a:spcPts val="1000"/>
              </a:lnSpc>
            </a:pPr>
            <a:endParaRPr sz="1000"/>
          </a:p>
        </p:txBody>
      </p:sp>
      <p:sp>
        <p:nvSpPr>
          <p:cNvPr id="11" name="object 11"/>
          <p:cNvSpPr txBox="1"/>
          <p:nvPr/>
        </p:nvSpPr>
        <p:spPr>
          <a:xfrm>
            <a:off x="465100" y="1915161"/>
            <a:ext cx="1030579" cy="331469"/>
          </a:xfrm>
          <a:prstGeom prst="rect">
            <a:avLst/>
          </a:prstGeom>
        </p:spPr>
        <p:txBody>
          <a:bodyPr wrap="square" lIns="0" tIns="0" rIns="0" bIns="0" rtlCol="0">
            <a:noAutofit/>
          </a:bodyPr>
          <a:lstStyle/>
          <a:p>
            <a:pPr marL="25400">
              <a:lnSpc>
                <a:spcPts val="1000"/>
              </a:lnSpc>
            </a:pPr>
            <a:endParaRPr sz="1000"/>
          </a:p>
        </p:txBody>
      </p:sp>
      <p:sp>
        <p:nvSpPr>
          <p:cNvPr id="10" name="object 10"/>
          <p:cNvSpPr txBox="1"/>
          <p:nvPr/>
        </p:nvSpPr>
        <p:spPr>
          <a:xfrm>
            <a:off x="1495679" y="1915161"/>
            <a:ext cx="1286764" cy="331469"/>
          </a:xfrm>
          <a:prstGeom prst="rect">
            <a:avLst/>
          </a:prstGeom>
        </p:spPr>
        <p:txBody>
          <a:bodyPr wrap="square" lIns="0" tIns="0" rIns="0" bIns="0" rtlCol="0">
            <a:noAutofit/>
          </a:bodyPr>
          <a:lstStyle/>
          <a:p>
            <a:pPr marL="25400">
              <a:lnSpc>
                <a:spcPts val="1000"/>
              </a:lnSpc>
            </a:pPr>
            <a:endParaRPr sz="1000"/>
          </a:p>
        </p:txBody>
      </p:sp>
      <p:sp>
        <p:nvSpPr>
          <p:cNvPr id="9" name="object 9"/>
          <p:cNvSpPr txBox="1"/>
          <p:nvPr/>
        </p:nvSpPr>
        <p:spPr>
          <a:xfrm>
            <a:off x="2782444" y="1915161"/>
            <a:ext cx="6009005" cy="331469"/>
          </a:xfrm>
          <a:prstGeom prst="rect">
            <a:avLst/>
          </a:prstGeom>
        </p:spPr>
        <p:txBody>
          <a:bodyPr wrap="square" lIns="0" tIns="0" rIns="0" bIns="0" rtlCol="0">
            <a:noAutofit/>
          </a:bodyPr>
          <a:lstStyle/>
          <a:p>
            <a:pPr marL="25400">
              <a:lnSpc>
                <a:spcPts val="1000"/>
              </a:lnSpc>
            </a:pPr>
            <a:endParaRPr sz="1000"/>
          </a:p>
        </p:txBody>
      </p:sp>
      <p:sp>
        <p:nvSpPr>
          <p:cNvPr id="8" name="object 8"/>
          <p:cNvSpPr txBox="1"/>
          <p:nvPr/>
        </p:nvSpPr>
        <p:spPr>
          <a:xfrm>
            <a:off x="154674" y="2246629"/>
            <a:ext cx="310424" cy="3458032"/>
          </a:xfrm>
          <a:prstGeom prst="rect">
            <a:avLst/>
          </a:prstGeom>
        </p:spPr>
        <p:txBody>
          <a:bodyPr wrap="square" lIns="0" tIns="0" rIns="0" bIns="0" rtlCol="0">
            <a:noAutofit/>
          </a:bodyPr>
          <a:lstStyle/>
          <a:p>
            <a:pPr marL="25400">
              <a:lnSpc>
                <a:spcPts val="1000"/>
              </a:lnSpc>
            </a:pPr>
            <a:endParaRPr sz="1000"/>
          </a:p>
        </p:txBody>
      </p:sp>
      <p:sp>
        <p:nvSpPr>
          <p:cNvPr id="7" name="object 7"/>
          <p:cNvSpPr txBox="1"/>
          <p:nvPr/>
        </p:nvSpPr>
        <p:spPr>
          <a:xfrm>
            <a:off x="465100" y="2246629"/>
            <a:ext cx="1030579" cy="3458032"/>
          </a:xfrm>
          <a:prstGeom prst="rect">
            <a:avLst/>
          </a:prstGeom>
        </p:spPr>
        <p:txBody>
          <a:bodyPr wrap="square" lIns="0" tIns="0" rIns="0" bIns="0" rtlCol="0">
            <a:noAutofit/>
          </a:bodyPr>
          <a:lstStyle/>
          <a:p>
            <a:pPr>
              <a:lnSpc>
                <a:spcPts val="1000"/>
              </a:lnSpc>
            </a:pPr>
            <a:endParaRPr sz="1000"/>
          </a:p>
          <a:p>
            <a:pPr marL="622122">
              <a:lnSpc>
                <a:spcPct val="110839"/>
              </a:lnSpc>
              <a:spcBef>
                <a:spcPts val="13492"/>
              </a:spcBef>
            </a:pPr>
            <a:r>
              <a:rPr sz="750" spc="4" dirty="0">
                <a:solidFill>
                  <a:srgbClr val="4D4F52"/>
                </a:solidFill>
                <a:latin typeface="Segoe UI"/>
                <a:cs typeface="Segoe UI"/>
              </a:rPr>
              <a:t>R</a:t>
            </a:r>
            <a:r>
              <a:rPr sz="750" dirty="0">
                <a:solidFill>
                  <a:srgbClr val="4D4F52"/>
                </a:solidFill>
                <a:latin typeface="Segoe UI"/>
                <a:cs typeface="Segoe UI"/>
              </a:rPr>
              <a:t>o</a:t>
            </a:r>
            <a:r>
              <a:rPr sz="750" spc="4" dirty="0">
                <a:solidFill>
                  <a:srgbClr val="4D4F52"/>
                </a:solidFill>
                <a:latin typeface="Segoe UI"/>
                <a:cs typeface="Segoe UI"/>
              </a:rPr>
              <a:t>u</a:t>
            </a:r>
            <a:r>
              <a:rPr sz="750" spc="-4" dirty="0">
                <a:solidFill>
                  <a:srgbClr val="4D4F52"/>
                </a:solidFill>
                <a:latin typeface="Segoe UI"/>
                <a:cs typeface="Segoe UI"/>
              </a:rPr>
              <a:t>t</a:t>
            </a:r>
            <a:r>
              <a:rPr sz="750" dirty="0">
                <a:solidFill>
                  <a:srgbClr val="4D4F52"/>
                </a:solidFill>
                <a:latin typeface="Segoe UI"/>
                <a:cs typeface="Segoe UI"/>
              </a:rPr>
              <a:t>er</a:t>
            </a:r>
            <a:endParaRPr sz="750">
              <a:latin typeface="Segoe UI"/>
              <a:cs typeface="Segoe UI"/>
            </a:endParaRPr>
          </a:p>
        </p:txBody>
      </p:sp>
      <p:sp>
        <p:nvSpPr>
          <p:cNvPr id="6" name="object 6"/>
          <p:cNvSpPr txBox="1"/>
          <p:nvPr/>
        </p:nvSpPr>
        <p:spPr>
          <a:xfrm>
            <a:off x="1495679" y="2246629"/>
            <a:ext cx="1286764" cy="3458032"/>
          </a:xfrm>
          <a:prstGeom prst="rect">
            <a:avLst/>
          </a:prstGeom>
        </p:spPr>
        <p:txBody>
          <a:bodyPr wrap="square" lIns="0" tIns="0" rIns="0" bIns="0" rtlCol="0">
            <a:noAutofit/>
          </a:bodyPr>
          <a:lstStyle/>
          <a:p>
            <a:pPr>
              <a:lnSpc>
                <a:spcPts val="500"/>
              </a:lnSpc>
              <a:spcBef>
                <a:spcPts val="2"/>
              </a:spcBef>
            </a:pPr>
            <a:endParaRPr sz="500" dirty="0"/>
          </a:p>
          <a:p>
            <a:pPr marL="113030">
              <a:lnSpc>
                <a:spcPct val="110839"/>
              </a:lnSpc>
              <a:spcBef>
                <a:spcPts val="9000"/>
              </a:spcBef>
            </a:pPr>
            <a:r>
              <a:rPr sz="750" dirty="0">
                <a:solidFill>
                  <a:srgbClr val="4D4F52"/>
                </a:solidFill>
                <a:latin typeface="Segoe UI"/>
                <a:cs typeface="Segoe UI"/>
              </a:rPr>
              <a:t>Ne</a:t>
            </a:r>
            <a:r>
              <a:rPr sz="750" spc="-4" dirty="0">
                <a:solidFill>
                  <a:srgbClr val="4D4F52"/>
                </a:solidFill>
                <a:latin typeface="Segoe UI"/>
                <a:cs typeface="Segoe UI"/>
              </a:rPr>
              <a:t>t</a:t>
            </a:r>
            <a:r>
              <a:rPr sz="750" spc="4" dirty="0">
                <a:solidFill>
                  <a:srgbClr val="4D4F52"/>
                </a:solidFill>
                <a:latin typeface="Segoe UI"/>
                <a:cs typeface="Segoe UI"/>
              </a:rPr>
              <a:t>w</a:t>
            </a:r>
            <a:r>
              <a:rPr sz="750" dirty="0">
                <a:solidFill>
                  <a:srgbClr val="4D4F52"/>
                </a:solidFill>
                <a:latin typeface="Segoe UI"/>
                <a:cs typeface="Segoe UI"/>
              </a:rPr>
              <a:t>ork</a:t>
            </a:r>
            <a:endParaRPr sz="750" dirty="0">
              <a:latin typeface="Segoe UI"/>
              <a:cs typeface="Segoe UI"/>
            </a:endParaRPr>
          </a:p>
          <a:p>
            <a:pPr marL="113030">
              <a:lnSpc>
                <a:spcPts val="900"/>
              </a:lnSpc>
              <a:spcBef>
                <a:spcPts val="45"/>
              </a:spcBef>
            </a:pPr>
            <a:r>
              <a:rPr sz="750" dirty="0">
                <a:solidFill>
                  <a:srgbClr val="4D4F52"/>
                </a:solidFill>
                <a:latin typeface="Segoe UI"/>
                <a:cs typeface="Segoe UI"/>
              </a:rPr>
              <a:t>Ga</a:t>
            </a:r>
            <a:r>
              <a:rPr sz="750" spc="-4" dirty="0">
                <a:solidFill>
                  <a:srgbClr val="4D4F52"/>
                </a:solidFill>
                <a:latin typeface="Segoe UI"/>
                <a:cs typeface="Segoe UI"/>
              </a:rPr>
              <a:t>t</a:t>
            </a:r>
            <a:r>
              <a:rPr sz="750" dirty="0">
                <a:solidFill>
                  <a:srgbClr val="4D4F52"/>
                </a:solidFill>
                <a:latin typeface="Segoe UI"/>
                <a:cs typeface="Segoe UI"/>
              </a:rPr>
              <a:t>e</a:t>
            </a:r>
            <a:r>
              <a:rPr sz="750" spc="4" dirty="0">
                <a:solidFill>
                  <a:srgbClr val="4D4F52"/>
                </a:solidFill>
                <a:latin typeface="Segoe UI"/>
                <a:cs typeface="Segoe UI"/>
              </a:rPr>
              <a:t>w</a:t>
            </a:r>
            <a:r>
              <a:rPr sz="750" dirty="0">
                <a:solidFill>
                  <a:srgbClr val="4D4F52"/>
                </a:solidFill>
                <a:latin typeface="Segoe UI"/>
                <a:cs typeface="Segoe UI"/>
              </a:rPr>
              <a:t>ay</a:t>
            </a:r>
            <a:endParaRPr sz="750" dirty="0">
              <a:latin typeface="Segoe UI"/>
              <a:cs typeface="Segoe UI"/>
            </a:endParaRPr>
          </a:p>
          <a:p>
            <a:pPr marL="602869">
              <a:lnSpc>
                <a:spcPct val="110839"/>
              </a:lnSpc>
              <a:spcBef>
                <a:spcPts val="5771"/>
              </a:spcBef>
            </a:pPr>
            <a:r>
              <a:rPr sz="750" dirty="0">
                <a:solidFill>
                  <a:srgbClr val="4D4F52"/>
                </a:solidFill>
                <a:latin typeface="Segoe UI"/>
                <a:cs typeface="Segoe UI"/>
              </a:rPr>
              <a:t>Ba</a:t>
            </a:r>
            <a:r>
              <a:rPr sz="750" spc="-4" dirty="0">
                <a:solidFill>
                  <a:srgbClr val="4D4F52"/>
                </a:solidFill>
                <a:latin typeface="Segoe UI"/>
                <a:cs typeface="Segoe UI"/>
              </a:rPr>
              <a:t>ck</a:t>
            </a:r>
            <a:r>
              <a:rPr sz="750" spc="4" dirty="0">
                <a:solidFill>
                  <a:srgbClr val="4D4F52"/>
                </a:solidFill>
                <a:latin typeface="Segoe UI"/>
                <a:cs typeface="Segoe UI"/>
              </a:rPr>
              <a:t>h</a:t>
            </a:r>
            <a:r>
              <a:rPr sz="750" dirty="0">
                <a:solidFill>
                  <a:srgbClr val="4D4F52"/>
                </a:solidFill>
                <a:latin typeface="Segoe UI"/>
                <a:cs typeface="Segoe UI"/>
              </a:rPr>
              <a:t>aul</a:t>
            </a:r>
            <a:endParaRPr sz="750" dirty="0">
              <a:latin typeface="Segoe UI"/>
              <a:cs typeface="Segoe UI"/>
            </a:endParaRPr>
          </a:p>
          <a:p>
            <a:pPr marL="126111">
              <a:lnSpc>
                <a:spcPct val="110839"/>
              </a:lnSpc>
              <a:spcBef>
                <a:spcPts val="2074"/>
              </a:spcBef>
            </a:pPr>
            <a:r>
              <a:rPr sz="750" dirty="0">
                <a:solidFill>
                  <a:srgbClr val="4D4F52"/>
                </a:solidFill>
                <a:latin typeface="Segoe UI"/>
                <a:cs typeface="Segoe UI"/>
              </a:rPr>
              <a:t>Ne</a:t>
            </a:r>
            <a:r>
              <a:rPr sz="750" spc="-4" dirty="0">
                <a:solidFill>
                  <a:srgbClr val="4D4F52"/>
                </a:solidFill>
                <a:latin typeface="Segoe UI"/>
                <a:cs typeface="Segoe UI"/>
              </a:rPr>
              <a:t>t</a:t>
            </a:r>
            <a:r>
              <a:rPr sz="750" spc="4" dirty="0">
                <a:solidFill>
                  <a:srgbClr val="4D4F52"/>
                </a:solidFill>
                <a:latin typeface="Segoe UI"/>
                <a:cs typeface="Segoe UI"/>
              </a:rPr>
              <a:t>w</a:t>
            </a:r>
            <a:r>
              <a:rPr sz="750" dirty="0">
                <a:solidFill>
                  <a:srgbClr val="4D4F52"/>
                </a:solidFill>
                <a:latin typeface="Segoe UI"/>
                <a:cs typeface="Segoe UI"/>
              </a:rPr>
              <a:t>ork</a:t>
            </a:r>
            <a:endParaRPr sz="750" dirty="0">
              <a:latin typeface="Segoe UI"/>
              <a:cs typeface="Segoe UI"/>
            </a:endParaRPr>
          </a:p>
          <a:p>
            <a:pPr marL="126111">
              <a:lnSpc>
                <a:spcPts val="900"/>
              </a:lnSpc>
              <a:spcBef>
                <a:spcPts val="45"/>
              </a:spcBef>
            </a:pPr>
            <a:r>
              <a:rPr sz="750" dirty="0">
                <a:solidFill>
                  <a:srgbClr val="4D4F52"/>
                </a:solidFill>
                <a:latin typeface="Segoe UI"/>
                <a:cs typeface="Segoe UI"/>
              </a:rPr>
              <a:t>Ga</a:t>
            </a:r>
            <a:r>
              <a:rPr sz="750" spc="-4" dirty="0">
                <a:solidFill>
                  <a:srgbClr val="4D4F52"/>
                </a:solidFill>
                <a:latin typeface="Segoe UI"/>
                <a:cs typeface="Segoe UI"/>
              </a:rPr>
              <a:t>t</a:t>
            </a:r>
            <a:r>
              <a:rPr sz="750" dirty="0">
                <a:solidFill>
                  <a:srgbClr val="4D4F52"/>
                </a:solidFill>
                <a:latin typeface="Segoe UI"/>
                <a:cs typeface="Segoe UI"/>
              </a:rPr>
              <a:t>e</a:t>
            </a:r>
            <a:r>
              <a:rPr sz="750" spc="4" dirty="0">
                <a:solidFill>
                  <a:srgbClr val="4D4F52"/>
                </a:solidFill>
                <a:latin typeface="Segoe UI"/>
                <a:cs typeface="Segoe UI"/>
              </a:rPr>
              <a:t>w</a:t>
            </a:r>
            <a:r>
              <a:rPr sz="750" dirty="0">
                <a:solidFill>
                  <a:srgbClr val="4D4F52"/>
                </a:solidFill>
                <a:latin typeface="Segoe UI"/>
                <a:cs typeface="Segoe UI"/>
              </a:rPr>
              <a:t>ay</a:t>
            </a:r>
            <a:endParaRPr sz="750" dirty="0">
              <a:latin typeface="Segoe UI"/>
              <a:cs typeface="Segoe UI"/>
            </a:endParaRPr>
          </a:p>
        </p:txBody>
      </p:sp>
      <p:sp>
        <p:nvSpPr>
          <p:cNvPr id="5" name="object 5"/>
          <p:cNvSpPr txBox="1"/>
          <p:nvPr/>
        </p:nvSpPr>
        <p:spPr>
          <a:xfrm>
            <a:off x="2782444" y="2246629"/>
            <a:ext cx="6009005" cy="3458032"/>
          </a:xfrm>
          <a:prstGeom prst="rect">
            <a:avLst/>
          </a:prstGeom>
        </p:spPr>
        <p:txBody>
          <a:bodyPr wrap="square" lIns="0" tIns="0" rIns="0" bIns="0" rtlCol="0">
            <a:noAutofit/>
          </a:bodyPr>
          <a:lstStyle/>
          <a:p>
            <a:pPr>
              <a:lnSpc>
                <a:spcPts val="1000"/>
              </a:lnSpc>
              <a:spcBef>
                <a:spcPts val="41"/>
              </a:spcBef>
            </a:pPr>
            <a:endParaRPr sz="1000"/>
          </a:p>
          <a:p>
            <a:pPr marL="2687510" marR="3065751" algn="ctr">
              <a:lnSpc>
                <a:spcPct val="101725"/>
              </a:lnSpc>
            </a:pPr>
            <a:r>
              <a:rPr sz="900" b="1" spc="-4" dirty="0">
                <a:solidFill>
                  <a:srgbClr val="C00000"/>
                </a:solidFill>
                <a:latin typeface="Calibri"/>
                <a:cs typeface="Calibri"/>
              </a:rPr>
              <a:t>S</a:t>
            </a:r>
            <a:r>
              <a:rPr sz="900" b="1" spc="4" dirty="0">
                <a:solidFill>
                  <a:srgbClr val="C00000"/>
                </a:solidFill>
                <a:latin typeface="Calibri"/>
                <a:cs typeface="Calibri"/>
              </a:rPr>
              <a:t>E</a:t>
            </a:r>
            <a:r>
              <a:rPr sz="900" b="1" dirty="0">
                <a:solidFill>
                  <a:srgbClr val="C00000"/>
                </a:solidFill>
                <a:latin typeface="Calibri"/>
                <a:cs typeface="Calibri"/>
              </a:rPr>
              <a:t>W</a:t>
            </a:r>
            <a:endParaRPr sz="900">
              <a:latin typeface="Calibri"/>
              <a:cs typeface="Calibri"/>
            </a:endParaRPr>
          </a:p>
          <a:p>
            <a:pPr marL="2030783" marR="2340853" algn="ctr">
              <a:lnSpc>
                <a:spcPts val="830"/>
              </a:lnSpc>
              <a:spcBef>
                <a:spcPts val="41"/>
              </a:spcBef>
            </a:pPr>
            <a:r>
              <a:rPr sz="650" spc="-4" dirty="0">
                <a:solidFill>
                  <a:srgbClr val="FFFFFF"/>
                </a:solidFill>
                <a:latin typeface="Calibri"/>
                <a:cs typeface="Calibri"/>
              </a:rPr>
              <a:t>A</a:t>
            </a:r>
            <a:r>
              <a:rPr sz="650" spc="4" dirty="0">
                <a:solidFill>
                  <a:srgbClr val="FFFFFF"/>
                </a:solidFill>
                <a:latin typeface="Calibri"/>
                <a:cs typeface="Calibri"/>
              </a:rPr>
              <a:t>/</a:t>
            </a:r>
            <a:r>
              <a:rPr sz="650" dirty="0">
                <a:solidFill>
                  <a:srgbClr val="FFFFFF"/>
                </a:solidFill>
                <a:latin typeface="Calibri"/>
                <a:cs typeface="Calibri"/>
              </a:rPr>
              <a:t>c                              </a:t>
            </a:r>
            <a:r>
              <a:rPr sz="650" spc="138" dirty="0">
                <a:solidFill>
                  <a:srgbClr val="FFFFFF"/>
                </a:solidFill>
                <a:latin typeface="Calibri"/>
                <a:cs typeface="Calibri"/>
              </a:rPr>
              <a:t> </a:t>
            </a:r>
            <a:r>
              <a:rPr sz="650" spc="-4" dirty="0">
                <a:solidFill>
                  <a:srgbClr val="FFFFFF"/>
                </a:solidFill>
                <a:latin typeface="Calibri"/>
                <a:cs typeface="Calibri"/>
              </a:rPr>
              <a:t>B</a:t>
            </a:r>
            <a:r>
              <a:rPr sz="650" dirty="0">
                <a:solidFill>
                  <a:srgbClr val="FFFFFF"/>
                </a:solidFill>
                <a:latin typeface="Calibri"/>
                <a:cs typeface="Calibri"/>
              </a:rPr>
              <a:t>i</a:t>
            </a:r>
            <a:r>
              <a:rPr sz="650" spc="4" dirty="0">
                <a:solidFill>
                  <a:srgbClr val="FFFFFF"/>
                </a:solidFill>
                <a:latin typeface="Calibri"/>
                <a:cs typeface="Calibri"/>
              </a:rPr>
              <a:t>l</a:t>
            </a:r>
            <a:r>
              <a:rPr sz="650" dirty="0">
                <a:solidFill>
                  <a:srgbClr val="FFFFFF"/>
                </a:solidFill>
                <a:latin typeface="Calibri"/>
                <a:cs typeface="Calibri"/>
              </a:rPr>
              <a:t>l                           </a:t>
            </a:r>
            <a:r>
              <a:rPr sz="650" spc="33" dirty="0">
                <a:solidFill>
                  <a:srgbClr val="FFFFFF"/>
                </a:solidFill>
                <a:latin typeface="Calibri"/>
                <a:cs typeface="Calibri"/>
              </a:rPr>
              <a:t> </a:t>
            </a:r>
            <a:r>
              <a:rPr sz="975" spc="-4" baseline="4201" dirty="0">
                <a:solidFill>
                  <a:srgbClr val="FFFFFF"/>
                </a:solidFill>
                <a:latin typeface="Calibri"/>
                <a:cs typeface="Calibri"/>
              </a:rPr>
              <a:t>Ag</a:t>
            </a:r>
            <a:r>
              <a:rPr sz="975" baseline="4201" dirty="0">
                <a:solidFill>
                  <a:srgbClr val="FFFFFF"/>
                </a:solidFill>
                <a:latin typeface="Calibri"/>
                <a:cs typeface="Calibri"/>
              </a:rPr>
              <a:t>e</a:t>
            </a:r>
            <a:r>
              <a:rPr sz="975" spc="-4" baseline="4201" dirty="0">
                <a:solidFill>
                  <a:srgbClr val="FFFFFF"/>
                </a:solidFill>
                <a:latin typeface="Calibri"/>
                <a:cs typeface="Calibri"/>
              </a:rPr>
              <a:t>n</a:t>
            </a:r>
            <a:r>
              <a:rPr sz="975" baseline="4201" dirty="0">
                <a:solidFill>
                  <a:srgbClr val="FFFFFF"/>
                </a:solidFill>
                <a:latin typeface="Calibri"/>
                <a:cs typeface="Calibri"/>
              </a:rPr>
              <a:t>t’s</a:t>
            </a:r>
            <a:endParaRPr sz="650">
              <a:latin typeface="Calibri"/>
              <a:cs typeface="Calibri"/>
            </a:endParaRPr>
          </a:p>
          <a:p>
            <a:pPr marL="1897081" marR="1344292" algn="ctr">
              <a:lnSpc>
                <a:spcPts val="1260"/>
              </a:lnSpc>
              <a:spcBef>
                <a:spcPts val="21"/>
              </a:spcBef>
            </a:pPr>
            <a:r>
              <a:rPr sz="975" spc="-4" baseline="33608" dirty="0">
                <a:solidFill>
                  <a:srgbClr val="FFFFFF"/>
                </a:solidFill>
                <a:latin typeface="Calibri"/>
                <a:cs typeface="Calibri"/>
              </a:rPr>
              <a:t>D</a:t>
            </a:r>
            <a:r>
              <a:rPr sz="975" baseline="33608" dirty="0">
                <a:solidFill>
                  <a:srgbClr val="FFFFFF"/>
                </a:solidFill>
                <a:latin typeface="Calibri"/>
                <a:cs typeface="Calibri"/>
              </a:rPr>
              <a:t>as</a:t>
            </a:r>
            <a:r>
              <a:rPr sz="975" spc="-4" baseline="33608" dirty="0">
                <a:solidFill>
                  <a:srgbClr val="FFFFFF"/>
                </a:solidFill>
                <a:latin typeface="Calibri"/>
                <a:cs typeface="Calibri"/>
              </a:rPr>
              <a:t>hb</a:t>
            </a:r>
            <a:r>
              <a:rPr sz="975" spc="4" baseline="33608" dirty="0">
                <a:solidFill>
                  <a:srgbClr val="FFFFFF"/>
                </a:solidFill>
                <a:latin typeface="Calibri"/>
                <a:cs typeface="Calibri"/>
              </a:rPr>
              <a:t>o</a:t>
            </a:r>
            <a:r>
              <a:rPr sz="975" baseline="33608" dirty="0">
                <a:solidFill>
                  <a:srgbClr val="FFFFFF"/>
                </a:solidFill>
                <a:latin typeface="Calibri"/>
                <a:cs typeface="Calibri"/>
              </a:rPr>
              <a:t>a</a:t>
            </a:r>
            <a:r>
              <a:rPr sz="975" spc="4" baseline="33608" dirty="0">
                <a:solidFill>
                  <a:srgbClr val="FFFFFF"/>
                </a:solidFill>
                <a:latin typeface="Calibri"/>
                <a:cs typeface="Calibri"/>
              </a:rPr>
              <a:t>r</a:t>
            </a:r>
            <a:r>
              <a:rPr sz="975" baseline="33608" dirty="0">
                <a:solidFill>
                  <a:srgbClr val="FFFFFF"/>
                </a:solidFill>
                <a:latin typeface="Calibri"/>
                <a:cs typeface="Calibri"/>
              </a:rPr>
              <a:t>d               </a:t>
            </a:r>
            <a:r>
              <a:rPr sz="975" spc="31" baseline="33608" dirty="0">
                <a:solidFill>
                  <a:srgbClr val="FFFFFF"/>
                </a:solidFill>
                <a:latin typeface="Calibri"/>
                <a:cs typeface="Calibri"/>
              </a:rPr>
              <a:t> </a:t>
            </a:r>
            <a:r>
              <a:rPr sz="975" baseline="33608" dirty="0">
                <a:solidFill>
                  <a:srgbClr val="FFFFFF"/>
                </a:solidFill>
                <a:latin typeface="Calibri"/>
                <a:cs typeface="Calibri"/>
              </a:rPr>
              <a:t>P</a:t>
            </a:r>
            <a:r>
              <a:rPr sz="975" spc="4" baseline="33608" dirty="0">
                <a:solidFill>
                  <a:srgbClr val="FFFFFF"/>
                </a:solidFill>
                <a:latin typeface="Calibri"/>
                <a:cs typeface="Calibri"/>
              </a:rPr>
              <a:t>r</a:t>
            </a:r>
            <a:r>
              <a:rPr sz="975" baseline="33608" dirty="0">
                <a:solidFill>
                  <a:srgbClr val="FFFFFF"/>
                </a:solidFill>
                <a:latin typeface="Calibri"/>
                <a:cs typeface="Calibri"/>
              </a:rPr>
              <a:t>ese</a:t>
            </a:r>
            <a:r>
              <a:rPr sz="975" spc="-4" baseline="33608" dirty="0">
                <a:solidFill>
                  <a:srgbClr val="FFFFFF"/>
                </a:solidFill>
                <a:latin typeface="Calibri"/>
                <a:cs typeface="Calibri"/>
              </a:rPr>
              <a:t>n</a:t>
            </a:r>
            <a:r>
              <a:rPr sz="975" baseline="33608" dirty="0">
                <a:solidFill>
                  <a:srgbClr val="FFFFFF"/>
                </a:solidFill>
                <a:latin typeface="Calibri"/>
                <a:cs typeface="Calibri"/>
              </a:rPr>
              <a:t>t</a:t>
            </a:r>
            <a:r>
              <a:rPr sz="975" spc="4" baseline="33608" dirty="0">
                <a:solidFill>
                  <a:srgbClr val="FFFFFF"/>
                </a:solidFill>
                <a:latin typeface="Calibri"/>
                <a:cs typeface="Calibri"/>
              </a:rPr>
              <a:t>m</a:t>
            </a:r>
            <a:r>
              <a:rPr sz="975" baseline="33608" dirty="0">
                <a:solidFill>
                  <a:srgbClr val="FFFFFF"/>
                </a:solidFill>
                <a:latin typeface="Calibri"/>
                <a:cs typeface="Calibri"/>
              </a:rPr>
              <a:t>e</a:t>
            </a:r>
            <a:r>
              <a:rPr sz="975" spc="-4" baseline="33608" dirty="0">
                <a:solidFill>
                  <a:srgbClr val="FFFFFF"/>
                </a:solidFill>
                <a:latin typeface="Calibri"/>
                <a:cs typeface="Calibri"/>
              </a:rPr>
              <a:t>n</a:t>
            </a:r>
            <a:r>
              <a:rPr sz="975" baseline="33608" dirty="0">
                <a:solidFill>
                  <a:srgbClr val="FFFFFF"/>
                </a:solidFill>
                <a:latin typeface="Calibri"/>
                <a:cs typeface="Calibri"/>
              </a:rPr>
              <a:t>t                   </a:t>
            </a:r>
            <a:r>
              <a:rPr sz="975" spc="117" baseline="33608" dirty="0">
                <a:solidFill>
                  <a:srgbClr val="FFFFFF"/>
                </a:solidFill>
                <a:latin typeface="Calibri"/>
                <a:cs typeface="Calibri"/>
              </a:rPr>
              <a:t> </a:t>
            </a:r>
            <a:r>
              <a:rPr sz="975" baseline="33608" dirty="0">
                <a:solidFill>
                  <a:srgbClr val="FFFFFF"/>
                </a:solidFill>
                <a:latin typeface="Calibri"/>
                <a:cs typeface="Calibri"/>
              </a:rPr>
              <a:t>P</a:t>
            </a:r>
            <a:r>
              <a:rPr sz="975" spc="4" baseline="33608" dirty="0">
                <a:solidFill>
                  <a:srgbClr val="FFFFFF"/>
                </a:solidFill>
                <a:latin typeface="Calibri"/>
                <a:cs typeface="Calibri"/>
              </a:rPr>
              <a:t>or</a:t>
            </a:r>
            <a:r>
              <a:rPr sz="975" baseline="33608" dirty="0">
                <a:solidFill>
                  <a:srgbClr val="FFFFFF"/>
                </a:solidFill>
                <a:latin typeface="Calibri"/>
                <a:cs typeface="Calibri"/>
              </a:rPr>
              <a:t>tal                               </a:t>
            </a:r>
            <a:r>
              <a:rPr sz="975" spc="12" baseline="33608" dirty="0">
                <a:solidFill>
                  <a:srgbClr val="FFFFFF"/>
                </a:solidFill>
                <a:latin typeface="Calibri"/>
                <a:cs typeface="Calibri"/>
              </a:rPr>
              <a:t> </a:t>
            </a:r>
            <a:r>
              <a:rPr sz="1575" b="1" baseline="2600" dirty="0">
                <a:solidFill>
                  <a:srgbClr val="C00000"/>
                </a:solidFill>
                <a:latin typeface="Calibri"/>
                <a:cs typeface="Calibri"/>
              </a:rPr>
              <a:t>Pr</a:t>
            </a:r>
            <a:r>
              <a:rPr sz="1575" b="1" spc="-4" baseline="2600" dirty="0">
                <a:solidFill>
                  <a:srgbClr val="C00000"/>
                </a:solidFill>
                <a:latin typeface="Calibri"/>
                <a:cs typeface="Calibri"/>
              </a:rPr>
              <a:t>e</a:t>
            </a:r>
            <a:r>
              <a:rPr sz="1575" b="1" baseline="2600" dirty="0">
                <a:solidFill>
                  <a:srgbClr val="C00000"/>
                </a:solidFill>
                <a:latin typeface="Calibri"/>
                <a:cs typeface="Calibri"/>
              </a:rPr>
              <a:t>s</a:t>
            </a:r>
            <a:r>
              <a:rPr sz="1575" b="1" spc="-4" baseline="2600" dirty="0">
                <a:solidFill>
                  <a:srgbClr val="C00000"/>
                </a:solidFill>
                <a:latin typeface="Calibri"/>
                <a:cs typeface="Calibri"/>
              </a:rPr>
              <a:t>e</a:t>
            </a:r>
            <a:r>
              <a:rPr sz="1575" b="1" baseline="2600" dirty="0">
                <a:solidFill>
                  <a:srgbClr val="C00000"/>
                </a:solidFill>
                <a:latin typeface="Calibri"/>
                <a:cs typeface="Calibri"/>
              </a:rPr>
              <a:t>nt</a:t>
            </a:r>
            <a:endParaRPr sz="1050">
              <a:latin typeface="Calibri"/>
              <a:cs typeface="Calibri"/>
            </a:endParaRPr>
          </a:p>
          <a:p>
            <a:pPr marL="1945601" marR="1412130" algn="ctr">
              <a:lnSpc>
                <a:spcPts val="1235"/>
              </a:lnSpc>
            </a:pPr>
            <a:r>
              <a:rPr sz="650" spc="-4" dirty="0">
                <a:solidFill>
                  <a:srgbClr val="FFFFFF"/>
                </a:solidFill>
                <a:latin typeface="Calibri"/>
                <a:cs typeface="Calibri"/>
              </a:rPr>
              <a:t>An</a:t>
            </a:r>
            <a:r>
              <a:rPr sz="650" dirty="0">
                <a:solidFill>
                  <a:srgbClr val="FFFFFF"/>
                </a:solidFill>
                <a:latin typeface="Calibri"/>
                <a:cs typeface="Calibri"/>
              </a:rPr>
              <a:t>al</a:t>
            </a:r>
            <a:r>
              <a:rPr sz="650" spc="-4" dirty="0">
                <a:solidFill>
                  <a:srgbClr val="FFFFFF"/>
                </a:solidFill>
                <a:latin typeface="Calibri"/>
                <a:cs typeface="Calibri"/>
              </a:rPr>
              <a:t>y</a:t>
            </a:r>
            <a:r>
              <a:rPr sz="650" dirty="0">
                <a:solidFill>
                  <a:srgbClr val="FFFFFF"/>
                </a:solidFill>
                <a:latin typeface="Calibri"/>
                <a:cs typeface="Calibri"/>
              </a:rPr>
              <a:t>sis                    </a:t>
            </a:r>
            <a:r>
              <a:rPr sz="650" spc="113" dirty="0">
                <a:solidFill>
                  <a:srgbClr val="FFFFFF"/>
                </a:solidFill>
                <a:latin typeface="Calibri"/>
                <a:cs typeface="Calibri"/>
              </a:rPr>
              <a:t> </a:t>
            </a:r>
            <a:r>
              <a:rPr sz="975" baseline="33608" dirty="0">
                <a:solidFill>
                  <a:srgbClr val="FFFFFF"/>
                </a:solidFill>
                <a:latin typeface="Calibri"/>
                <a:cs typeface="Calibri"/>
              </a:rPr>
              <a:t>Pa</a:t>
            </a:r>
            <a:r>
              <a:rPr sz="975" spc="-4" baseline="33608" dirty="0">
                <a:solidFill>
                  <a:srgbClr val="FFFFFF"/>
                </a:solidFill>
                <a:latin typeface="Calibri"/>
                <a:cs typeface="Calibri"/>
              </a:rPr>
              <a:t>y</a:t>
            </a:r>
            <a:r>
              <a:rPr sz="975" spc="4" baseline="33608" dirty="0">
                <a:solidFill>
                  <a:srgbClr val="FFFFFF"/>
                </a:solidFill>
                <a:latin typeface="Calibri"/>
                <a:cs typeface="Calibri"/>
              </a:rPr>
              <a:t>m</a:t>
            </a:r>
            <a:r>
              <a:rPr sz="975" baseline="33608" dirty="0">
                <a:solidFill>
                  <a:srgbClr val="FFFFFF"/>
                </a:solidFill>
                <a:latin typeface="Calibri"/>
                <a:cs typeface="Calibri"/>
              </a:rPr>
              <a:t>e</a:t>
            </a:r>
            <a:r>
              <a:rPr sz="975" spc="-4" baseline="33608" dirty="0">
                <a:solidFill>
                  <a:srgbClr val="FFFFFF"/>
                </a:solidFill>
                <a:latin typeface="Calibri"/>
                <a:cs typeface="Calibri"/>
              </a:rPr>
              <a:t>n</a:t>
            </a:r>
            <a:r>
              <a:rPr sz="975" baseline="33608" dirty="0">
                <a:solidFill>
                  <a:srgbClr val="FFFFFF"/>
                </a:solidFill>
                <a:latin typeface="Calibri"/>
                <a:cs typeface="Calibri"/>
              </a:rPr>
              <a:t>ts                </a:t>
            </a:r>
            <a:r>
              <a:rPr sz="975" spc="62" baseline="33608" dirty="0">
                <a:solidFill>
                  <a:srgbClr val="FFFFFF"/>
                </a:solidFill>
                <a:latin typeface="Calibri"/>
                <a:cs typeface="Calibri"/>
              </a:rPr>
              <a:t> </a:t>
            </a:r>
            <a:r>
              <a:rPr sz="975" baseline="33608" dirty="0">
                <a:solidFill>
                  <a:srgbClr val="FFFFFF"/>
                </a:solidFill>
                <a:latin typeface="Calibri"/>
                <a:cs typeface="Calibri"/>
              </a:rPr>
              <a:t>U</a:t>
            </a:r>
            <a:r>
              <a:rPr sz="975" spc="4" baseline="33608" dirty="0">
                <a:solidFill>
                  <a:srgbClr val="FFFFFF"/>
                </a:solidFill>
                <a:latin typeface="Calibri"/>
                <a:cs typeface="Calibri"/>
              </a:rPr>
              <a:t>t</a:t>
            </a:r>
            <a:r>
              <a:rPr sz="975" baseline="33608" dirty="0">
                <a:solidFill>
                  <a:srgbClr val="FFFFFF"/>
                </a:solidFill>
                <a:latin typeface="Calibri"/>
                <a:cs typeface="Calibri"/>
              </a:rPr>
              <a:t>i</a:t>
            </a:r>
            <a:r>
              <a:rPr sz="975" spc="4" baseline="33608" dirty="0">
                <a:solidFill>
                  <a:srgbClr val="FFFFFF"/>
                </a:solidFill>
                <a:latin typeface="Calibri"/>
                <a:cs typeface="Calibri"/>
              </a:rPr>
              <a:t>l</a:t>
            </a:r>
            <a:r>
              <a:rPr sz="975" baseline="33608" dirty="0">
                <a:solidFill>
                  <a:srgbClr val="FFFFFF"/>
                </a:solidFill>
                <a:latin typeface="Calibri"/>
                <a:cs typeface="Calibri"/>
              </a:rPr>
              <a:t>i</a:t>
            </a:r>
            <a:r>
              <a:rPr sz="975" spc="4" baseline="33608" dirty="0">
                <a:solidFill>
                  <a:srgbClr val="FFFFFF"/>
                </a:solidFill>
                <a:latin typeface="Calibri"/>
                <a:cs typeface="Calibri"/>
              </a:rPr>
              <a:t>t</a:t>
            </a:r>
            <a:r>
              <a:rPr sz="975" baseline="33608" dirty="0">
                <a:solidFill>
                  <a:srgbClr val="FFFFFF"/>
                </a:solidFill>
                <a:latin typeface="Calibri"/>
                <a:cs typeface="Calibri"/>
              </a:rPr>
              <a:t>y</a:t>
            </a:r>
            <a:r>
              <a:rPr sz="975" spc="27" baseline="33608" dirty="0">
                <a:solidFill>
                  <a:srgbClr val="FFFFFF"/>
                </a:solidFill>
                <a:latin typeface="Calibri"/>
                <a:cs typeface="Calibri"/>
              </a:rPr>
              <a:t> </a:t>
            </a:r>
            <a:r>
              <a:rPr sz="975" baseline="33608" dirty="0">
                <a:solidFill>
                  <a:srgbClr val="FFFFFF"/>
                </a:solidFill>
                <a:latin typeface="Calibri"/>
                <a:cs typeface="Calibri"/>
              </a:rPr>
              <a:t>P</a:t>
            </a:r>
            <a:r>
              <a:rPr sz="975" spc="4" baseline="33608" dirty="0">
                <a:solidFill>
                  <a:srgbClr val="FFFFFF"/>
                </a:solidFill>
                <a:latin typeface="Calibri"/>
                <a:cs typeface="Calibri"/>
              </a:rPr>
              <a:t>or</a:t>
            </a:r>
            <a:r>
              <a:rPr sz="975" baseline="33608" dirty="0">
                <a:solidFill>
                  <a:srgbClr val="FFFFFF"/>
                </a:solidFill>
                <a:latin typeface="Calibri"/>
                <a:cs typeface="Calibri"/>
              </a:rPr>
              <a:t>tal                            </a:t>
            </a:r>
            <a:r>
              <a:rPr sz="975" spc="77" baseline="33608" dirty="0">
                <a:solidFill>
                  <a:srgbClr val="FFFFFF"/>
                </a:solidFill>
                <a:latin typeface="Calibri"/>
                <a:cs typeface="Calibri"/>
              </a:rPr>
              <a:t> </a:t>
            </a:r>
            <a:r>
              <a:rPr sz="1050" b="1" spc="-4" dirty="0">
                <a:solidFill>
                  <a:srgbClr val="C00000"/>
                </a:solidFill>
                <a:latin typeface="Calibri"/>
                <a:cs typeface="Calibri"/>
              </a:rPr>
              <a:t>a</a:t>
            </a:r>
            <a:r>
              <a:rPr sz="1050" b="1" spc="4" dirty="0">
                <a:solidFill>
                  <a:srgbClr val="C00000"/>
                </a:solidFill>
                <a:latin typeface="Calibri"/>
                <a:cs typeface="Calibri"/>
              </a:rPr>
              <a:t>ti</a:t>
            </a:r>
            <a:r>
              <a:rPr sz="1050" b="1" spc="-4" dirty="0">
                <a:solidFill>
                  <a:srgbClr val="C00000"/>
                </a:solidFill>
                <a:latin typeface="Calibri"/>
                <a:cs typeface="Calibri"/>
              </a:rPr>
              <a:t>o</a:t>
            </a:r>
            <a:r>
              <a:rPr sz="1050" b="1" dirty="0">
                <a:solidFill>
                  <a:srgbClr val="C00000"/>
                </a:solidFill>
                <a:latin typeface="Calibri"/>
                <a:cs typeface="Calibri"/>
              </a:rPr>
              <a:t>n</a:t>
            </a:r>
            <a:endParaRPr sz="1050">
              <a:latin typeface="Calibri"/>
              <a:cs typeface="Calibri"/>
            </a:endParaRPr>
          </a:p>
          <a:p>
            <a:pPr marR="1429647" algn="r">
              <a:lnSpc>
                <a:spcPts val="1275"/>
              </a:lnSpc>
              <a:spcBef>
                <a:spcPts val="2"/>
              </a:spcBef>
            </a:pPr>
            <a:r>
              <a:rPr sz="1575" b="1" baseline="2600" dirty="0">
                <a:solidFill>
                  <a:srgbClr val="C00000"/>
                </a:solidFill>
                <a:latin typeface="Calibri"/>
                <a:cs typeface="Calibri"/>
              </a:rPr>
              <a:t>L</a:t>
            </a:r>
            <a:r>
              <a:rPr sz="1575" b="1" spc="-9" baseline="2600" dirty="0">
                <a:solidFill>
                  <a:srgbClr val="C00000"/>
                </a:solidFill>
                <a:latin typeface="Calibri"/>
                <a:cs typeface="Calibri"/>
              </a:rPr>
              <a:t>a</a:t>
            </a:r>
            <a:r>
              <a:rPr sz="1575" b="1" baseline="2600" dirty="0">
                <a:solidFill>
                  <a:srgbClr val="C00000"/>
                </a:solidFill>
                <a:latin typeface="Calibri"/>
                <a:cs typeface="Calibri"/>
              </a:rPr>
              <a:t>y</a:t>
            </a:r>
            <a:r>
              <a:rPr sz="1575" b="1" spc="-4" baseline="2600" dirty="0">
                <a:solidFill>
                  <a:srgbClr val="C00000"/>
                </a:solidFill>
                <a:latin typeface="Calibri"/>
                <a:cs typeface="Calibri"/>
              </a:rPr>
              <a:t>e</a:t>
            </a:r>
            <a:r>
              <a:rPr sz="1575" b="1" baseline="2600" dirty="0">
                <a:solidFill>
                  <a:srgbClr val="C00000"/>
                </a:solidFill>
                <a:latin typeface="Calibri"/>
                <a:cs typeface="Calibri"/>
              </a:rPr>
              <a:t>r</a:t>
            </a:r>
            <a:endParaRPr sz="1050">
              <a:latin typeface="Calibri"/>
              <a:cs typeface="Calibri"/>
            </a:endParaRPr>
          </a:p>
          <a:p>
            <a:pPr marL="2616866" marR="2944822" algn="ctr">
              <a:lnSpc>
                <a:spcPct val="101725"/>
              </a:lnSpc>
              <a:spcBef>
                <a:spcPts val="2150"/>
              </a:spcBef>
            </a:pPr>
            <a:r>
              <a:rPr sz="900" b="1" dirty="0">
                <a:solidFill>
                  <a:srgbClr val="00339A"/>
                </a:solidFill>
                <a:latin typeface="Calibri"/>
                <a:cs typeface="Calibri"/>
              </a:rPr>
              <a:t>OU </a:t>
            </a:r>
            <a:r>
              <a:rPr sz="900" b="1" spc="4" dirty="0">
                <a:solidFill>
                  <a:srgbClr val="00339A"/>
                </a:solidFill>
                <a:latin typeface="Calibri"/>
                <a:cs typeface="Calibri"/>
              </a:rPr>
              <a:t>C</a:t>
            </a:r>
            <a:r>
              <a:rPr sz="900" b="1" dirty="0">
                <a:solidFill>
                  <a:srgbClr val="00339A"/>
                </a:solidFill>
                <a:latin typeface="Calibri"/>
                <a:cs typeface="Calibri"/>
              </a:rPr>
              <a:t>2M</a:t>
            </a:r>
            <a:endParaRPr sz="900">
              <a:latin typeface="Calibri"/>
              <a:cs typeface="Calibri"/>
            </a:endParaRPr>
          </a:p>
          <a:p>
            <a:pPr marL="3114424" marR="2576410" algn="ctr">
              <a:lnSpc>
                <a:spcPct val="101725"/>
              </a:lnSpc>
              <a:spcBef>
                <a:spcPts val="570"/>
              </a:spcBef>
            </a:pPr>
            <a:r>
              <a:rPr sz="800" spc="4" dirty="0">
                <a:solidFill>
                  <a:srgbClr val="FFFFFF"/>
                </a:solidFill>
                <a:latin typeface="Calibri"/>
                <a:cs typeface="Calibri"/>
              </a:rPr>
              <a:t>D</a:t>
            </a:r>
            <a:r>
              <a:rPr sz="800" dirty="0">
                <a:solidFill>
                  <a:srgbClr val="FFFFFF"/>
                </a:solidFill>
                <a:latin typeface="Calibri"/>
                <a:cs typeface="Calibri"/>
              </a:rPr>
              <a:t>e</a:t>
            </a:r>
            <a:r>
              <a:rPr sz="800" spc="4" dirty="0">
                <a:solidFill>
                  <a:srgbClr val="FFFFFF"/>
                </a:solidFill>
                <a:latin typeface="Calibri"/>
                <a:cs typeface="Calibri"/>
              </a:rPr>
              <a:t>v</a:t>
            </a:r>
            <a:r>
              <a:rPr sz="800" dirty="0">
                <a:solidFill>
                  <a:srgbClr val="FFFFFF"/>
                </a:solidFill>
                <a:latin typeface="Calibri"/>
                <a:cs typeface="Calibri"/>
              </a:rPr>
              <a:t>ice</a:t>
            </a:r>
            <a:endParaRPr sz="800">
              <a:latin typeface="Calibri"/>
              <a:cs typeface="Calibri"/>
            </a:endParaRPr>
          </a:p>
          <a:p>
            <a:pPr marL="2206497" marR="2442090" indent="-141986">
              <a:lnSpc>
                <a:spcPts val="950"/>
              </a:lnSpc>
              <a:spcBef>
                <a:spcPts val="755"/>
              </a:spcBef>
            </a:pPr>
            <a:r>
              <a:rPr sz="1200" baseline="3413" dirty="0">
                <a:solidFill>
                  <a:srgbClr val="FFFFFF"/>
                </a:solidFill>
                <a:latin typeface="Calibri"/>
                <a:cs typeface="Calibri"/>
              </a:rPr>
              <a:t>Cu</a:t>
            </a:r>
            <a:r>
              <a:rPr sz="1200" spc="4" baseline="3413" dirty="0">
                <a:solidFill>
                  <a:srgbClr val="FFFFFF"/>
                </a:solidFill>
                <a:latin typeface="Calibri"/>
                <a:cs typeface="Calibri"/>
              </a:rPr>
              <a:t>s</a:t>
            </a:r>
            <a:r>
              <a:rPr sz="1200" baseline="3413" dirty="0">
                <a:solidFill>
                  <a:srgbClr val="FFFFFF"/>
                </a:solidFill>
                <a:latin typeface="Calibri"/>
                <a:cs typeface="Calibri"/>
              </a:rPr>
              <a:t>to</a:t>
            </a:r>
            <a:r>
              <a:rPr sz="1200" spc="4" baseline="3413" dirty="0">
                <a:solidFill>
                  <a:srgbClr val="FFFFFF"/>
                </a:solidFill>
                <a:latin typeface="Calibri"/>
                <a:cs typeface="Calibri"/>
              </a:rPr>
              <a:t>m</a:t>
            </a:r>
            <a:r>
              <a:rPr sz="1200" baseline="3413" dirty="0">
                <a:solidFill>
                  <a:srgbClr val="FFFFFF"/>
                </a:solidFill>
                <a:latin typeface="Calibri"/>
                <a:cs typeface="Calibri"/>
              </a:rPr>
              <a:t>er</a:t>
            </a:r>
            <a:r>
              <a:rPr sz="1200" spc="-66" baseline="3413" dirty="0">
                <a:solidFill>
                  <a:srgbClr val="FFFFFF"/>
                </a:solidFill>
                <a:latin typeface="Calibri"/>
                <a:cs typeface="Calibri"/>
              </a:rPr>
              <a:t> </a:t>
            </a:r>
            <a:r>
              <a:rPr sz="1200" baseline="3413" dirty="0">
                <a:solidFill>
                  <a:srgbClr val="FFFFFF"/>
                </a:solidFill>
                <a:latin typeface="Calibri"/>
                <a:cs typeface="Calibri"/>
              </a:rPr>
              <a:t>A</a:t>
            </a:r>
            <a:r>
              <a:rPr sz="1200" spc="-4" baseline="3413" dirty="0">
                <a:solidFill>
                  <a:srgbClr val="FFFFFF"/>
                </a:solidFill>
                <a:latin typeface="Calibri"/>
                <a:cs typeface="Calibri"/>
              </a:rPr>
              <a:t>/</a:t>
            </a:r>
            <a:r>
              <a:rPr sz="1200" baseline="3413" dirty="0">
                <a:solidFill>
                  <a:srgbClr val="FFFFFF"/>
                </a:solidFill>
                <a:latin typeface="Calibri"/>
                <a:cs typeface="Calibri"/>
              </a:rPr>
              <a:t>c                        </a:t>
            </a:r>
            <a:r>
              <a:rPr sz="1200" spc="58" baseline="3413" dirty="0">
                <a:solidFill>
                  <a:srgbClr val="FFFFFF"/>
                </a:solidFill>
                <a:latin typeface="Calibri"/>
                <a:cs typeface="Calibri"/>
              </a:rPr>
              <a:t> </a:t>
            </a:r>
            <a:r>
              <a:rPr sz="800" spc="-4" dirty="0">
                <a:solidFill>
                  <a:srgbClr val="FFFFFF"/>
                </a:solidFill>
                <a:latin typeface="Calibri"/>
                <a:cs typeface="Calibri"/>
              </a:rPr>
              <a:t>M</a:t>
            </a:r>
            <a:r>
              <a:rPr sz="800" dirty="0">
                <a:solidFill>
                  <a:srgbClr val="FFFFFF"/>
                </a:solidFill>
                <a:latin typeface="Calibri"/>
                <a:cs typeface="Calibri"/>
              </a:rPr>
              <a:t>R </a:t>
            </a:r>
            <a:r>
              <a:rPr sz="1200" spc="-4" baseline="3413" dirty="0">
                <a:solidFill>
                  <a:srgbClr val="FFFFFF"/>
                </a:solidFill>
                <a:latin typeface="Calibri"/>
                <a:cs typeface="Calibri"/>
              </a:rPr>
              <a:t>M</a:t>
            </a:r>
            <a:r>
              <a:rPr sz="1200" baseline="3413" dirty="0">
                <a:solidFill>
                  <a:srgbClr val="FFFFFF"/>
                </a:solidFill>
                <a:latin typeface="Calibri"/>
                <a:cs typeface="Calibri"/>
              </a:rPr>
              <a:t>gmt.                     </a:t>
            </a:r>
            <a:r>
              <a:rPr sz="1200" spc="99" baseline="3413" dirty="0">
                <a:solidFill>
                  <a:srgbClr val="FFFFFF"/>
                </a:solidFill>
                <a:latin typeface="Calibri"/>
                <a:cs typeface="Calibri"/>
              </a:rPr>
              <a:t> </a:t>
            </a:r>
            <a:r>
              <a:rPr sz="800" spc="-4" dirty="0">
                <a:solidFill>
                  <a:srgbClr val="FFFFFF"/>
                </a:solidFill>
                <a:latin typeface="Calibri"/>
                <a:cs typeface="Calibri"/>
              </a:rPr>
              <a:t>M</a:t>
            </a:r>
            <a:r>
              <a:rPr sz="800" spc="4" dirty="0">
                <a:solidFill>
                  <a:srgbClr val="FFFFFF"/>
                </a:solidFill>
                <a:latin typeface="Calibri"/>
                <a:cs typeface="Calibri"/>
              </a:rPr>
              <a:t>ana</a:t>
            </a:r>
            <a:r>
              <a:rPr sz="800" dirty="0">
                <a:solidFill>
                  <a:srgbClr val="FFFFFF"/>
                </a:solidFill>
                <a:latin typeface="Calibri"/>
                <a:cs typeface="Calibri"/>
              </a:rPr>
              <a:t>ge</a:t>
            </a:r>
            <a:r>
              <a:rPr sz="800" spc="4" dirty="0">
                <a:solidFill>
                  <a:srgbClr val="FFFFFF"/>
                </a:solidFill>
                <a:latin typeface="Calibri"/>
                <a:cs typeface="Calibri"/>
              </a:rPr>
              <a:t>m</a:t>
            </a:r>
            <a:r>
              <a:rPr sz="800" spc="-9" dirty="0">
                <a:solidFill>
                  <a:srgbClr val="FFFFFF"/>
                </a:solidFill>
                <a:latin typeface="Calibri"/>
                <a:cs typeface="Calibri"/>
              </a:rPr>
              <a:t>en</a:t>
            </a:r>
            <a:r>
              <a:rPr sz="800" dirty="0">
                <a:solidFill>
                  <a:srgbClr val="FFFFFF"/>
                </a:solidFill>
                <a:latin typeface="Calibri"/>
                <a:cs typeface="Calibri"/>
              </a:rPr>
              <a:t>t</a:t>
            </a:r>
            <a:endParaRPr sz="800">
              <a:latin typeface="Calibri"/>
              <a:cs typeface="Calibri"/>
            </a:endParaRPr>
          </a:p>
          <a:p>
            <a:pPr marL="383794">
              <a:lnSpc>
                <a:spcPts val="1276"/>
              </a:lnSpc>
              <a:spcBef>
                <a:spcPts val="232"/>
              </a:spcBef>
            </a:pPr>
            <a:r>
              <a:rPr sz="650" spc="-4" dirty="0">
                <a:solidFill>
                  <a:srgbClr val="FFFFFF"/>
                </a:solidFill>
                <a:latin typeface="Segoe UI"/>
                <a:cs typeface="Segoe UI"/>
              </a:rPr>
              <a:t>Ma</a:t>
            </a:r>
            <a:r>
              <a:rPr sz="650" spc="4" dirty="0">
                <a:solidFill>
                  <a:srgbClr val="FFFFFF"/>
                </a:solidFill>
                <a:latin typeface="Segoe UI"/>
                <a:cs typeface="Segoe UI"/>
              </a:rPr>
              <a:t>n</a:t>
            </a:r>
            <a:r>
              <a:rPr sz="650" spc="-4" dirty="0">
                <a:solidFill>
                  <a:srgbClr val="FFFFFF"/>
                </a:solidFill>
                <a:latin typeface="Segoe UI"/>
                <a:cs typeface="Segoe UI"/>
              </a:rPr>
              <a:t>a</a:t>
            </a:r>
            <a:r>
              <a:rPr sz="650" dirty="0">
                <a:solidFill>
                  <a:srgbClr val="FFFFFF"/>
                </a:solidFill>
                <a:latin typeface="Segoe UI"/>
                <a:cs typeface="Segoe UI"/>
              </a:rPr>
              <a:t>g</a:t>
            </a:r>
            <a:r>
              <a:rPr sz="650" spc="-4" dirty="0">
                <a:solidFill>
                  <a:srgbClr val="FFFFFF"/>
                </a:solidFill>
                <a:latin typeface="Segoe UI"/>
                <a:cs typeface="Segoe UI"/>
              </a:rPr>
              <a:t>e</a:t>
            </a:r>
            <a:r>
              <a:rPr sz="650" dirty="0">
                <a:solidFill>
                  <a:srgbClr val="FFFFFF"/>
                </a:solidFill>
                <a:latin typeface="Segoe UI"/>
                <a:cs typeface="Segoe UI"/>
              </a:rPr>
              <a:t>r       </a:t>
            </a:r>
            <a:r>
              <a:rPr sz="650" spc="156" dirty="0">
                <a:solidFill>
                  <a:srgbClr val="FFFFFF"/>
                </a:solidFill>
                <a:latin typeface="Segoe UI"/>
                <a:cs typeface="Segoe UI"/>
              </a:rPr>
              <a:t> </a:t>
            </a:r>
            <a:r>
              <a:rPr sz="650" spc="-4" dirty="0">
                <a:solidFill>
                  <a:srgbClr val="FFFFFF"/>
                </a:solidFill>
                <a:latin typeface="Segoe UI"/>
                <a:cs typeface="Segoe UI"/>
              </a:rPr>
              <a:t>Ma</a:t>
            </a:r>
            <a:r>
              <a:rPr sz="650" spc="4" dirty="0">
                <a:solidFill>
                  <a:srgbClr val="FFFFFF"/>
                </a:solidFill>
                <a:latin typeface="Segoe UI"/>
                <a:cs typeface="Segoe UI"/>
              </a:rPr>
              <a:t>n</a:t>
            </a:r>
            <a:r>
              <a:rPr sz="650" spc="-4" dirty="0">
                <a:solidFill>
                  <a:srgbClr val="FFFFFF"/>
                </a:solidFill>
                <a:latin typeface="Segoe UI"/>
                <a:cs typeface="Segoe UI"/>
              </a:rPr>
              <a:t>a</a:t>
            </a:r>
            <a:r>
              <a:rPr sz="650" dirty="0">
                <a:solidFill>
                  <a:srgbClr val="FFFFFF"/>
                </a:solidFill>
                <a:latin typeface="Segoe UI"/>
                <a:cs typeface="Segoe UI"/>
              </a:rPr>
              <a:t>g</a:t>
            </a:r>
            <a:r>
              <a:rPr sz="650" spc="-4" dirty="0">
                <a:solidFill>
                  <a:srgbClr val="FFFFFF"/>
                </a:solidFill>
                <a:latin typeface="Segoe UI"/>
                <a:cs typeface="Segoe UI"/>
              </a:rPr>
              <a:t>e</a:t>
            </a:r>
            <a:r>
              <a:rPr sz="650" dirty="0">
                <a:solidFill>
                  <a:srgbClr val="FFFFFF"/>
                </a:solidFill>
                <a:latin typeface="Segoe UI"/>
                <a:cs typeface="Segoe UI"/>
              </a:rPr>
              <a:t>r                                           </a:t>
            </a:r>
            <a:r>
              <a:rPr sz="650" spc="36" dirty="0">
                <a:solidFill>
                  <a:srgbClr val="FFFFFF"/>
                </a:solidFill>
                <a:latin typeface="Segoe UI"/>
                <a:cs typeface="Segoe UI"/>
              </a:rPr>
              <a:t> </a:t>
            </a:r>
            <a:r>
              <a:rPr sz="1200" baseline="20480" dirty="0">
                <a:solidFill>
                  <a:srgbClr val="FFFFFF"/>
                </a:solidFill>
                <a:latin typeface="Calibri"/>
                <a:cs typeface="Calibri"/>
              </a:rPr>
              <a:t>R</a:t>
            </a:r>
            <a:r>
              <a:rPr sz="1200" spc="4" baseline="20480" dirty="0">
                <a:solidFill>
                  <a:srgbClr val="FFFFFF"/>
                </a:solidFill>
                <a:latin typeface="Calibri"/>
                <a:cs typeface="Calibri"/>
              </a:rPr>
              <a:t>a</a:t>
            </a:r>
            <a:r>
              <a:rPr sz="1200" baseline="20480" dirty="0">
                <a:solidFill>
                  <a:srgbClr val="FFFFFF"/>
                </a:solidFill>
                <a:latin typeface="Calibri"/>
                <a:cs typeface="Calibri"/>
              </a:rPr>
              <a:t>tes                      </a:t>
            </a:r>
            <a:r>
              <a:rPr sz="1200" spc="46" baseline="20480" dirty="0">
                <a:solidFill>
                  <a:srgbClr val="FFFFFF"/>
                </a:solidFill>
                <a:latin typeface="Calibri"/>
                <a:cs typeface="Calibri"/>
              </a:rPr>
              <a:t> </a:t>
            </a:r>
            <a:r>
              <a:rPr sz="1200" spc="4" baseline="-13653" dirty="0">
                <a:solidFill>
                  <a:srgbClr val="FFFFFF"/>
                </a:solidFill>
                <a:latin typeface="Calibri"/>
                <a:cs typeface="Calibri"/>
              </a:rPr>
              <a:t>D</a:t>
            </a:r>
            <a:r>
              <a:rPr sz="1200" baseline="-13653" dirty="0">
                <a:solidFill>
                  <a:srgbClr val="FFFFFF"/>
                </a:solidFill>
                <a:latin typeface="Calibri"/>
                <a:cs typeface="Calibri"/>
              </a:rPr>
              <a:t>eter</a:t>
            </a:r>
            <a:r>
              <a:rPr sz="1200" spc="4" baseline="-13653" dirty="0">
                <a:solidFill>
                  <a:srgbClr val="FFFFFF"/>
                </a:solidFill>
                <a:latin typeface="Calibri"/>
                <a:cs typeface="Calibri"/>
              </a:rPr>
              <a:t>m</a:t>
            </a:r>
            <a:r>
              <a:rPr sz="1200" baseline="-13653" dirty="0">
                <a:solidFill>
                  <a:srgbClr val="FFFFFF"/>
                </a:solidFill>
                <a:latin typeface="Calibri"/>
                <a:cs typeface="Calibri"/>
              </a:rPr>
              <a:t>i</a:t>
            </a:r>
            <a:r>
              <a:rPr sz="1200" spc="-9" baseline="-13653" dirty="0">
                <a:solidFill>
                  <a:srgbClr val="FFFFFF"/>
                </a:solidFill>
                <a:latin typeface="Calibri"/>
                <a:cs typeface="Calibri"/>
              </a:rPr>
              <a:t>n</a:t>
            </a:r>
            <a:r>
              <a:rPr sz="1200" spc="-4" baseline="-13653" dirty="0">
                <a:solidFill>
                  <a:srgbClr val="FFFFFF"/>
                </a:solidFill>
                <a:latin typeface="Calibri"/>
                <a:cs typeface="Calibri"/>
              </a:rPr>
              <a:t>a</a:t>
            </a:r>
            <a:r>
              <a:rPr sz="1200" spc="4" baseline="-13653" dirty="0">
                <a:solidFill>
                  <a:srgbClr val="FFFFFF"/>
                </a:solidFill>
                <a:latin typeface="Calibri"/>
                <a:cs typeface="Calibri"/>
              </a:rPr>
              <a:t>n</a:t>
            </a:r>
            <a:r>
              <a:rPr sz="1200" baseline="-13653" dirty="0">
                <a:solidFill>
                  <a:srgbClr val="FFFFFF"/>
                </a:solidFill>
                <a:latin typeface="Calibri"/>
                <a:cs typeface="Calibri"/>
              </a:rPr>
              <a:t>ts</a:t>
            </a:r>
            <a:endParaRPr sz="800">
              <a:latin typeface="Calibri"/>
              <a:cs typeface="Calibri"/>
            </a:endParaRPr>
          </a:p>
          <a:p>
            <a:pPr marL="2015078" marR="2408562" algn="ctr">
              <a:lnSpc>
                <a:spcPct val="101725"/>
              </a:lnSpc>
              <a:spcBef>
                <a:spcPts val="415"/>
              </a:spcBef>
            </a:pPr>
            <a:r>
              <a:rPr sz="800" dirty="0">
                <a:solidFill>
                  <a:srgbClr val="FFFFFF"/>
                </a:solidFill>
                <a:latin typeface="Calibri"/>
                <a:cs typeface="Calibri"/>
              </a:rPr>
              <a:t>Pr</a:t>
            </a:r>
            <a:r>
              <a:rPr sz="800" spc="4" dirty="0">
                <a:solidFill>
                  <a:srgbClr val="FFFFFF"/>
                </a:solidFill>
                <a:latin typeface="Calibri"/>
                <a:cs typeface="Calibri"/>
              </a:rPr>
              <a:t>e</a:t>
            </a:r>
            <a:r>
              <a:rPr sz="800" dirty="0">
                <a:solidFill>
                  <a:srgbClr val="FFFFFF"/>
                </a:solidFill>
                <a:latin typeface="Calibri"/>
                <a:cs typeface="Calibri"/>
              </a:rPr>
              <a:t>-</a:t>
            </a:r>
            <a:r>
              <a:rPr sz="800" spc="4" dirty="0">
                <a:solidFill>
                  <a:srgbClr val="FFFFFF"/>
                </a:solidFill>
                <a:latin typeface="Calibri"/>
                <a:cs typeface="Calibri"/>
              </a:rPr>
              <a:t>pa</a:t>
            </a:r>
            <a:r>
              <a:rPr sz="800" dirty="0">
                <a:solidFill>
                  <a:srgbClr val="FFFFFF"/>
                </a:solidFill>
                <a:latin typeface="Calibri"/>
                <a:cs typeface="Calibri"/>
              </a:rPr>
              <a:t>id</a:t>
            </a:r>
            <a:r>
              <a:rPr sz="800" spc="-62" dirty="0">
                <a:solidFill>
                  <a:srgbClr val="FFFFFF"/>
                </a:solidFill>
                <a:latin typeface="Calibri"/>
                <a:cs typeface="Calibri"/>
              </a:rPr>
              <a:t> </a:t>
            </a:r>
            <a:r>
              <a:rPr sz="800" dirty="0">
                <a:solidFill>
                  <a:srgbClr val="FFFFFF"/>
                </a:solidFill>
                <a:latin typeface="Calibri"/>
                <a:cs typeface="Calibri"/>
              </a:rPr>
              <a:t>Bill</a:t>
            </a:r>
            <a:r>
              <a:rPr sz="800" spc="-4" dirty="0">
                <a:solidFill>
                  <a:srgbClr val="FFFFFF"/>
                </a:solidFill>
                <a:latin typeface="Calibri"/>
                <a:cs typeface="Calibri"/>
              </a:rPr>
              <a:t>i</a:t>
            </a:r>
            <a:r>
              <a:rPr sz="800" spc="4" dirty="0">
                <a:solidFill>
                  <a:srgbClr val="FFFFFF"/>
                </a:solidFill>
                <a:latin typeface="Calibri"/>
                <a:cs typeface="Calibri"/>
              </a:rPr>
              <a:t>n</a:t>
            </a:r>
            <a:r>
              <a:rPr sz="800" dirty="0">
                <a:solidFill>
                  <a:srgbClr val="FFFFFF"/>
                </a:solidFill>
                <a:latin typeface="Calibri"/>
                <a:cs typeface="Calibri"/>
              </a:rPr>
              <a:t>g            </a:t>
            </a:r>
            <a:r>
              <a:rPr sz="800" spc="71" dirty="0">
                <a:solidFill>
                  <a:srgbClr val="FFFFFF"/>
                </a:solidFill>
                <a:latin typeface="Calibri"/>
                <a:cs typeface="Calibri"/>
              </a:rPr>
              <a:t> </a:t>
            </a:r>
            <a:r>
              <a:rPr sz="800" spc="-4" dirty="0">
                <a:solidFill>
                  <a:srgbClr val="FFFFFF"/>
                </a:solidFill>
                <a:latin typeface="Calibri"/>
                <a:cs typeface="Calibri"/>
              </a:rPr>
              <a:t>E</a:t>
            </a:r>
            <a:r>
              <a:rPr sz="800" dirty="0">
                <a:solidFill>
                  <a:srgbClr val="FFFFFF"/>
                </a:solidFill>
                <a:latin typeface="Calibri"/>
                <a:cs typeface="Calibri"/>
              </a:rPr>
              <a:t>v</a:t>
            </a:r>
            <a:r>
              <a:rPr sz="800" spc="4" dirty="0">
                <a:solidFill>
                  <a:srgbClr val="FFFFFF"/>
                </a:solidFill>
                <a:latin typeface="Calibri"/>
                <a:cs typeface="Calibri"/>
              </a:rPr>
              <a:t>en</a:t>
            </a:r>
            <a:r>
              <a:rPr sz="800" dirty="0">
                <a:solidFill>
                  <a:srgbClr val="FFFFFF"/>
                </a:solidFill>
                <a:latin typeface="Calibri"/>
                <a:cs typeface="Calibri"/>
              </a:rPr>
              <a:t>ts</a:t>
            </a:r>
            <a:r>
              <a:rPr sz="800" spc="-46" dirty="0">
                <a:solidFill>
                  <a:srgbClr val="FFFFFF"/>
                </a:solidFill>
                <a:latin typeface="Calibri"/>
                <a:cs typeface="Calibri"/>
              </a:rPr>
              <a:t> </a:t>
            </a:r>
            <a:r>
              <a:rPr sz="800" dirty="0">
                <a:solidFill>
                  <a:srgbClr val="FFFFFF"/>
                </a:solidFill>
                <a:latin typeface="Calibri"/>
                <a:cs typeface="Calibri"/>
              </a:rPr>
              <a:t>&amp;</a:t>
            </a:r>
            <a:r>
              <a:rPr sz="800" spc="-20" dirty="0">
                <a:solidFill>
                  <a:srgbClr val="FFFFFF"/>
                </a:solidFill>
                <a:latin typeface="Calibri"/>
                <a:cs typeface="Calibri"/>
              </a:rPr>
              <a:t> </a:t>
            </a:r>
            <a:r>
              <a:rPr sz="800" dirty="0">
                <a:solidFill>
                  <a:srgbClr val="FFFFFF"/>
                </a:solidFill>
                <a:latin typeface="Calibri"/>
                <a:cs typeface="Calibri"/>
              </a:rPr>
              <a:t>Alerts</a:t>
            </a:r>
            <a:endParaRPr sz="800">
              <a:latin typeface="Calibri"/>
              <a:cs typeface="Calibri"/>
            </a:endParaRPr>
          </a:p>
          <a:p>
            <a:pPr marL="2118664" marR="3442795" algn="ctr">
              <a:lnSpc>
                <a:spcPct val="101725"/>
              </a:lnSpc>
              <a:spcBef>
                <a:spcPts val="275"/>
              </a:spcBef>
            </a:pPr>
            <a:r>
              <a:rPr sz="800" dirty="0">
                <a:solidFill>
                  <a:srgbClr val="FFFFFF"/>
                </a:solidFill>
                <a:latin typeface="Calibri"/>
                <a:cs typeface="Calibri"/>
              </a:rPr>
              <a:t>P</a:t>
            </a:r>
            <a:r>
              <a:rPr sz="800" spc="4" dirty="0">
                <a:solidFill>
                  <a:srgbClr val="FFFFFF"/>
                </a:solidFill>
                <a:latin typeface="Calibri"/>
                <a:cs typeface="Calibri"/>
              </a:rPr>
              <a:t>a</a:t>
            </a:r>
            <a:r>
              <a:rPr sz="800" dirty="0">
                <a:solidFill>
                  <a:srgbClr val="FFFFFF"/>
                </a:solidFill>
                <a:latin typeface="Calibri"/>
                <a:cs typeface="Calibri"/>
              </a:rPr>
              <a:t>y</a:t>
            </a:r>
            <a:r>
              <a:rPr sz="800" spc="4" dirty="0">
                <a:solidFill>
                  <a:srgbClr val="FFFFFF"/>
                </a:solidFill>
                <a:latin typeface="Calibri"/>
                <a:cs typeface="Calibri"/>
              </a:rPr>
              <a:t>m</a:t>
            </a:r>
            <a:r>
              <a:rPr sz="800" dirty="0">
                <a:solidFill>
                  <a:srgbClr val="FFFFFF"/>
                </a:solidFill>
                <a:latin typeface="Calibri"/>
                <a:cs typeface="Calibri"/>
              </a:rPr>
              <a:t>e</a:t>
            </a:r>
            <a:r>
              <a:rPr sz="800" spc="4" dirty="0">
                <a:solidFill>
                  <a:srgbClr val="FFFFFF"/>
                </a:solidFill>
                <a:latin typeface="Calibri"/>
                <a:cs typeface="Calibri"/>
              </a:rPr>
              <a:t>n</a:t>
            </a:r>
            <a:r>
              <a:rPr sz="800" dirty="0">
                <a:solidFill>
                  <a:srgbClr val="FFFFFF"/>
                </a:solidFill>
                <a:latin typeface="Calibri"/>
                <a:cs typeface="Calibri"/>
              </a:rPr>
              <a:t>ts</a:t>
            </a:r>
            <a:endParaRPr sz="800">
              <a:latin typeface="Calibri"/>
              <a:cs typeface="Calibri"/>
            </a:endParaRPr>
          </a:p>
          <a:p>
            <a:pPr marL="2631222" marR="2957437" algn="ctr">
              <a:lnSpc>
                <a:spcPct val="101725"/>
              </a:lnSpc>
              <a:spcBef>
                <a:spcPts val="1921"/>
              </a:spcBef>
            </a:pPr>
            <a:r>
              <a:rPr sz="900" b="1" dirty="0">
                <a:solidFill>
                  <a:srgbClr val="00339A"/>
                </a:solidFill>
                <a:latin typeface="Calibri"/>
                <a:cs typeface="Calibri"/>
              </a:rPr>
              <a:t>OU </a:t>
            </a:r>
            <a:r>
              <a:rPr sz="900" b="1" spc="-4" dirty="0">
                <a:solidFill>
                  <a:srgbClr val="00339A"/>
                </a:solidFill>
                <a:latin typeface="Calibri"/>
                <a:cs typeface="Calibri"/>
              </a:rPr>
              <a:t>S</a:t>
            </a:r>
            <a:r>
              <a:rPr sz="900" b="1" dirty="0">
                <a:solidFill>
                  <a:srgbClr val="00339A"/>
                </a:solidFill>
                <a:latin typeface="Calibri"/>
                <a:cs typeface="Calibri"/>
              </a:rPr>
              <a:t>GG</a:t>
            </a:r>
            <a:endParaRPr sz="900">
              <a:latin typeface="Calibri"/>
              <a:cs typeface="Calibri"/>
            </a:endParaRPr>
          </a:p>
          <a:p>
            <a:pPr marR="630970" algn="r">
              <a:lnSpc>
                <a:spcPct val="101725"/>
              </a:lnSpc>
              <a:spcBef>
                <a:spcPts val="484"/>
              </a:spcBef>
            </a:pPr>
            <a:r>
              <a:rPr sz="800" spc="-4" dirty="0">
                <a:solidFill>
                  <a:srgbClr val="FFFFFF"/>
                </a:solidFill>
                <a:latin typeface="Calibri"/>
                <a:cs typeface="Calibri"/>
              </a:rPr>
              <a:t>U</a:t>
            </a:r>
            <a:r>
              <a:rPr sz="800" dirty="0">
                <a:solidFill>
                  <a:srgbClr val="FFFFFF"/>
                </a:solidFill>
                <a:latin typeface="Calibri"/>
                <a:cs typeface="Calibri"/>
              </a:rPr>
              <a:t>s</a:t>
            </a:r>
            <a:r>
              <a:rPr sz="800" spc="-4" dirty="0">
                <a:solidFill>
                  <a:srgbClr val="FFFFFF"/>
                </a:solidFill>
                <a:latin typeface="Calibri"/>
                <a:cs typeface="Calibri"/>
              </a:rPr>
              <a:t>e</a:t>
            </a:r>
            <a:r>
              <a:rPr sz="800" dirty="0">
                <a:solidFill>
                  <a:srgbClr val="FFFFFF"/>
                </a:solidFill>
                <a:latin typeface="Calibri"/>
                <a:cs typeface="Calibri"/>
              </a:rPr>
              <a:t>rs</a:t>
            </a:r>
            <a:endParaRPr sz="800">
              <a:latin typeface="Calibri"/>
              <a:cs typeface="Calibri"/>
            </a:endParaRPr>
          </a:p>
          <a:p>
            <a:pPr marL="2352626" marR="2734079" algn="ctr">
              <a:lnSpc>
                <a:spcPct val="101725"/>
              </a:lnSpc>
              <a:spcBef>
                <a:spcPts val="575"/>
              </a:spcBef>
            </a:pPr>
            <a:r>
              <a:rPr sz="1050" b="1" spc="4" dirty="0">
                <a:solidFill>
                  <a:srgbClr val="C00000"/>
                </a:solidFill>
                <a:latin typeface="Calibri"/>
                <a:cs typeface="Calibri"/>
              </a:rPr>
              <a:t>R</a:t>
            </a:r>
            <a:r>
              <a:rPr sz="1050" b="1" spc="-4" dirty="0">
                <a:solidFill>
                  <a:srgbClr val="C00000"/>
                </a:solidFill>
                <a:latin typeface="Calibri"/>
                <a:cs typeface="Calibri"/>
              </a:rPr>
              <a:t>epor</a:t>
            </a:r>
            <a:r>
              <a:rPr sz="1050" b="1" spc="4" dirty="0">
                <a:solidFill>
                  <a:srgbClr val="C00000"/>
                </a:solidFill>
                <a:latin typeface="Calibri"/>
                <a:cs typeface="Calibri"/>
              </a:rPr>
              <a:t>ti</a:t>
            </a:r>
            <a:r>
              <a:rPr sz="1050" b="1" spc="-4" dirty="0">
                <a:solidFill>
                  <a:srgbClr val="C00000"/>
                </a:solidFill>
                <a:latin typeface="Calibri"/>
                <a:cs typeface="Calibri"/>
              </a:rPr>
              <a:t>n</a:t>
            </a:r>
            <a:r>
              <a:rPr sz="1050" b="1" dirty="0">
                <a:solidFill>
                  <a:srgbClr val="C00000"/>
                </a:solidFill>
                <a:latin typeface="Calibri"/>
                <a:cs typeface="Calibri"/>
              </a:rPr>
              <a:t>g</a:t>
            </a:r>
            <a:r>
              <a:rPr sz="1050" b="1" spc="-27" dirty="0">
                <a:solidFill>
                  <a:srgbClr val="C00000"/>
                </a:solidFill>
                <a:latin typeface="Calibri"/>
                <a:cs typeface="Calibri"/>
              </a:rPr>
              <a:t> </a:t>
            </a:r>
            <a:r>
              <a:rPr sz="1050" b="1" spc="-4" dirty="0">
                <a:solidFill>
                  <a:srgbClr val="C00000"/>
                </a:solidFill>
                <a:latin typeface="Calibri"/>
                <a:cs typeface="Calibri"/>
              </a:rPr>
              <a:t>La</a:t>
            </a:r>
            <a:r>
              <a:rPr sz="1050" b="1" dirty="0">
                <a:solidFill>
                  <a:srgbClr val="C00000"/>
                </a:solidFill>
                <a:latin typeface="Calibri"/>
                <a:cs typeface="Calibri"/>
              </a:rPr>
              <a:t>yer</a:t>
            </a:r>
            <a:endParaRPr sz="1050">
              <a:latin typeface="Calibri"/>
              <a:cs typeface="Calibri"/>
            </a:endParaRPr>
          </a:p>
        </p:txBody>
      </p:sp>
      <p:sp>
        <p:nvSpPr>
          <p:cNvPr id="4" name="object 4"/>
          <p:cNvSpPr txBox="1"/>
          <p:nvPr/>
        </p:nvSpPr>
        <p:spPr>
          <a:xfrm>
            <a:off x="503200" y="1915161"/>
            <a:ext cx="954379" cy="293369"/>
          </a:xfrm>
          <a:prstGeom prst="rect">
            <a:avLst/>
          </a:prstGeom>
        </p:spPr>
        <p:txBody>
          <a:bodyPr wrap="square" lIns="0" tIns="0" rIns="0" bIns="0" rtlCol="0">
            <a:noAutofit/>
          </a:bodyPr>
          <a:lstStyle/>
          <a:p>
            <a:pPr marL="302526" marR="302529" algn="ctr">
              <a:lnSpc>
                <a:spcPct val="101725"/>
              </a:lnSpc>
              <a:spcBef>
                <a:spcPts val="290"/>
              </a:spcBef>
            </a:pPr>
            <a:r>
              <a:rPr sz="1400" b="1" spc="-79" dirty="0">
                <a:solidFill>
                  <a:srgbClr val="FFFFFF"/>
                </a:solidFill>
                <a:latin typeface="Calibri"/>
                <a:cs typeface="Calibri"/>
              </a:rPr>
              <a:t>F</a:t>
            </a:r>
            <a:r>
              <a:rPr sz="1400" b="1" dirty="0">
                <a:solidFill>
                  <a:srgbClr val="FFFFFF"/>
                </a:solidFill>
                <a:latin typeface="Calibri"/>
                <a:cs typeface="Calibri"/>
              </a:rPr>
              <a:t>AN</a:t>
            </a:r>
            <a:endParaRPr sz="1400">
              <a:latin typeface="Calibri"/>
              <a:cs typeface="Calibri"/>
            </a:endParaRPr>
          </a:p>
        </p:txBody>
      </p:sp>
      <p:sp>
        <p:nvSpPr>
          <p:cNvPr id="3" name="object 3"/>
          <p:cNvSpPr txBox="1"/>
          <p:nvPr/>
        </p:nvSpPr>
        <p:spPr>
          <a:xfrm>
            <a:off x="1533779" y="1915161"/>
            <a:ext cx="1210564" cy="293369"/>
          </a:xfrm>
          <a:prstGeom prst="rect">
            <a:avLst/>
          </a:prstGeom>
        </p:spPr>
        <p:txBody>
          <a:bodyPr wrap="square" lIns="0" tIns="0" rIns="0" bIns="0" rtlCol="0">
            <a:noAutofit/>
          </a:bodyPr>
          <a:lstStyle/>
          <a:p>
            <a:pPr marL="389597" marR="389086" algn="ctr">
              <a:lnSpc>
                <a:spcPct val="101725"/>
              </a:lnSpc>
              <a:spcBef>
                <a:spcPts val="290"/>
              </a:spcBef>
            </a:pPr>
            <a:r>
              <a:rPr sz="1400" b="1" spc="-59" dirty="0">
                <a:solidFill>
                  <a:srgbClr val="FFFFFF"/>
                </a:solidFill>
                <a:latin typeface="Calibri"/>
                <a:cs typeface="Calibri"/>
              </a:rPr>
              <a:t>W</a:t>
            </a:r>
            <a:r>
              <a:rPr sz="1400" b="1" dirty="0">
                <a:solidFill>
                  <a:srgbClr val="FFFFFF"/>
                </a:solidFill>
                <a:latin typeface="Calibri"/>
                <a:cs typeface="Calibri"/>
              </a:rPr>
              <a:t>AN</a:t>
            </a:r>
            <a:endParaRPr sz="1400">
              <a:latin typeface="Calibri"/>
              <a:cs typeface="Calibri"/>
            </a:endParaRPr>
          </a:p>
        </p:txBody>
      </p:sp>
      <p:sp>
        <p:nvSpPr>
          <p:cNvPr id="2" name="object 2"/>
          <p:cNvSpPr txBox="1"/>
          <p:nvPr/>
        </p:nvSpPr>
        <p:spPr>
          <a:xfrm>
            <a:off x="2820544" y="1915161"/>
            <a:ext cx="5970905" cy="293369"/>
          </a:xfrm>
          <a:prstGeom prst="rect">
            <a:avLst/>
          </a:prstGeom>
        </p:spPr>
        <p:txBody>
          <a:bodyPr wrap="square" lIns="0" tIns="0" rIns="0" bIns="0" rtlCol="0">
            <a:noAutofit/>
          </a:bodyPr>
          <a:lstStyle/>
          <a:p>
            <a:pPr marL="2103081" marR="2102863" algn="ctr">
              <a:lnSpc>
                <a:spcPct val="101725"/>
              </a:lnSpc>
              <a:spcBef>
                <a:spcPts val="290"/>
              </a:spcBef>
            </a:pPr>
            <a:r>
              <a:rPr sz="1400" b="1" dirty="0">
                <a:solidFill>
                  <a:srgbClr val="FFFFFF"/>
                </a:solidFill>
                <a:latin typeface="Calibri"/>
                <a:cs typeface="Calibri"/>
              </a:rPr>
              <a:t>E</a:t>
            </a:r>
            <a:r>
              <a:rPr sz="1400" b="1" spc="-9" dirty="0">
                <a:solidFill>
                  <a:srgbClr val="FFFFFF"/>
                </a:solidFill>
                <a:latin typeface="Calibri"/>
                <a:cs typeface="Calibri"/>
              </a:rPr>
              <a:t>n</a:t>
            </a:r>
            <a:r>
              <a:rPr sz="1400" b="1" spc="-4" dirty="0">
                <a:solidFill>
                  <a:srgbClr val="FFFFFF"/>
                </a:solidFill>
                <a:latin typeface="Calibri"/>
                <a:cs typeface="Calibri"/>
              </a:rPr>
              <a:t>t</a:t>
            </a:r>
            <a:r>
              <a:rPr sz="1400" b="1" dirty="0">
                <a:solidFill>
                  <a:srgbClr val="FFFFFF"/>
                </a:solidFill>
                <a:latin typeface="Calibri"/>
                <a:cs typeface="Calibri"/>
              </a:rPr>
              <a:t>e</a:t>
            </a:r>
            <a:r>
              <a:rPr sz="1400" b="1" spc="4" dirty="0">
                <a:solidFill>
                  <a:srgbClr val="FFFFFF"/>
                </a:solidFill>
                <a:latin typeface="Calibri"/>
                <a:cs typeface="Calibri"/>
              </a:rPr>
              <a:t>r</a:t>
            </a:r>
            <a:r>
              <a:rPr sz="1400" b="1" dirty="0">
                <a:solidFill>
                  <a:srgbClr val="FFFFFF"/>
                </a:solidFill>
                <a:latin typeface="Calibri"/>
                <a:cs typeface="Calibri"/>
              </a:rPr>
              <a:t>p</a:t>
            </a:r>
            <a:r>
              <a:rPr sz="1400" b="1" spc="4" dirty="0">
                <a:solidFill>
                  <a:srgbClr val="FFFFFF"/>
                </a:solidFill>
                <a:latin typeface="Calibri"/>
                <a:cs typeface="Calibri"/>
              </a:rPr>
              <a:t>r</a:t>
            </a:r>
            <a:r>
              <a:rPr sz="1400" b="1" dirty="0">
                <a:solidFill>
                  <a:srgbClr val="FFFFFF"/>
                </a:solidFill>
                <a:latin typeface="Calibri"/>
                <a:cs typeface="Calibri"/>
              </a:rPr>
              <a:t>i</a:t>
            </a:r>
            <a:r>
              <a:rPr sz="1400" b="1" spc="4" dirty="0">
                <a:solidFill>
                  <a:srgbClr val="FFFFFF"/>
                </a:solidFill>
                <a:latin typeface="Calibri"/>
                <a:cs typeface="Calibri"/>
              </a:rPr>
              <a:t>s</a:t>
            </a:r>
            <a:r>
              <a:rPr sz="1400" b="1" dirty="0">
                <a:solidFill>
                  <a:srgbClr val="FFFFFF"/>
                </a:solidFill>
                <a:latin typeface="Calibri"/>
                <a:cs typeface="Calibri"/>
              </a:rPr>
              <a:t>e</a:t>
            </a:r>
            <a:r>
              <a:rPr sz="1400" b="1" spc="-49" dirty="0">
                <a:solidFill>
                  <a:srgbClr val="FFFFFF"/>
                </a:solidFill>
                <a:latin typeface="Calibri"/>
                <a:cs typeface="Calibri"/>
              </a:rPr>
              <a:t> </a:t>
            </a:r>
            <a:r>
              <a:rPr sz="1400" b="1" dirty="0">
                <a:solidFill>
                  <a:srgbClr val="FFFFFF"/>
                </a:solidFill>
                <a:latin typeface="Calibri"/>
                <a:cs typeface="Calibri"/>
              </a:rPr>
              <a:t>Ap</a:t>
            </a:r>
            <a:r>
              <a:rPr sz="1400" b="1" spc="4" dirty="0">
                <a:solidFill>
                  <a:srgbClr val="FFFFFF"/>
                </a:solidFill>
                <a:latin typeface="Calibri"/>
                <a:cs typeface="Calibri"/>
              </a:rPr>
              <a:t>p</a:t>
            </a:r>
            <a:r>
              <a:rPr sz="1400" b="1" dirty="0">
                <a:solidFill>
                  <a:srgbClr val="FFFFFF"/>
                </a:solidFill>
                <a:latin typeface="Calibri"/>
                <a:cs typeface="Calibri"/>
              </a:rPr>
              <a:t>l</a:t>
            </a:r>
            <a:r>
              <a:rPr sz="1400" b="1" spc="4" dirty="0">
                <a:solidFill>
                  <a:srgbClr val="FFFFFF"/>
                </a:solidFill>
                <a:latin typeface="Calibri"/>
                <a:cs typeface="Calibri"/>
              </a:rPr>
              <a:t>i</a:t>
            </a:r>
            <a:r>
              <a:rPr sz="1400" b="1" spc="-9" dirty="0">
                <a:solidFill>
                  <a:srgbClr val="FFFFFF"/>
                </a:solidFill>
                <a:latin typeface="Calibri"/>
                <a:cs typeface="Calibri"/>
              </a:rPr>
              <a:t>ca</a:t>
            </a:r>
            <a:r>
              <a:rPr sz="1400" b="1" spc="4" dirty="0">
                <a:solidFill>
                  <a:srgbClr val="FFFFFF"/>
                </a:solidFill>
                <a:latin typeface="Calibri"/>
                <a:cs typeface="Calibri"/>
              </a:rPr>
              <a:t>t</a:t>
            </a:r>
            <a:r>
              <a:rPr sz="1400" b="1" dirty="0">
                <a:solidFill>
                  <a:srgbClr val="FFFFFF"/>
                </a:solidFill>
                <a:latin typeface="Calibri"/>
                <a:cs typeface="Calibri"/>
              </a:rPr>
              <a:t>io</a:t>
            </a:r>
            <a:r>
              <a:rPr sz="1400" b="1" spc="4" dirty="0">
                <a:solidFill>
                  <a:srgbClr val="FFFFFF"/>
                </a:solidFill>
                <a:latin typeface="Calibri"/>
                <a:cs typeface="Calibri"/>
              </a:rPr>
              <a:t>n</a:t>
            </a:r>
            <a:r>
              <a:rPr sz="1400" b="1" dirty="0">
                <a:solidFill>
                  <a:srgbClr val="FFFFFF"/>
                </a:solidFill>
                <a:latin typeface="Calibri"/>
                <a:cs typeface="Calibri"/>
              </a:rPr>
              <a:t>s</a:t>
            </a:r>
            <a:endParaRPr sz="1400">
              <a:latin typeface="Calibri"/>
              <a:cs typeface="Calibri"/>
            </a:endParaRPr>
          </a:p>
        </p:txBody>
      </p:sp>
    </p:spTree>
    <p:extLst>
      <p:ext uri="{BB962C8B-B14F-4D97-AF65-F5344CB8AC3E}">
        <p14:creationId xmlns:p14="http://schemas.microsoft.com/office/powerpoint/2010/main" val="114234374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 name="object 238"/>
          <p:cNvSpPr/>
          <p:nvPr/>
        </p:nvSpPr>
        <p:spPr>
          <a:xfrm>
            <a:off x="0" y="834947"/>
            <a:ext cx="9144000" cy="696496"/>
          </a:xfrm>
          <a:prstGeom prst="rect">
            <a:avLst/>
          </a:prstGeom>
          <a:blipFill>
            <a:blip r:embed="rId2" cstate="print"/>
            <a:stretch>
              <a:fillRect/>
            </a:stretch>
          </a:blipFill>
        </p:spPr>
        <p:txBody>
          <a:bodyPr wrap="square" lIns="0" tIns="0" rIns="0" bIns="0" rtlCol="0">
            <a:noAutofit/>
          </a:bodyPr>
          <a:lstStyle/>
          <a:p>
            <a:endParaRPr/>
          </a:p>
        </p:txBody>
      </p:sp>
      <p:sp>
        <p:nvSpPr>
          <p:cNvPr id="239" name="object 239"/>
          <p:cNvSpPr/>
          <p:nvPr/>
        </p:nvSpPr>
        <p:spPr>
          <a:xfrm>
            <a:off x="6185916" y="857250"/>
            <a:ext cx="2958084" cy="696496"/>
          </a:xfrm>
          <a:prstGeom prst="rect">
            <a:avLst/>
          </a:prstGeom>
          <a:blipFill>
            <a:blip r:embed="rId3" cstate="print"/>
            <a:stretch>
              <a:fillRect/>
            </a:stretch>
          </a:blipFill>
        </p:spPr>
        <p:txBody>
          <a:bodyPr wrap="square" lIns="0" tIns="0" rIns="0" bIns="0" rtlCol="0">
            <a:noAutofit/>
          </a:bodyPr>
          <a:lstStyle/>
          <a:p>
            <a:endParaRPr/>
          </a:p>
        </p:txBody>
      </p:sp>
      <p:sp>
        <p:nvSpPr>
          <p:cNvPr id="237" name="object 237"/>
          <p:cNvSpPr/>
          <p:nvPr/>
        </p:nvSpPr>
        <p:spPr>
          <a:xfrm>
            <a:off x="465099" y="1915161"/>
            <a:ext cx="0" cy="293369"/>
          </a:xfrm>
          <a:custGeom>
            <a:avLst/>
            <a:gdLst/>
            <a:ahLst/>
            <a:cxnLst/>
            <a:rect l="l" t="t" r="r" b="b"/>
            <a:pathLst>
              <a:path h="293369">
                <a:moveTo>
                  <a:pt x="0" y="0"/>
                </a:moveTo>
                <a:lnTo>
                  <a:pt x="0" y="293369"/>
                </a:lnTo>
              </a:path>
            </a:pathLst>
          </a:custGeom>
          <a:ln w="76200">
            <a:solidFill>
              <a:srgbClr val="FFFFFF"/>
            </a:solidFill>
          </a:ln>
        </p:spPr>
        <p:txBody>
          <a:bodyPr wrap="square" lIns="0" tIns="0" rIns="0" bIns="0" rtlCol="0">
            <a:noAutofit/>
          </a:bodyPr>
          <a:lstStyle/>
          <a:p>
            <a:endParaRPr/>
          </a:p>
        </p:txBody>
      </p:sp>
      <p:sp>
        <p:nvSpPr>
          <p:cNvPr id="69" name="object 69"/>
          <p:cNvSpPr/>
          <p:nvPr/>
        </p:nvSpPr>
        <p:spPr>
          <a:xfrm>
            <a:off x="116574" y="1915160"/>
            <a:ext cx="0" cy="3789502"/>
          </a:xfrm>
          <a:custGeom>
            <a:avLst/>
            <a:gdLst/>
            <a:ahLst/>
            <a:cxnLst/>
            <a:rect l="l" t="t" r="r" b="b"/>
            <a:pathLst>
              <a:path h="3789502">
                <a:moveTo>
                  <a:pt x="0" y="0"/>
                </a:moveTo>
                <a:lnTo>
                  <a:pt x="0" y="3789502"/>
                </a:lnTo>
              </a:path>
            </a:pathLst>
          </a:custGeom>
          <a:ln w="76200">
            <a:solidFill>
              <a:srgbClr val="FFFFFF"/>
            </a:solidFill>
          </a:ln>
        </p:spPr>
        <p:txBody>
          <a:bodyPr wrap="square" lIns="0" tIns="0" rIns="0" bIns="0" rtlCol="0">
            <a:noAutofit/>
          </a:bodyPr>
          <a:lstStyle/>
          <a:p>
            <a:endParaRPr/>
          </a:p>
        </p:txBody>
      </p:sp>
      <p:sp>
        <p:nvSpPr>
          <p:cNvPr id="70" name="object 70"/>
          <p:cNvSpPr/>
          <p:nvPr/>
        </p:nvSpPr>
        <p:spPr>
          <a:xfrm>
            <a:off x="8829548" y="1915160"/>
            <a:ext cx="0" cy="3789502"/>
          </a:xfrm>
          <a:custGeom>
            <a:avLst/>
            <a:gdLst/>
            <a:ahLst/>
            <a:cxnLst/>
            <a:rect l="l" t="t" r="r" b="b"/>
            <a:pathLst>
              <a:path h="3789502">
                <a:moveTo>
                  <a:pt x="0" y="0"/>
                </a:moveTo>
                <a:lnTo>
                  <a:pt x="0" y="3789502"/>
                </a:lnTo>
              </a:path>
            </a:pathLst>
          </a:custGeom>
          <a:ln w="76200">
            <a:solidFill>
              <a:srgbClr val="FFFFFF"/>
            </a:solidFill>
          </a:ln>
        </p:spPr>
        <p:txBody>
          <a:bodyPr wrap="square" lIns="0" tIns="0" rIns="0" bIns="0" rtlCol="0">
            <a:noAutofit/>
          </a:bodyPr>
          <a:lstStyle/>
          <a:p>
            <a:endParaRPr/>
          </a:p>
        </p:txBody>
      </p:sp>
      <p:sp>
        <p:nvSpPr>
          <p:cNvPr id="60" name="object 60"/>
          <p:cNvSpPr txBox="1"/>
          <p:nvPr/>
        </p:nvSpPr>
        <p:spPr>
          <a:xfrm>
            <a:off x="455168" y="1143507"/>
            <a:ext cx="6860032" cy="304292"/>
          </a:xfrm>
          <a:prstGeom prst="rect">
            <a:avLst/>
          </a:prstGeom>
        </p:spPr>
        <p:txBody>
          <a:bodyPr wrap="square" lIns="0" tIns="0" rIns="0" bIns="0" rtlCol="0">
            <a:noAutofit/>
          </a:bodyPr>
          <a:lstStyle/>
          <a:p>
            <a:pPr marL="12700">
              <a:lnSpc>
                <a:spcPts val="2340"/>
              </a:lnSpc>
              <a:spcBef>
                <a:spcPts val="117"/>
              </a:spcBef>
            </a:pPr>
            <a:r>
              <a:rPr lang="en-US" sz="2000" b="1" dirty="0">
                <a:solidFill>
                  <a:prstClr val="black"/>
                </a:solidFill>
                <a:latin typeface="Segoe UI Light" panose="020B0502040204020203" pitchFamily="34" charset="0"/>
              </a:rPr>
              <a:t>Solution Architecture</a:t>
            </a:r>
          </a:p>
          <a:p>
            <a:pPr marL="12700">
              <a:lnSpc>
                <a:spcPts val="2340"/>
              </a:lnSpc>
              <a:spcBef>
                <a:spcPts val="117"/>
              </a:spcBef>
            </a:pPr>
            <a:endParaRPr sz="2200" dirty="0">
              <a:latin typeface="Calibri Light"/>
              <a:cs typeface="Calibri Light"/>
            </a:endParaRPr>
          </a:p>
        </p:txBody>
      </p:sp>
      <p:sp>
        <p:nvSpPr>
          <p:cNvPr id="11" name="object 11"/>
          <p:cNvSpPr txBox="1"/>
          <p:nvPr/>
        </p:nvSpPr>
        <p:spPr>
          <a:xfrm>
            <a:off x="465100" y="1915161"/>
            <a:ext cx="1030579" cy="331469"/>
          </a:xfrm>
          <a:prstGeom prst="rect">
            <a:avLst/>
          </a:prstGeom>
        </p:spPr>
        <p:txBody>
          <a:bodyPr wrap="square" lIns="0" tIns="0" rIns="0" bIns="0" rtlCol="0">
            <a:noAutofit/>
          </a:bodyPr>
          <a:lstStyle/>
          <a:p>
            <a:pPr marL="25400">
              <a:lnSpc>
                <a:spcPts val="1000"/>
              </a:lnSpc>
            </a:pPr>
            <a:endParaRPr sz="1000"/>
          </a:p>
        </p:txBody>
      </p:sp>
      <p:cxnSp>
        <p:nvCxnSpPr>
          <p:cNvPr id="51" name="Elbow Connector 50"/>
          <p:cNvCxnSpPr>
            <a:stCxn id="130" idx="3"/>
            <a:endCxn id="72" idx="1"/>
          </p:cNvCxnSpPr>
          <p:nvPr/>
        </p:nvCxnSpPr>
        <p:spPr>
          <a:xfrm flipV="1">
            <a:off x="1104871" y="2559736"/>
            <a:ext cx="809797" cy="910303"/>
          </a:xfrm>
          <a:prstGeom prst="bentConnector3">
            <a:avLst>
              <a:gd name="adj1" fmla="val 39006"/>
            </a:avLst>
          </a:prstGeom>
          <a:ln>
            <a:solidFill>
              <a:srgbClr val="0070C0"/>
            </a:solidFill>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52" name="Elbow Connector 51"/>
          <p:cNvCxnSpPr>
            <a:stCxn id="99" idx="1"/>
          </p:cNvCxnSpPr>
          <p:nvPr/>
        </p:nvCxnSpPr>
        <p:spPr>
          <a:xfrm rot="10800000" flipV="1">
            <a:off x="6212684" y="2436219"/>
            <a:ext cx="734011" cy="899107"/>
          </a:xfrm>
          <a:prstGeom prst="bentConnector3">
            <a:avLst>
              <a:gd name="adj1" fmla="val 50000"/>
            </a:avLst>
          </a:prstGeom>
          <a:ln>
            <a:tailEnd type="stealth"/>
          </a:ln>
        </p:spPr>
        <p:style>
          <a:lnRef idx="1">
            <a:schemeClr val="accent1"/>
          </a:lnRef>
          <a:fillRef idx="0">
            <a:schemeClr val="accent1"/>
          </a:fillRef>
          <a:effectRef idx="0">
            <a:schemeClr val="accent1"/>
          </a:effectRef>
          <a:fontRef idx="minor">
            <a:schemeClr val="tx1"/>
          </a:fontRef>
        </p:style>
      </p:cxnSp>
      <p:grpSp>
        <p:nvGrpSpPr>
          <p:cNvPr id="53" name="Group 52"/>
          <p:cNvGrpSpPr/>
          <p:nvPr/>
        </p:nvGrpSpPr>
        <p:grpSpPr>
          <a:xfrm>
            <a:off x="240845" y="2161498"/>
            <a:ext cx="870146" cy="796472"/>
            <a:chOff x="5543266" y="1514901"/>
            <a:chExt cx="1293402" cy="1211357"/>
          </a:xfrm>
        </p:grpSpPr>
        <p:sp>
          <p:nvSpPr>
            <p:cNvPr id="54" name="Rectangle 53"/>
            <p:cNvSpPr/>
            <p:nvPr/>
          </p:nvSpPr>
          <p:spPr>
            <a:xfrm>
              <a:off x="5543266" y="1514901"/>
              <a:ext cx="1289713" cy="1211357"/>
            </a:xfrm>
            <a:prstGeom prst="rect">
              <a:avLst/>
            </a:prstGeom>
            <a:solidFill>
              <a:srgbClr val="FFFCE6"/>
            </a:solidFill>
            <a:ln>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685800">
                <a:defRPr/>
              </a:pPr>
              <a:endParaRPr lang="en-US" sz="1350">
                <a:solidFill>
                  <a:prstClr val="black"/>
                </a:solidFill>
                <a:latin typeface="Arial"/>
              </a:endParaRPr>
            </a:p>
          </p:txBody>
        </p:sp>
        <p:sp>
          <p:nvSpPr>
            <p:cNvPr id="55" name="Rectangle 54"/>
            <p:cNvSpPr/>
            <p:nvPr/>
          </p:nvSpPr>
          <p:spPr>
            <a:xfrm>
              <a:off x="5546955" y="2268677"/>
              <a:ext cx="1289713" cy="457580"/>
            </a:xfrm>
            <a:prstGeom prst="rect">
              <a:avLst/>
            </a:prstGeom>
            <a:solidFill>
              <a:schemeClr val="tx1">
                <a:lumMod val="95000"/>
                <a:lumOff val="5000"/>
              </a:schemeClr>
            </a:solidFill>
            <a:ln>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685800">
                <a:defRPr/>
              </a:pPr>
              <a:r>
                <a:rPr lang="en-IN" sz="900" b="1" dirty="0">
                  <a:solidFill>
                    <a:schemeClr val="bg1"/>
                  </a:solidFill>
                  <a:latin typeface="Calibri" panose="020F0502020204030204" pitchFamily="34" charset="0"/>
                  <a:cs typeface="Calibri" panose="020F0502020204030204" pitchFamily="34" charset="0"/>
                </a:rPr>
                <a:t>Customers</a:t>
              </a:r>
              <a:endParaRPr lang="en-US" sz="900" b="1" dirty="0">
                <a:solidFill>
                  <a:schemeClr val="bg1"/>
                </a:solidFill>
                <a:latin typeface="Calibri" panose="020F0502020204030204" pitchFamily="34" charset="0"/>
                <a:cs typeface="Calibri" panose="020F0502020204030204" pitchFamily="34" charset="0"/>
              </a:endParaRPr>
            </a:p>
          </p:txBody>
        </p:sp>
        <p:pic>
          <p:nvPicPr>
            <p:cNvPr id="56" name="Picture 10" descr="Image result for customer icon&quot;"/>
            <p:cNvPicPr>
              <a:picLocks noChangeAspect="1" noChangeArrowheads="1"/>
            </p:cNvPicPr>
            <p:nvPr/>
          </p:nvPicPr>
          <p:blipFill>
            <a:blip r:embed="rId4"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904558" y="1658402"/>
              <a:ext cx="520913" cy="52091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7" name="Group 56"/>
          <p:cNvGrpSpPr/>
          <p:nvPr/>
        </p:nvGrpSpPr>
        <p:grpSpPr>
          <a:xfrm>
            <a:off x="246029" y="4018998"/>
            <a:ext cx="870182" cy="796472"/>
            <a:chOff x="201396" y="2788530"/>
            <a:chExt cx="1160242" cy="1061962"/>
          </a:xfrm>
          <a:solidFill>
            <a:srgbClr val="F0FCFF"/>
          </a:solidFill>
        </p:grpSpPr>
        <p:sp>
          <p:nvSpPr>
            <p:cNvPr id="58" name="Rectangle 57"/>
            <p:cNvSpPr/>
            <p:nvPr/>
          </p:nvSpPr>
          <p:spPr>
            <a:xfrm>
              <a:off x="201396" y="2788530"/>
              <a:ext cx="1156885" cy="1061962"/>
            </a:xfrm>
            <a:prstGeom prst="rect">
              <a:avLst/>
            </a:prstGeom>
            <a:grpFill/>
            <a:ln>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685800">
                <a:defRPr/>
              </a:pPr>
              <a:endParaRPr lang="en-US" sz="1350">
                <a:solidFill>
                  <a:prstClr val="black"/>
                </a:solidFill>
                <a:latin typeface="Arial"/>
              </a:endParaRPr>
            </a:p>
          </p:txBody>
        </p:sp>
        <p:sp>
          <p:nvSpPr>
            <p:cNvPr id="59" name="Rectangle 58"/>
            <p:cNvSpPr/>
            <p:nvPr/>
          </p:nvSpPr>
          <p:spPr>
            <a:xfrm>
              <a:off x="204753" y="3449344"/>
              <a:ext cx="1156885" cy="401147"/>
            </a:xfrm>
            <a:prstGeom prst="rect">
              <a:avLst/>
            </a:prstGeom>
            <a:solidFill>
              <a:srgbClr val="0070C0"/>
            </a:solidFill>
            <a:ln>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685800">
                <a:defRPr/>
              </a:pPr>
              <a:r>
                <a:rPr lang="en-IN" sz="900" b="1" dirty="0">
                  <a:solidFill>
                    <a:prstClr val="white"/>
                  </a:solidFill>
                  <a:latin typeface="Calibri" panose="020F0502020204030204" pitchFamily="34" charset="0"/>
                  <a:cs typeface="Calibri" panose="020F0502020204030204" pitchFamily="34" charset="0"/>
                </a:rPr>
                <a:t>DESCO Users</a:t>
              </a:r>
              <a:endParaRPr lang="en-US" sz="900" b="1" dirty="0">
                <a:solidFill>
                  <a:prstClr val="white"/>
                </a:solidFill>
                <a:latin typeface="Calibri" panose="020F0502020204030204" pitchFamily="34" charset="0"/>
                <a:cs typeface="Calibri" panose="020F0502020204030204" pitchFamily="34" charset="0"/>
              </a:endParaRPr>
            </a:p>
          </p:txBody>
        </p:sp>
        <p:pic>
          <p:nvPicPr>
            <p:cNvPr id="61" name="Picture 60"/>
            <p:cNvPicPr>
              <a:picLocks noChangeAspect="1"/>
            </p:cNvPicPr>
            <p:nvPr/>
          </p:nvPicPr>
          <p:blipFill>
            <a:blip r:embed="rId5" cstate="print">
              <a:clrChange>
                <a:clrFrom>
                  <a:srgbClr val="FCFCFC"/>
                </a:clrFrom>
                <a:clrTo>
                  <a:srgbClr val="FCFCFC">
                    <a:alpha val="0"/>
                  </a:srgbClr>
                </a:clrTo>
              </a:clrChange>
              <a:extLst>
                <a:ext uri="{BEBA8EAE-BF5A-486C-A8C5-ECC9F3942E4B}">
                  <a14:imgProps xmlns:a14="http://schemas.microsoft.com/office/drawing/2010/main">
                    <a14:imgLayer r:embed="rId6">
                      <a14:imgEffect>
                        <a14:colorTemperature colorTemp="5300"/>
                      </a14:imgEffect>
                    </a14:imgLayer>
                  </a14:imgProps>
                </a:ext>
                <a:ext uri="{28A0092B-C50C-407E-A947-70E740481C1C}">
                  <a14:useLocalDpi xmlns:a14="http://schemas.microsoft.com/office/drawing/2010/main" val="0"/>
                </a:ext>
              </a:extLst>
            </a:blip>
            <a:stretch>
              <a:fillRect/>
            </a:stretch>
          </p:blipFill>
          <p:spPr>
            <a:xfrm>
              <a:off x="491100" y="2895293"/>
              <a:ext cx="577478" cy="537486"/>
            </a:xfrm>
            <a:prstGeom prst="rect">
              <a:avLst/>
            </a:prstGeom>
            <a:grpFill/>
          </p:spPr>
        </p:pic>
      </p:grpSp>
      <p:grpSp>
        <p:nvGrpSpPr>
          <p:cNvPr id="62" name="Group 61"/>
          <p:cNvGrpSpPr/>
          <p:nvPr/>
        </p:nvGrpSpPr>
        <p:grpSpPr>
          <a:xfrm>
            <a:off x="1912872" y="3063897"/>
            <a:ext cx="696036" cy="1738383"/>
            <a:chOff x="2360528" y="2889392"/>
            <a:chExt cx="928048" cy="2317844"/>
          </a:xfrm>
        </p:grpSpPr>
        <p:pic>
          <p:nvPicPr>
            <p:cNvPr id="63" name="Picture 62"/>
            <p:cNvPicPr>
              <a:picLocks noChangeAspect="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580401" y="3025310"/>
              <a:ext cx="592319" cy="554198"/>
            </a:xfrm>
            <a:prstGeom prst="rect">
              <a:avLst/>
            </a:prstGeom>
          </p:spPr>
        </p:pic>
        <p:pic>
          <p:nvPicPr>
            <p:cNvPr id="64" name="Picture 63"/>
            <p:cNvPicPr>
              <a:picLocks noChangeAspect="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534926" y="3715426"/>
              <a:ext cx="592319" cy="554198"/>
            </a:xfrm>
            <a:prstGeom prst="rect">
              <a:avLst/>
            </a:prstGeom>
          </p:spPr>
        </p:pic>
        <p:pic>
          <p:nvPicPr>
            <p:cNvPr id="65" name="Picture 64"/>
            <p:cNvPicPr>
              <a:picLocks noChangeAspect="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547604" y="4448641"/>
              <a:ext cx="597936" cy="559453"/>
            </a:xfrm>
            <a:prstGeom prst="rect">
              <a:avLst/>
            </a:prstGeom>
          </p:spPr>
        </p:pic>
        <p:sp>
          <p:nvSpPr>
            <p:cNvPr id="66" name="Rectangle 65"/>
            <p:cNvSpPr/>
            <p:nvPr/>
          </p:nvSpPr>
          <p:spPr>
            <a:xfrm>
              <a:off x="2360528" y="2889392"/>
              <a:ext cx="928048" cy="2317844"/>
            </a:xfrm>
            <a:prstGeom prst="rect">
              <a:avLst/>
            </a:prstGeom>
            <a:noFill/>
            <a:ln>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685800">
                <a:defRPr/>
              </a:pPr>
              <a:endParaRPr lang="en-US" sz="1350">
                <a:solidFill>
                  <a:prstClr val="black"/>
                </a:solidFill>
                <a:latin typeface="Arial"/>
              </a:endParaRPr>
            </a:p>
          </p:txBody>
        </p:sp>
      </p:grpSp>
      <p:sp>
        <p:nvSpPr>
          <p:cNvPr id="67" name="Cube 66"/>
          <p:cNvSpPr/>
          <p:nvPr/>
        </p:nvSpPr>
        <p:spPr>
          <a:xfrm>
            <a:off x="2980964" y="2720256"/>
            <a:ext cx="3090381" cy="1946848"/>
          </a:xfrm>
          <a:prstGeom prst="cube">
            <a:avLst>
              <a:gd name="adj" fmla="val 2743"/>
            </a:avLst>
          </a:prstGeom>
          <a:solidFill>
            <a:srgbClr val="9CC3E2"/>
          </a:solidFill>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txBody>
          <a:bodyPr rtlCol="0" anchor="t"/>
          <a:lstStyle/>
          <a:p>
            <a:pPr defTabSz="685800">
              <a:defRPr/>
            </a:pPr>
            <a:r>
              <a:rPr lang="en-IN" sz="1200" b="1" dirty="0">
                <a:solidFill>
                  <a:srgbClr val="00339A"/>
                </a:solidFill>
                <a:latin typeface="Calibri" panose="020F0502020204030204" pitchFamily="34" charset="0"/>
                <a:cs typeface="Calibri" panose="020F0502020204030204" pitchFamily="34" charset="0"/>
              </a:rPr>
              <a:t>             OU C2M (Example :                    )</a:t>
            </a:r>
            <a:endParaRPr lang="en-US" sz="1200" b="1" dirty="0">
              <a:solidFill>
                <a:srgbClr val="00339A"/>
              </a:solidFill>
              <a:latin typeface="Calibri" panose="020F0502020204030204" pitchFamily="34" charset="0"/>
              <a:cs typeface="Calibri" panose="020F0502020204030204" pitchFamily="34" charset="0"/>
            </a:endParaRPr>
          </a:p>
        </p:txBody>
      </p:sp>
      <p:grpSp>
        <p:nvGrpSpPr>
          <p:cNvPr id="68" name="Group 67"/>
          <p:cNvGrpSpPr/>
          <p:nvPr/>
        </p:nvGrpSpPr>
        <p:grpSpPr>
          <a:xfrm>
            <a:off x="1914666" y="2214697"/>
            <a:ext cx="692448" cy="690076"/>
            <a:chOff x="2437336" y="1554133"/>
            <a:chExt cx="923264" cy="920101"/>
          </a:xfrm>
        </p:grpSpPr>
        <p:pic>
          <p:nvPicPr>
            <p:cNvPr id="71" name="Picture 4" descr="Image result for mobile icon&quot;"/>
            <p:cNvPicPr>
              <a:picLocks noChangeAspect="1" noChangeArrowheads="1"/>
            </p:cNvPicPr>
            <p:nvPr/>
          </p:nvPicPr>
          <p:blipFill>
            <a:blip r:embed="rId10"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613252" y="1685348"/>
              <a:ext cx="579067" cy="579067"/>
            </a:xfrm>
            <a:prstGeom prst="rect">
              <a:avLst/>
            </a:prstGeom>
            <a:noFill/>
            <a:extLst>
              <a:ext uri="{909E8E84-426E-40DD-AFC4-6F175D3DCCD1}">
                <a14:hiddenFill xmlns:a14="http://schemas.microsoft.com/office/drawing/2010/main">
                  <a:solidFill>
                    <a:srgbClr val="FFFFFF"/>
                  </a:solidFill>
                </a14:hiddenFill>
              </a:ext>
            </a:extLst>
          </p:spPr>
        </p:pic>
        <p:sp>
          <p:nvSpPr>
            <p:cNvPr id="72" name="Rectangle 71"/>
            <p:cNvSpPr/>
            <p:nvPr/>
          </p:nvSpPr>
          <p:spPr>
            <a:xfrm>
              <a:off x="2437336" y="1554133"/>
              <a:ext cx="923264" cy="920101"/>
            </a:xfrm>
            <a:prstGeom prst="rect">
              <a:avLst/>
            </a:prstGeom>
            <a:noFill/>
            <a:ln>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685800">
                <a:defRPr/>
              </a:pPr>
              <a:endParaRPr lang="en-US" sz="1350">
                <a:solidFill>
                  <a:prstClr val="black"/>
                </a:solidFill>
                <a:latin typeface="Arial"/>
              </a:endParaRPr>
            </a:p>
          </p:txBody>
        </p:sp>
      </p:grpSp>
      <p:grpSp>
        <p:nvGrpSpPr>
          <p:cNvPr id="73" name="Group 72"/>
          <p:cNvGrpSpPr/>
          <p:nvPr/>
        </p:nvGrpSpPr>
        <p:grpSpPr>
          <a:xfrm>
            <a:off x="1931181" y="4980569"/>
            <a:ext cx="692448" cy="690076"/>
            <a:chOff x="2437336" y="1554133"/>
            <a:chExt cx="923264" cy="920101"/>
          </a:xfrm>
        </p:grpSpPr>
        <p:pic>
          <p:nvPicPr>
            <p:cNvPr id="74" name="Picture 4" descr="Image result for mobile icon&quot;"/>
            <p:cNvPicPr>
              <a:picLocks noChangeAspect="1" noChangeArrowheads="1"/>
            </p:cNvPicPr>
            <p:nvPr/>
          </p:nvPicPr>
          <p:blipFill>
            <a:blip r:embed="rId10"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613252" y="1685348"/>
              <a:ext cx="579067" cy="579067"/>
            </a:xfrm>
            <a:prstGeom prst="rect">
              <a:avLst/>
            </a:prstGeom>
            <a:noFill/>
            <a:extLst>
              <a:ext uri="{909E8E84-426E-40DD-AFC4-6F175D3DCCD1}">
                <a14:hiddenFill xmlns:a14="http://schemas.microsoft.com/office/drawing/2010/main">
                  <a:solidFill>
                    <a:srgbClr val="FFFFFF"/>
                  </a:solidFill>
                </a14:hiddenFill>
              </a:ext>
            </a:extLst>
          </p:spPr>
        </p:pic>
        <p:sp>
          <p:nvSpPr>
            <p:cNvPr id="75" name="Rectangle 74"/>
            <p:cNvSpPr/>
            <p:nvPr/>
          </p:nvSpPr>
          <p:spPr>
            <a:xfrm>
              <a:off x="2437336" y="1554133"/>
              <a:ext cx="923264" cy="920101"/>
            </a:xfrm>
            <a:prstGeom prst="rect">
              <a:avLst/>
            </a:prstGeom>
            <a:noFill/>
            <a:ln>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685800">
                <a:defRPr/>
              </a:pPr>
              <a:endParaRPr lang="en-US" sz="1350">
                <a:solidFill>
                  <a:prstClr val="black"/>
                </a:solidFill>
                <a:latin typeface="Arial"/>
              </a:endParaRPr>
            </a:p>
          </p:txBody>
        </p:sp>
      </p:grpSp>
      <p:cxnSp>
        <p:nvCxnSpPr>
          <p:cNvPr id="76" name="Straight Arrow Connector 75"/>
          <p:cNvCxnSpPr>
            <a:stCxn id="54" idx="3"/>
            <a:endCxn id="72" idx="1"/>
          </p:cNvCxnSpPr>
          <p:nvPr/>
        </p:nvCxnSpPr>
        <p:spPr>
          <a:xfrm>
            <a:off x="1108510" y="2559736"/>
            <a:ext cx="806157" cy="1"/>
          </a:xfrm>
          <a:prstGeom prst="straightConnector1">
            <a:avLst/>
          </a:prstGeom>
          <a:ln>
            <a:solidFill>
              <a:srgbClr val="0070C0"/>
            </a:solidFill>
            <a:headEnd type="stealth"/>
            <a:tailEnd type="stealth"/>
          </a:ln>
        </p:spPr>
        <p:style>
          <a:lnRef idx="1">
            <a:schemeClr val="accent1"/>
          </a:lnRef>
          <a:fillRef idx="0">
            <a:schemeClr val="accent1"/>
          </a:fillRef>
          <a:effectRef idx="0">
            <a:schemeClr val="accent1"/>
          </a:effectRef>
          <a:fontRef idx="minor">
            <a:schemeClr val="tx1"/>
          </a:fontRef>
        </p:style>
      </p:cxnSp>
      <p:pic>
        <p:nvPicPr>
          <p:cNvPr id="77" name="Picture 76"/>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248588" y="2386572"/>
            <a:ext cx="334144" cy="334144"/>
          </a:xfrm>
          <a:prstGeom prst="rect">
            <a:avLst/>
          </a:prstGeom>
        </p:spPr>
      </p:pic>
      <p:cxnSp>
        <p:nvCxnSpPr>
          <p:cNvPr id="78" name="Elbow Connector 77"/>
          <p:cNvCxnSpPr>
            <a:stCxn id="58" idx="3"/>
            <a:endCxn id="75" idx="1"/>
          </p:cNvCxnSpPr>
          <p:nvPr/>
        </p:nvCxnSpPr>
        <p:spPr>
          <a:xfrm>
            <a:off x="1113693" y="4417235"/>
            <a:ext cx="817488" cy="908373"/>
          </a:xfrm>
          <a:prstGeom prst="bentConnector3">
            <a:avLst>
              <a:gd name="adj1" fmla="val 54661"/>
            </a:avLst>
          </a:prstGeom>
          <a:ln>
            <a:solidFill>
              <a:srgbClr val="0070C0"/>
            </a:solidFill>
            <a:headEnd type="stealth"/>
            <a:tailEnd type="stealth"/>
          </a:ln>
        </p:spPr>
        <p:style>
          <a:lnRef idx="1">
            <a:schemeClr val="accent1"/>
          </a:lnRef>
          <a:fillRef idx="0">
            <a:schemeClr val="accent1"/>
          </a:fillRef>
          <a:effectRef idx="0">
            <a:schemeClr val="accent1"/>
          </a:effectRef>
          <a:fontRef idx="minor">
            <a:schemeClr val="tx1"/>
          </a:fontRef>
        </p:style>
      </p:cxnSp>
      <p:grpSp>
        <p:nvGrpSpPr>
          <p:cNvPr id="79" name="Group 78"/>
          <p:cNvGrpSpPr/>
          <p:nvPr/>
        </p:nvGrpSpPr>
        <p:grpSpPr>
          <a:xfrm>
            <a:off x="2980964" y="1730774"/>
            <a:ext cx="3090380" cy="948494"/>
            <a:chOff x="3960583" y="1281606"/>
            <a:chExt cx="4120507" cy="1180807"/>
          </a:xfrm>
        </p:grpSpPr>
        <p:sp>
          <p:nvSpPr>
            <p:cNvPr id="80" name="Cube 79"/>
            <p:cNvSpPr/>
            <p:nvPr/>
          </p:nvSpPr>
          <p:spPr>
            <a:xfrm>
              <a:off x="3960583" y="1281606"/>
              <a:ext cx="4120507" cy="1180807"/>
            </a:xfrm>
            <a:prstGeom prst="cube">
              <a:avLst>
                <a:gd name="adj" fmla="val 4082"/>
              </a:avLst>
            </a:prstGeom>
            <a:solidFill>
              <a:schemeClr val="tx1">
                <a:lumMod val="85000"/>
                <a:lumOff val="15000"/>
              </a:schemeClr>
            </a:solidFill>
            <a:ln>
              <a:solidFill>
                <a:srgbClr val="3D97A1"/>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defTabSz="685800">
                <a:defRPr/>
              </a:pPr>
              <a:endParaRPr lang="en-US" sz="1200" b="1" dirty="0">
                <a:solidFill>
                  <a:srgbClr val="C00000"/>
                </a:solidFill>
                <a:latin typeface="Calibri" panose="020F0502020204030204" pitchFamily="34" charset="0"/>
                <a:cs typeface="Calibri" panose="020F0502020204030204" pitchFamily="34" charset="0"/>
              </a:endParaRPr>
            </a:p>
          </p:txBody>
        </p:sp>
        <p:sp>
          <p:nvSpPr>
            <p:cNvPr id="81" name="Rectangle 80"/>
            <p:cNvSpPr/>
            <p:nvPr/>
          </p:nvSpPr>
          <p:spPr>
            <a:xfrm>
              <a:off x="4101721" y="1672637"/>
              <a:ext cx="1232287" cy="348564"/>
            </a:xfrm>
            <a:prstGeom prst="rect">
              <a:avLst/>
            </a:prstGeom>
            <a:solidFill>
              <a:srgbClr val="CA404D"/>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defTabSz="685800">
                <a:defRPr/>
              </a:pPr>
              <a:r>
                <a:rPr lang="en-IN" sz="900" dirty="0">
                  <a:solidFill>
                    <a:prstClr val="white"/>
                  </a:solidFill>
                  <a:latin typeface="Calibri" panose="020F0502020204030204" pitchFamily="34" charset="0"/>
                  <a:cs typeface="Calibri" panose="020F0502020204030204" pitchFamily="34" charset="0"/>
                </a:rPr>
                <a:t>A/c Dashboard</a:t>
              </a:r>
              <a:endParaRPr lang="en-US" sz="900" dirty="0">
                <a:solidFill>
                  <a:prstClr val="white"/>
                </a:solidFill>
                <a:latin typeface="Calibri" panose="020F0502020204030204" pitchFamily="34" charset="0"/>
                <a:cs typeface="Calibri" panose="020F0502020204030204" pitchFamily="34" charset="0"/>
              </a:endParaRPr>
            </a:p>
          </p:txBody>
        </p:sp>
        <p:sp>
          <p:nvSpPr>
            <p:cNvPr id="82" name="Rectangle 81"/>
            <p:cNvSpPr/>
            <p:nvPr/>
          </p:nvSpPr>
          <p:spPr>
            <a:xfrm>
              <a:off x="6703647" y="1666356"/>
              <a:ext cx="1232287" cy="348564"/>
            </a:xfrm>
            <a:prstGeom prst="rect">
              <a:avLst/>
            </a:prstGeom>
            <a:solidFill>
              <a:srgbClr val="CA404D"/>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defTabSz="685800">
                <a:defRPr/>
              </a:pPr>
              <a:r>
                <a:rPr lang="en-IN" sz="900" dirty="0">
                  <a:solidFill>
                    <a:prstClr val="white"/>
                  </a:solidFill>
                  <a:latin typeface="Calibri" panose="020F0502020204030204" pitchFamily="34" charset="0"/>
                  <a:cs typeface="Calibri" panose="020F0502020204030204" pitchFamily="34" charset="0"/>
                </a:rPr>
                <a:t>Agent’s Portal</a:t>
              </a:r>
              <a:endParaRPr lang="en-US" sz="900" dirty="0">
                <a:solidFill>
                  <a:prstClr val="white"/>
                </a:solidFill>
                <a:latin typeface="Calibri" panose="020F0502020204030204" pitchFamily="34" charset="0"/>
                <a:cs typeface="Calibri" panose="020F0502020204030204" pitchFamily="34" charset="0"/>
              </a:endParaRPr>
            </a:p>
          </p:txBody>
        </p:sp>
        <p:sp>
          <p:nvSpPr>
            <p:cNvPr id="83" name="Rectangle 82"/>
            <p:cNvSpPr/>
            <p:nvPr/>
          </p:nvSpPr>
          <p:spPr>
            <a:xfrm>
              <a:off x="5402684" y="1672637"/>
              <a:ext cx="1232287" cy="348564"/>
            </a:xfrm>
            <a:prstGeom prst="rect">
              <a:avLst/>
            </a:prstGeom>
            <a:solidFill>
              <a:srgbClr val="CA404D"/>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defTabSz="685800">
                <a:defRPr/>
              </a:pPr>
              <a:r>
                <a:rPr lang="en-IN" sz="900" dirty="0">
                  <a:solidFill>
                    <a:prstClr val="white"/>
                  </a:solidFill>
                  <a:latin typeface="Calibri" panose="020F0502020204030204" pitchFamily="34" charset="0"/>
                  <a:cs typeface="Calibri" panose="020F0502020204030204" pitchFamily="34" charset="0"/>
                </a:rPr>
                <a:t>Bill Presentment</a:t>
              </a:r>
              <a:endParaRPr lang="en-US" sz="900" dirty="0">
                <a:solidFill>
                  <a:prstClr val="white"/>
                </a:solidFill>
                <a:latin typeface="Calibri" panose="020F0502020204030204" pitchFamily="34" charset="0"/>
                <a:cs typeface="Calibri" panose="020F0502020204030204" pitchFamily="34" charset="0"/>
              </a:endParaRPr>
            </a:p>
          </p:txBody>
        </p:sp>
        <p:sp>
          <p:nvSpPr>
            <p:cNvPr id="84" name="Rectangle 83"/>
            <p:cNvSpPr/>
            <p:nvPr/>
          </p:nvSpPr>
          <p:spPr>
            <a:xfrm>
              <a:off x="5406849" y="2039299"/>
              <a:ext cx="1232287" cy="348564"/>
            </a:xfrm>
            <a:prstGeom prst="rect">
              <a:avLst/>
            </a:prstGeom>
            <a:solidFill>
              <a:srgbClr val="CA404D"/>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defTabSz="685800">
                <a:defRPr/>
              </a:pPr>
              <a:r>
                <a:rPr lang="en-IN" sz="900">
                  <a:solidFill>
                    <a:prstClr val="white"/>
                  </a:solidFill>
                  <a:latin typeface="Calibri" panose="020F0502020204030204" pitchFamily="34" charset="0"/>
                  <a:cs typeface="Calibri" panose="020F0502020204030204" pitchFamily="34" charset="0"/>
                </a:rPr>
                <a:t>Payments</a:t>
              </a:r>
              <a:endParaRPr lang="en-US" sz="900" dirty="0">
                <a:solidFill>
                  <a:prstClr val="white"/>
                </a:solidFill>
                <a:latin typeface="Calibri" panose="020F0502020204030204" pitchFamily="34" charset="0"/>
                <a:cs typeface="Calibri" panose="020F0502020204030204" pitchFamily="34" charset="0"/>
              </a:endParaRPr>
            </a:p>
          </p:txBody>
        </p:sp>
        <p:sp>
          <p:nvSpPr>
            <p:cNvPr id="85" name="Rectangle 84"/>
            <p:cNvSpPr/>
            <p:nvPr/>
          </p:nvSpPr>
          <p:spPr>
            <a:xfrm>
              <a:off x="6707812" y="2039299"/>
              <a:ext cx="1232287" cy="348564"/>
            </a:xfrm>
            <a:prstGeom prst="rect">
              <a:avLst/>
            </a:prstGeom>
            <a:solidFill>
              <a:srgbClr val="CA404D"/>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defTabSz="685800">
                <a:defRPr/>
              </a:pPr>
              <a:r>
                <a:rPr lang="en-IN" sz="900" dirty="0">
                  <a:solidFill>
                    <a:prstClr val="white"/>
                  </a:solidFill>
                  <a:latin typeface="Calibri" panose="020F0502020204030204" pitchFamily="34" charset="0"/>
                  <a:cs typeface="Calibri" panose="020F0502020204030204" pitchFamily="34" charset="0"/>
                </a:rPr>
                <a:t>Utility Portal</a:t>
              </a:r>
              <a:endParaRPr lang="en-US" sz="900" dirty="0">
                <a:solidFill>
                  <a:prstClr val="white"/>
                </a:solidFill>
                <a:latin typeface="Calibri" panose="020F0502020204030204" pitchFamily="34" charset="0"/>
                <a:cs typeface="Calibri" panose="020F0502020204030204" pitchFamily="34" charset="0"/>
              </a:endParaRPr>
            </a:p>
          </p:txBody>
        </p:sp>
        <p:sp>
          <p:nvSpPr>
            <p:cNvPr id="86" name="Rectangle 85"/>
            <p:cNvSpPr/>
            <p:nvPr/>
          </p:nvSpPr>
          <p:spPr>
            <a:xfrm>
              <a:off x="4101721" y="2039299"/>
              <a:ext cx="1232287" cy="348564"/>
            </a:xfrm>
            <a:prstGeom prst="rect">
              <a:avLst/>
            </a:prstGeom>
            <a:solidFill>
              <a:srgbClr val="CA404D"/>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defTabSz="685800">
                <a:defRPr/>
              </a:pPr>
              <a:r>
                <a:rPr lang="en-IN" sz="900" dirty="0">
                  <a:solidFill>
                    <a:prstClr val="white"/>
                  </a:solidFill>
                  <a:latin typeface="Calibri" panose="020F0502020204030204" pitchFamily="34" charset="0"/>
                  <a:cs typeface="Calibri" panose="020F0502020204030204" pitchFamily="34" charset="0"/>
                </a:rPr>
                <a:t>Usage Analysis</a:t>
              </a:r>
              <a:endParaRPr lang="en-US" sz="900" dirty="0">
                <a:solidFill>
                  <a:prstClr val="white"/>
                </a:solidFill>
                <a:latin typeface="Calibri" panose="020F0502020204030204" pitchFamily="34" charset="0"/>
                <a:cs typeface="Calibri" panose="020F0502020204030204" pitchFamily="34" charset="0"/>
              </a:endParaRPr>
            </a:p>
          </p:txBody>
        </p:sp>
      </p:grpSp>
      <p:sp>
        <p:nvSpPr>
          <p:cNvPr id="87" name="Frame 86"/>
          <p:cNvSpPr/>
          <p:nvPr/>
        </p:nvSpPr>
        <p:spPr>
          <a:xfrm>
            <a:off x="2874940" y="5325608"/>
            <a:ext cx="3337742" cy="598379"/>
          </a:xfrm>
          <a:prstGeom prst="frame">
            <a:avLst>
              <a:gd name="adj1" fmla="val 2931"/>
            </a:avLst>
          </a:prstGeom>
          <a:solidFill>
            <a:schemeClr val="accent1"/>
          </a:solidFill>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t"/>
          <a:lstStyle/>
          <a:p>
            <a:pPr algn="ctr" defTabSz="685800">
              <a:defRPr/>
            </a:pPr>
            <a:r>
              <a:rPr lang="en-IN" sz="1350" b="1" dirty="0">
                <a:solidFill>
                  <a:srgbClr val="C00000"/>
                </a:solidFill>
                <a:latin typeface="Calibri" panose="020F0502020204030204" pitchFamily="34" charset="0"/>
                <a:cs typeface="Calibri" panose="020F0502020204030204" pitchFamily="34" charset="0"/>
              </a:rPr>
              <a:t>Reporting Layer</a:t>
            </a:r>
            <a:endParaRPr lang="en-US" sz="1350" b="1" dirty="0">
              <a:solidFill>
                <a:srgbClr val="C00000"/>
              </a:solidFill>
              <a:latin typeface="Calibri" panose="020F0502020204030204" pitchFamily="34" charset="0"/>
              <a:cs typeface="Calibri" panose="020F0502020204030204" pitchFamily="34" charset="0"/>
            </a:endParaRPr>
          </a:p>
        </p:txBody>
      </p:sp>
      <p:sp>
        <p:nvSpPr>
          <p:cNvPr id="88" name="Rectangle 87"/>
          <p:cNvSpPr/>
          <p:nvPr/>
        </p:nvSpPr>
        <p:spPr>
          <a:xfrm>
            <a:off x="3031990" y="5578186"/>
            <a:ext cx="969380" cy="286224"/>
          </a:xfrm>
          <a:prstGeom prst="rect">
            <a:avLst/>
          </a:prstGeom>
          <a:solidFill>
            <a:srgbClr val="C00000"/>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defTabSz="685800">
              <a:defRPr/>
            </a:pPr>
            <a:r>
              <a:rPr lang="en-IN" sz="900" dirty="0">
                <a:solidFill>
                  <a:prstClr val="white"/>
                </a:solidFill>
                <a:latin typeface="Calibri" panose="020F0502020204030204" pitchFamily="34" charset="0"/>
                <a:cs typeface="Calibri" panose="020F0502020204030204" pitchFamily="34" charset="0"/>
              </a:rPr>
              <a:t>Bill Printing</a:t>
            </a:r>
            <a:endParaRPr lang="en-US" sz="900" dirty="0">
              <a:solidFill>
                <a:prstClr val="white"/>
              </a:solidFill>
              <a:latin typeface="Calibri" panose="020F0502020204030204" pitchFamily="34" charset="0"/>
              <a:cs typeface="Calibri" panose="020F0502020204030204" pitchFamily="34" charset="0"/>
            </a:endParaRPr>
          </a:p>
        </p:txBody>
      </p:sp>
      <p:sp>
        <p:nvSpPr>
          <p:cNvPr id="89" name="Rectangle 88"/>
          <p:cNvSpPr/>
          <p:nvPr/>
        </p:nvSpPr>
        <p:spPr>
          <a:xfrm>
            <a:off x="5084428" y="5583053"/>
            <a:ext cx="969380" cy="286224"/>
          </a:xfrm>
          <a:prstGeom prst="rect">
            <a:avLst/>
          </a:prstGeom>
          <a:solidFill>
            <a:srgbClr val="C00000"/>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defTabSz="685800">
              <a:defRPr/>
            </a:pPr>
            <a:r>
              <a:rPr lang="en-IN" sz="900" dirty="0">
                <a:solidFill>
                  <a:prstClr val="white"/>
                </a:solidFill>
                <a:latin typeface="Calibri" panose="020F0502020204030204" pitchFamily="34" charset="0"/>
                <a:cs typeface="Calibri" panose="020F0502020204030204" pitchFamily="34" charset="0"/>
              </a:rPr>
              <a:t>Transaction Reports</a:t>
            </a:r>
            <a:endParaRPr lang="en-US" sz="900" dirty="0">
              <a:solidFill>
                <a:prstClr val="white"/>
              </a:solidFill>
              <a:latin typeface="Calibri" panose="020F0502020204030204" pitchFamily="34" charset="0"/>
              <a:cs typeface="Calibri" panose="020F0502020204030204" pitchFamily="34" charset="0"/>
            </a:endParaRPr>
          </a:p>
        </p:txBody>
      </p:sp>
      <p:sp>
        <p:nvSpPr>
          <p:cNvPr id="90" name="Rectangle 89"/>
          <p:cNvSpPr/>
          <p:nvPr/>
        </p:nvSpPr>
        <p:spPr>
          <a:xfrm>
            <a:off x="4064407" y="5583053"/>
            <a:ext cx="969380" cy="286224"/>
          </a:xfrm>
          <a:prstGeom prst="rect">
            <a:avLst/>
          </a:prstGeom>
          <a:solidFill>
            <a:srgbClr val="C00000"/>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defTabSz="685800">
              <a:defRPr/>
            </a:pPr>
            <a:r>
              <a:rPr lang="en-IN" sz="900" dirty="0">
                <a:solidFill>
                  <a:prstClr val="white"/>
                </a:solidFill>
                <a:latin typeface="Calibri" panose="020F0502020204030204" pitchFamily="34" charset="0"/>
                <a:cs typeface="Calibri" panose="020F0502020204030204" pitchFamily="34" charset="0"/>
              </a:rPr>
              <a:t>Letters</a:t>
            </a:r>
            <a:endParaRPr lang="en-US" sz="900" dirty="0">
              <a:solidFill>
                <a:prstClr val="white"/>
              </a:solidFill>
              <a:latin typeface="Calibri" panose="020F0502020204030204" pitchFamily="34" charset="0"/>
              <a:cs typeface="Calibri" panose="020F0502020204030204" pitchFamily="34" charset="0"/>
            </a:endParaRPr>
          </a:p>
        </p:txBody>
      </p:sp>
      <p:grpSp>
        <p:nvGrpSpPr>
          <p:cNvPr id="91" name="Group 90"/>
          <p:cNvGrpSpPr/>
          <p:nvPr/>
        </p:nvGrpSpPr>
        <p:grpSpPr>
          <a:xfrm>
            <a:off x="6946694" y="1578486"/>
            <a:ext cx="1794699" cy="1715467"/>
            <a:chOff x="8859824" y="930591"/>
            <a:chExt cx="2392932" cy="2287289"/>
          </a:xfrm>
        </p:grpSpPr>
        <p:sp>
          <p:nvSpPr>
            <p:cNvPr id="92" name="Rectangle 91"/>
            <p:cNvSpPr/>
            <p:nvPr/>
          </p:nvSpPr>
          <p:spPr>
            <a:xfrm>
              <a:off x="8878164" y="962070"/>
              <a:ext cx="2374592" cy="2255810"/>
            </a:xfrm>
            <a:prstGeom prst="rect">
              <a:avLst/>
            </a:prstGeom>
            <a:solidFill>
              <a:srgbClr val="F0FCFF"/>
            </a:solidFill>
            <a:ln>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685800">
                <a:defRPr/>
              </a:pPr>
              <a:endParaRPr lang="en-US" sz="1350">
                <a:solidFill>
                  <a:prstClr val="black"/>
                </a:solidFill>
                <a:latin typeface="Arial"/>
              </a:endParaRPr>
            </a:p>
          </p:txBody>
        </p:sp>
        <p:sp>
          <p:nvSpPr>
            <p:cNvPr id="93" name="Rectangle 92"/>
            <p:cNvSpPr/>
            <p:nvPr/>
          </p:nvSpPr>
          <p:spPr>
            <a:xfrm>
              <a:off x="9042261" y="1369324"/>
              <a:ext cx="990157" cy="500546"/>
            </a:xfrm>
            <a:prstGeom prst="rect">
              <a:avLst/>
            </a:prstGeom>
            <a:solidFill>
              <a:srgbClr val="017943"/>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defTabSz="685800">
                <a:defRPr/>
              </a:pPr>
              <a:r>
                <a:rPr lang="en-IN" sz="900" dirty="0">
                  <a:solidFill>
                    <a:prstClr val="white"/>
                  </a:solidFill>
                  <a:latin typeface="Calibri" panose="020F0502020204030204" pitchFamily="34" charset="0"/>
                  <a:cs typeface="Calibri" panose="020F0502020204030204" pitchFamily="34" charset="0"/>
                </a:rPr>
                <a:t>Banks</a:t>
              </a:r>
              <a:endParaRPr lang="en-US" sz="900" dirty="0">
                <a:solidFill>
                  <a:prstClr val="white"/>
                </a:solidFill>
                <a:latin typeface="Calibri" panose="020F0502020204030204" pitchFamily="34" charset="0"/>
                <a:cs typeface="Calibri" panose="020F0502020204030204" pitchFamily="34" charset="0"/>
              </a:endParaRPr>
            </a:p>
          </p:txBody>
        </p:sp>
        <p:sp>
          <p:nvSpPr>
            <p:cNvPr id="94" name="Rectangle 93"/>
            <p:cNvSpPr/>
            <p:nvPr/>
          </p:nvSpPr>
          <p:spPr>
            <a:xfrm>
              <a:off x="9042262" y="2525916"/>
              <a:ext cx="986025" cy="500546"/>
            </a:xfrm>
            <a:prstGeom prst="rect">
              <a:avLst/>
            </a:prstGeom>
            <a:solidFill>
              <a:srgbClr val="017943"/>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defTabSz="685800">
                <a:defRPr/>
              </a:pPr>
              <a:r>
                <a:rPr lang="en-IN" sz="900" dirty="0">
                  <a:solidFill>
                    <a:prstClr val="white"/>
                  </a:solidFill>
                  <a:latin typeface="Calibri" panose="020F0502020204030204" pitchFamily="34" charset="0"/>
                  <a:cs typeface="Calibri" panose="020F0502020204030204" pitchFamily="34" charset="0"/>
                </a:rPr>
                <a:t>SCADA</a:t>
              </a:r>
              <a:endParaRPr lang="en-US" sz="900" dirty="0">
                <a:solidFill>
                  <a:prstClr val="white"/>
                </a:solidFill>
                <a:latin typeface="Calibri" panose="020F0502020204030204" pitchFamily="34" charset="0"/>
                <a:cs typeface="Calibri" panose="020F0502020204030204" pitchFamily="34" charset="0"/>
              </a:endParaRPr>
            </a:p>
          </p:txBody>
        </p:sp>
        <p:sp>
          <p:nvSpPr>
            <p:cNvPr id="95" name="Rectangle 94"/>
            <p:cNvSpPr/>
            <p:nvPr/>
          </p:nvSpPr>
          <p:spPr>
            <a:xfrm>
              <a:off x="9042262" y="1947620"/>
              <a:ext cx="986025" cy="500546"/>
            </a:xfrm>
            <a:prstGeom prst="rect">
              <a:avLst/>
            </a:prstGeom>
            <a:solidFill>
              <a:srgbClr val="017943"/>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defTabSz="685800">
                <a:defRPr/>
              </a:pPr>
              <a:r>
                <a:rPr lang="en-IN" sz="900" dirty="0">
                  <a:solidFill>
                    <a:prstClr val="white"/>
                  </a:solidFill>
                  <a:latin typeface="Calibri" panose="020F0502020204030204" pitchFamily="34" charset="0"/>
                  <a:cs typeface="Calibri" panose="020F0502020204030204" pitchFamily="34" charset="0"/>
                </a:rPr>
                <a:t>Payment Gateway</a:t>
              </a:r>
              <a:endParaRPr lang="en-US" sz="900" dirty="0">
                <a:solidFill>
                  <a:prstClr val="white"/>
                </a:solidFill>
                <a:latin typeface="Calibri" panose="020F0502020204030204" pitchFamily="34" charset="0"/>
                <a:cs typeface="Calibri" panose="020F0502020204030204" pitchFamily="34" charset="0"/>
              </a:endParaRPr>
            </a:p>
          </p:txBody>
        </p:sp>
        <p:sp>
          <p:nvSpPr>
            <p:cNvPr id="96" name="Rectangle 95"/>
            <p:cNvSpPr/>
            <p:nvPr/>
          </p:nvSpPr>
          <p:spPr>
            <a:xfrm>
              <a:off x="10118601" y="1369324"/>
              <a:ext cx="986025" cy="500546"/>
            </a:xfrm>
            <a:prstGeom prst="rect">
              <a:avLst/>
            </a:prstGeom>
            <a:solidFill>
              <a:srgbClr val="017943"/>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defTabSz="685800">
                <a:defRPr/>
              </a:pPr>
              <a:r>
                <a:rPr lang="en-IN" sz="900" dirty="0">
                  <a:solidFill>
                    <a:prstClr val="white"/>
                  </a:solidFill>
                  <a:latin typeface="Calibri" panose="020F0502020204030204" pitchFamily="34" charset="0"/>
                  <a:cs typeface="Calibri" panose="020F0502020204030204" pitchFamily="34" charset="0"/>
                </a:rPr>
                <a:t>OMS</a:t>
              </a:r>
              <a:endParaRPr lang="en-US" sz="900" dirty="0">
                <a:solidFill>
                  <a:prstClr val="white"/>
                </a:solidFill>
                <a:latin typeface="Calibri" panose="020F0502020204030204" pitchFamily="34" charset="0"/>
                <a:cs typeface="Calibri" panose="020F0502020204030204" pitchFamily="34" charset="0"/>
              </a:endParaRPr>
            </a:p>
          </p:txBody>
        </p:sp>
        <p:sp>
          <p:nvSpPr>
            <p:cNvPr id="97" name="Rectangle 96"/>
            <p:cNvSpPr/>
            <p:nvPr/>
          </p:nvSpPr>
          <p:spPr>
            <a:xfrm>
              <a:off x="10118601" y="1947620"/>
              <a:ext cx="986025" cy="500546"/>
            </a:xfrm>
            <a:prstGeom prst="rect">
              <a:avLst/>
            </a:prstGeom>
            <a:solidFill>
              <a:srgbClr val="017943"/>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defTabSz="685800">
                <a:defRPr/>
              </a:pPr>
              <a:r>
                <a:rPr lang="en-IN" sz="900" dirty="0">
                  <a:solidFill>
                    <a:prstClr val="white"/>
                  </a:solidFill>
                  <a:latin typeface="Calibri" panose="020F0502020204030204" pitchFamily="34" charset="0"/>
                  <a:cs typeface="Calibri" panose="020F0502020204030204" pitchFamily="34" charset="0"/>
                </a:rPr>
                <a:t>SMS GW</a:t>
              </a:r>
              <a:endParaRPr lang="en-US" sz="900" dirty="0">
                <a:solidFill>
                  <a:prstClr val="white"/>
                </a:solidFill>
                <a:latin typeface="Calibri" panose="020F0502020204030204" pitchFamily="34" charset="0"/>
                <a:cs typeface="Calibri" panose="020F0502020204030204" pitchFamily="34" charset="0"/>
              </a:endParaRPr>
            </a:p>
          </p:txBody>
        </p:sp>
        <p:sp>
          <p:nvSpPr>
            <p:cNvPr id="98" name="Rectangle 97"/>
            <p:cNvSpPr/>
            <p:nvPr/>
          </p:nvSpPr>
          <p:spPr>
            <a:xfrm>
              <a:off x="10118601" y="2525916"/>
              <a:ext cx="986025" cy="500546"/>
            </a:xfrm>
            <a:prstGeom prst="rect">
              <a:avLst/>
            </a:prstGeom>
            <a:solidFill>
              <a:srgbClr val="017943"/>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defTabSz="685800">
                <a:defRPr/>
              </a:pPr>
              <a:r>
                <a:rPr lang="en-IN" sz="900" dirty="0">
                  <a:solidFill>
                    <a:prstClr val="white"/>
                  </a:solidFill>
                  <a:latin typeface="Calibri" panose="020F0502020204030204" pitchFamily="34" charset="0"/>
                  <a:cs typeface="Calibri" panose="020F0502020204030204" pitchFamily="34" charset="0"/>
                </a:rPr>
                <a:t>ERP</a:t>
              </a:r>
              <a:endParaRPr lang="en-US" sz="900" dirty="0">
                <a:solidFill>
                  <a:prstClr val="white"/>
                </a:solidFill>
                <a:latin typeface="Calibri" panose="020F0502020204030204" pitchFamily="34" charset="0"/>
                <a:cs typeface="Calibri" panose="020F0502020204030204" pitchFamily="34" charset="0"/>
              </a:endParaRPr>
            </a:p>
          </p:txBody>
        </p:sp>
        <p:sp>
          <p:nvSpPr>
            <p:cNvPr id="99" name="Frame 98"/>
            <p:cNvSpPr/>
            <p:nvPr/>
          </p:nvSpPr>
          <p:spPr>
            <a:xfrm>
              <a:off x="8859824" y="930591"/>
              <a:ext cx="2392931" cy="2287289"/>
            </a:xfrm>
            <a:prstGeom prst="frame">
              <a:avLst>
                <a:gd name="adj1" fmla="val 1739"/>
              </a:avLst>
            </a:prstGeom>
            <a:solidFill>
              <a:srgbClr val="00B050"/>
            </a:solidFill>
            <a:ln>
              <a:solidFill>
                <a:srgbClr val="00B050"/>
              </a:solidFill>
            </a:ln>
          </p:spPr>
          <p:style>
            <a:lnRef idx="1">
              <a:schemeClr val="accent1"/>
            </a:lnRef>
            <a:fillRef idx="0">
              <a:schemeClr val="accent1"/>
            </a:fillRef>
            <a:effectRef idx="0">
              <a:schemeClr val="accent1"/>
            </a:effectRef>
            <a:fontRef idx="minor">
              <a:schemeClr val="tx1"/>
            </a:fontRef>
          </p:style>
          <p:txBody>
            <a:bodyPr rtlCol="0" anchor="t"/>
            <a:lstStyle/>
            <a:p>
              <a:pPr algn="ctr" defTabSz="685800">
                <a:defRPr/>
              </a:pPr>
              <a:r>
                <a:rPr lang="en-IN" sz="1350" b="1" dirty="0">
                  <a:solidFill>
                    <a:srgbClr val="007033"/>
                  </a:solidFill>
                  <a:latin typeface="Calibri" panose="020F0502020204030204" pitchFamily="34" charset="0"/>
                  <a:cs typeface="Calibri" panose="020F0502020204030204" pitchFamily="34" charset="0"/>
                </a:rPr>
                <a:t>Interfaces</a:t>
              </a:r>
              <a:endParaRPr lang="en-US" sz="1350" b="1" dirty="0">
                <a:solidFill>
                  <a:srgbClr val="007033"/>
                </a:solidFill>
                <a:latin typeface="Calibri" panose="020F0502020204030204" pitchFamily="34" charset="0"/>
                <a:cs typeface="Calibri" panose="020F0502020204030204" pitchFamily="34" charset="0"/>
              </a:endParaRPr>
            </a:p>
          </p:txBody>
        </p:sp>
      </p:grpSp>
      <p:sp>
        <p:nvSpPr>
          <p:cNvPr id="100" name="Rectangle 99"/>
          <p:cNvSpPr/>
          <p:nvPr/>
        </p:nvSpPr>
        <p:spPr>
          <a:xfrm>
            <a:off x="4524646" y="3063896"/>
            <a:ext cx="1341542" cy="259436"/>
          </a:xfrm>
          <a:prstGeom prst="rect">
            <a:avLst/>
          </a:prstGeom>
          <a:solidFill>
            <a:srgbClr val="00339A"/>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defTabSz="685800">
              <a:defRPr/>
            </a:pPr>
            <a:r>
              <a:rPr lang="en-IN" sz="900" dirty="0">
                <a:solidFill>
                  <a:prstClr val="white"/>
                </a:solidFill>
                <a:latin typeface="Calibri" panose="020F0502020204030204" pitchFamily="34" charset="0"/>
                <a:cs typeface="Calibri" panose="020F0502020204030204" pitchFamily="34" charset="0"/>
              </a:rPr>
              <a:t>Device Management</a:t>
            </a:r>
            <a:endParaRPr lang="en-US" sz="900" dirty="0">
              <a:solidFill>
                <a:prstClr val="white"/>
              </a:solidFill>
              <a:latin typeface="Calibri" panose="020F0502020204030204" pitchFamily="34" charset="0"/>
              <a:cs typeface="Calibri" panose="020F0502020204030204" pitchFamily="34" charset="0"/>
            </a:endParaRPr>
          </a:p>
        </p:txBody>
      </p:sp>
      <p:sp>
        <p:nvSpPr>
          <p:cNvPr id="101" name="Rectangle 100"/>
          <p:cNvSpPr/>
          <p:nvPr/>
        </p:nvSpPr>
        <p:spPr>
          <a:xfrm>
            <a:off x="4524646" y="3373541"/>
            <a:ext cx="1341542" cy="259436"/>
          </a:xfrm>
          <a:prstGeom prst="rect">
            <a:avLst/>
          </a:prstGeom>
          <a:solidFill>
            <a:srgbClr val="00339A"/>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defTabSz="685800">
              <a:defRPr/>
            </a:pPr>
            <a:r>
              <a:rPr lang="en-IN" sz="900" dirty="0">
                <a:solidFill>
                  <a:prstClr val="white"/>
                </a:solidFill>
                <a:latin typeface="Calibri" panose="020F0502020204030204" pitchFamily="34" charset="0"/>
                <a:cs typeface="Calibri" panose="020F0502020204030204" pitchFamily="34" charset="0"/>
              </a:rPr>
              <a:t>MR Management</a:t>
            </a:r>
            <a:endParaRPr lang="en-US" sz="900" dirty="0">
              <a:solidFill>
                <a:prstClr val="white"/>
              </a:solidFill>
              <a:latin typeface="Calibri" panose="020F0502020204030204" pitchFamily="34" charset="0"/>
              <a:cs typeface="Calibri" panose="020F0502020204030204" pitchFamily="34" charset="0"/>
            </a:endParaRPr>
          </a:p>
        </p:txBody>
      </p:sp>
      <p:sp>
        <p:nvSpPr>
          <p:cNvPr id="102" name="Rectangle 101"/>
          <p:cNvSpPr/>
          <p:nvPr/>
        </p:nvSpPr>
        <p:spPr>
          <a:xfrm>
            <a:off x="4524646" y="3672402"/>
            <a:ext cx="1341542" cy="259436"/>
          </a:xfrm>
          <a:prstGeom prst="rect">
            <a:avLst/>
          </a:prstGeom>
          <a:solidFill>
            <a:srgbClr val="00339A"/>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defTabSz="685800">
              <a:defRPr/>
            </a:pPr>
            <a:r>
              <a:rPr lang="en-IN" sz="900" dirty="0">
                <a:solidFill>
                  <a:prstClr val="white"/>
                </a:solidFill>
                <a:latin typeface="Calibri" panose="020F0502020204030204" pitchFamily="34" charset="0"/>
                <a:cs typeface="Calibri" panose="020F0502020204030204" pitchFamily="34" charset="0"/>
              </a:rPr>
              <a:t>VEE &amp; Bill Determinants</a:t>
            </a:r>
            <a:endParaRPr lang="en-US" sz="900" dirty="0">
              <a:solidFill>
                <a:prstClr val="white"/>
              </a:solidFill>
              <a:latin typeface="Calibri" panose="020F0502020204030204" pitchFamily="34" charset="0"/>
              <a:cs typeface="Calibri" panose="020F0502020204030204" pitchFamily="34" charset="0"/>
            </a:endParaRPr>
          </a:p>
        </p:txBody>
      </p:sp>
      <p:sp>
        <p:nvSpPr>
          <p:cNvPr id="103" name="Rectangle 102"/>
          <p:cNvSpPr/>
          <p:nvPr/>
        </p:nvSpPr>
        <p:spPr>
          <a:xfrm>
            <a:off x="4522974" y="3973469"/>
            <a:ext cx="1341542" cy="259436"/>
          </a:xfrm>
          <a:prstGeom prst="rect">
            <a:avLst/>
          </a:prstGeom>
          <a:solidFill>
            <a:srgbClr val="00339A"/>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defTabSz="685800">
              <a:defRPr/>
            </a:pPr>
            <a:r>
              <a:rPr lang="en-IN" sz="900" dirty="0">
                <a:solidFill>
                  <a:prstClr val="white"/>
                </a:solidFill>
                <a:latin typeface="Calibri" panose="020F0502020204030204" pitchFamily="34" charset="0"/>
                <a:cs typeface="Calibri" panose="020F0502020204030204" pitchFamily="34" charset="0"/>
              </a:rPr>
              <a:t>Events &amp; Alerts</a:t>
            </a:r>
            <a:endParaRPr lang="en-US" sz="900" dirty="0">
              <a:solidFill>
                <a:prstClr val="white"/>
              </a:solidFill>
              <a:latin typeface="Calibri" panose="020F0502020204030204" pitchFamily="34" charset="0"/>
              <a:cs typeface="Calibri" panose="020F0502020204030204" pitchFamily="34" charset="0"/>
            </a:endParaRPr>
          </a:p>
        </p:txBody>
      </p:sp>
      <p:sp>
        <p:nvSpPr>
          <p:cNvPr id="104" name="Rectangle 103"/>
          <p:cNvSpPr/>
          <p:nvPr/>
        </p:nvSpPr>
        <p:spPr>
          <a:xfrm>
            <a:off x="4522974" y="4281404"/>
            <a:ext cx="1341542" cy="259436"/>
          </a:xfrm>
          <a:prstGeom prst="rect">
            <a:avLst/>
          </a:prstGeom>
          <a:solidFill>
            <a:srgbClr val="00339A"/>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defTabSz="685800">
              <a:defRPr/>
            </a:pPr>
            <a:r>
              <a:rPr lang="en-IN" sz="900" dirty="0">
                <a:solidFill>
                  <a:prstClr val="white"/>
                </a:solidFill>
                <a:latin typeface="Calibri" panose="020F0502020204030204" pitchFamily="34" charset="0"/>
                <a:cs typeface="Calibri" panose="020F0502020204030204" pitchFamily="34" charset="0"/>
              </a:rPr>
              <a:t>Energy Audit</a:t>
            </a:r>
            <a:endParaRPr lang="en-US" sz="900" dirty="0">
              <a:solidFill>
                <a:prstClr val="white"/>
              </a:solidFill>
              <a:latin typeface="Calibri" panose="020F0502020204030204" pitchFamily="34" charset="0"/>
              <a:cs typeface="Calibri" panose="020F0502020204030204" pitchFamily="34" charset="0"/>
            </a:endParaRPr>
          </a:p>
        </p:txBody>
      </p:sp>
      <p:sp>
        <p:nvSpPr>
          <p:cNvPr id="105" name="Rectangle 104"/>
          <p:cNvSpPr/>
          <p:nvPr/>
        </p:nvSpPr>
        <p:spPr>
          <a:xfrm>
            <a:off x="3112184" y="3063896"/>
            <a:ext cx="1325622" cy="259436"/>
          </a:xfrm>
          <a:prstGeom prst="rect">
            <a:avLst/>
          </a:prstGeom>
          <a:solidFill>
            <a:srgbClr val="00339A"/>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defTabSz="685800">
              <a:defRPr/>
            </a:pPr>
            <a:r>
              <a:rPr lang="en-IN" sz="900" dirty="0">
                <a:solidFill>
                  <a:prstClr val="white"/>
                </a:solidFill>
                <a:latin typeface="Calibri" panose="020F0502020204030204" pitchFamily="34" charset="0"/>
                <a:cs typeface="Calibri" panose="020F0502020204030204" pitchFamily="34" charset="0"/>
              </a:rPr>
              <a:t>CIS</a:t>
            </a:r>
            <a:endParaRPr lang="en-US" sz="900" dirty="0">
              <a:solidFill>
                <a:prstClr val="white"/>
              </a:solidFill>
              <a:latin typeface="Calibri" panose="020F0502020204030204" pitchFamily="34" charset="0"/>
              <a:cs typeface="Calibri" panose="020F0502020204030204" pitchFamily="34" charset="0"/>
            </a:endParaRPr>
          </a:p>
        </p:txBody>
      </p:sp>
      <p:sp>
        <p:nvSpPr>
          <p:cNvPr id="106" name="Rectangle 105"/>
          <p:cNvSpPr/>
          <p:nvPr/>
        </p:nvSpPr>
        <p:spPr>
          <a:xfrm>
            <a:off x="3112184" y="3371680"/>
            <a:ext cx="1325622" cy="259436"/>
          </a:xfrm>
          <a:prstGeom prst="rect">
            <a:avLst/>
          </a:prstGeom>
          <a:solidFill>
            <a:srgbClr val="00339A"/>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defTabSz="685800">
              <a:defRPr/>
            </a:pPr>
            <a:r>
              <a:rPr lang="en-IN" sz="900" dirty="0">
                <a:solidFill>
                  <a:prstClr val="white"/>
                </a:solidFill>
                <a:latin typeface="Calibri" panose="020F0502020204030204" pitchFamily="34" charset="0"/>
                <a:cs typeface="Calibri" panose="020F0502020204030204" pitchFamily="34" charset="0"/>
              </a:rPr>
              <a:t>Customer A/c Mgmt.</a:t>
            </a:r>
            <a:endParaRPr lang="en-US" sz="900" dirty="0">
              <a:solidFill>
                <a:prstClr val="white"/>
              </a:solidFill>
              <a:latin typeface="Calibri" panose="020F0502020204030204" pitchFamily="34" charset="0"/>
              <a:cs typeface="Calibri" panose="020F0502020204030204" pitchFamily="34" charset="0"/>
            </a:endParaRPr>
          </a:p>
        </p:txBody>
      </p:sp>
      <p:sp>
        <p:nvSpPr>
          <p:cNvPr id="107" name="Rectangle 106"/>
          <p:cNvSpPr/>
          <p:nvPr/>
        </p:nvSpPr>
        <p:spPr>
          <a:xfrm>
            <a:off x="3112184" y="3673409"/>
            <a:ext cx="1325622" cy="259436"/>
          </a:xfrm>
          <a:prstGeom prst="rect">
            <a:avLst/>
          </a:prstGeom>
          <a:solidFill>
            <a:srgbClr val="00339A"/>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defTabSz="685800">
              <a:defRPr/>
            </a:pPr>
            <a:r>
              <a:rPr lang="en-IN" sz="900" dirty="0">
                <a:solidFill>
                  <a:prstClr val="white"/>
                </a:solidFill>
                <a:latin typeface="Calibri" panose="020F0502020204030204" pitchFamily="34" charset="0"/>
                <a:cs typeface="Calibri" panose="020F0502020204030204" pitchFamily="34" charset="0"/>
              </a:rPr>
              <a:t>Rates</a:t>
            </a:r>
            <a:endParaRPr lang="en-US" sz="900" dirty="0">
              <a:solidFill>
                <a:prstClr val="white"/>
              </a:solidFill>
              <a:latin typeface="Calibri" panose="020F0502020204030204" pitchFamily="34" charset="0"/>
              <a:cs typeface="Calibri" panose="020F0502020204030204" pitchFamily="34" charset="0"/>
            </a:endParaRPr>
          </a:p>
        </p:txBody>
      </p:sp>
      <p:sp>
        <p:nvSpPr>
          <p:cNvPr id="108" name="Rectangle 107"/>
          <p:cNvSpPr/>
          <p:nvPr/>
        </p:nvSpPr>
        <p:spPr>
          <a:xfrm>
            <a:off x="3110512" y="3973897"/>
            <a:ext cx="1325622" cy="259436"/>
          </a:xfrm>
          <a:prstGeom prst="rect">
            <a:avLst/>
          </a:prstGeom>
          <a:solidFill>
            <a:srgbClr val="00339A"/>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defTabSz="685800">
              <a:defRPr/>
            </a:pPr>
            <a:r>
              <a:rPr lang="en-IN" sz="900" dirty="0">
                <a:solidFill>
                  <a:prstClr val="white"/>
                </a:solidFill>
                <a:latin typeface="Calibri" panose="020F0502020204030204" pitchFamily="34" charset="0"/>
                <a:cs typeface="Calibri" panose="020F0502020204030204" pitchFamily="34" charset="0"/>
              </a:rPr>
              <a:t>Pre-paid Billing</a:t>
            </a:r>
            <a:endParaRPr lang="en-US" sz="900" dirty="0">
              <a:solidFill>
                <a:prstClr val="white"/>
              </a:solidFill>
              <a:latin typeface="Calibri" panose="020F0502020204030204" pitchFamily="34" charset="0"/>
              <a:cs typeface="Calibri" panose="020F0502020204030204" pitchFamily="34" charset="0"/>
            </a:endParaRPr>
          </a:p>
        </p:txBody>
      </p:sp>
      <p:sp>
        <p:nvSpPr>
          <p:cNvPr id="109" name="Rectangle 108"/>
          <p:cNvSpPr/>
          <p:nvPr/>
        </p:nvSpPr>
        <p:spPr>
          <a:xfrm>
            <a:off x="3107387" y="4281253"/>
            <a:ext cx="1325622" cy="259436"/>
          </a:xfrm>
          <a:prstGeom prst="rect">
            <a:avLst/>
          </a:prstGeom>
          <a:solidFill>
            <a:srgbClr val="00339A"/>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defTabSz="685800">
              <a:defRPr/>
            </a:pPr>
            <a:r>
              <a:rPr lang="en-IN" sz="900" dirty="0">
                <a:solidFill>
                  <a:prstClr val="white"/>
                </a:solidFill>
                <a:latin typeface="Calibri" panose="020F0502020204030204" pitchFamily="34" charset="0"/>
                <a:cs typeface="Calibri" panose="020F0502020204030204" pitchFamily="34" charset="0"/>
              </a:rPr>
              <a:t>Payments (Recharge)</a:t>
            </a:r>
            <a:endParaRPr lang="en-US" sz="900" dirty="0">
              <a:solidFill>
                <a:prstClr val="white"/>
              </a:solidFill>
              <a:latin typeface="Calibri" panose="020F0502020204030204" pitchFamily="34" charset="0"/>
              <a:cs typeface="Calibri" panose="020F0502020204030204" pitchFamily="34" charset="0"/>
            </a:endParaRPr>
          </a:p>
        </p:txBody>
      </p:sp>
      <p:sp>
        <p:nvSpPr>
          <p:cNvPr id="110" name="Cube 109"/>
          <p:cNvSpPr/>
          <p:nvPr/>
        </p:nvSpPr>
        <p:spPr>
          <a:xfrm>
            <a:off x="2980964" y="4721812"/>
            <a:ext cx="3090381" cy="465463"/>
          </a:xfrm>
          <a:prstGeom prst="cube">
            <a:avLst>
              <a:gd name="adj" fmla="val 13040"/>
            </a:avLst>
          </a:prstGeom>
          <a:solidFill>
            <a:srgbClr val="9CC3E2"/>
          </a:solidFill>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defTabSz="685800">
              <a:defRPr/>
            </a:pPr>
            <a:r>
              <a:rPr lang="en-IN" sz="1200" b="1" dirty="0">
                <a:solidFill>
                  <a:srgbClr val="00339A"/>
                </a:solidFill>
                <a:latin typeface="Calibri" panose="020F0502020204030204" pitchFamily="34" charset="0"/>
                <a:cs typeface="Calibri" panose="020F0502020204030204" pitchFamily="34" charset="0"/>
              </a:rPr>
              <a:t>         OU SGG ( Example:                     )</a:t>
            </a:r>
            <a:endParaRPr lang="en-US" sz="1200" b="1" dirty="0">
              <a:solidFill>
                <a:srgbClr val="00339A"/>
              </a:solidFill>
              <a:latin typeface="Calibri" panose="020F0502020204030204" pitchFamily="34" charset="0"/>
              <a:cs typeface="Calibri" panose="020F0502020204030204" pitchFamily="34" charset="0"/>
            </a:endParaRPr>
          </a:p>
        </p:txBody>
      </p:sp>
      <p:grpSp>
        <p:nvGrpSpPr>
          <p:cNvPr id="111" name="Group 110"/>
          <p:cNvGrpSpPr/>
          <p:nvPr/>
        </p:nvGrpSpPr>
        <p:grpSpPr>
          <a:xfrm>
            <a:off x="7862575" y="4167056"/>
            <a:ext cx="675364" cy="500357"/>
            <a:chOff x="570582" y="3530615"/>
            <a:chExt cx="928287" cy="714914"/>
          </a:xfrm>
        </p:grpSpPr>
        <p:sp>
          <p:nvSpPr>
            <p:cNvPr id="112" name="Rectangle 111"/>
            <p:cNvSpPr/>
            <p:nvPr/>
          </p:nvSpPr>
          <p:spPr>
            <a:xfrm>
              <a:off x="570582" y="3530615"/>
              <a:ext cx="928287" cy="714914"/>
            </a:xfrm>
            <a:prstGeom prst="rect">
              <a:avLst/>
            </a:prstGeom>
            <a:solidFill>
              <a:srgbClr val="FFFFFF"/>
            </a:solidFill>
            <a:ln>
              <a:solidFill>
                <a:srgbClr val="2E74B5"/>
              </a:solidFill>
            </a:ln>
          </p:spPr>
          <p:style>
            <a:lnRef idx="1">
              <a:schemeClr val="accent1"/>
            </a:lnRef>
            <a:fillRef idx="0">
              <a:schemeClr val="accent1"/>
            </a:fillRef>
            <a:effectRef idx="0">
              <a:schemeClr val="accent1"/>
            </a:effectRef>
            <a:fontRef idx="minor">
              <a:schemeClr val="tx1"/>
            </a:fontRef>
          </p:style>
          <p:txBody>
            <a:bodyPr rtlCol="0" anchor="b"/>
            <a:lstStyle/>
            <a:p>
              <a:pPr algn="ctr" defTabSz="685800">
                <a:defRPr/>
              </a:pPr>
              <a:r>
                <a:rPr lang="en-IN" sz="750" b="1" dirty="0">
                  <a:solidFill>
                    <a:srgbClr val="C00000"/>
                  </a:solidFill>
                  <a:latin typeface="Calibri" panose="020F0502020204030204" pitchFamily="34" charset="0"/>
                </a:rPr>
                <a:t>AMI / AMR</a:t>
              </a:r>
            </a:p>
          </p:txBody>
        </p:sp>
        <p:pic>
          <p:nvPicPr>
            <p:cNvPr id="113" name="Picture 112"/>
            <p:cNvPicPr>
              <a:picLocks noChangeAspect="1"/>
            </p:cNvPicPr>
            <p:nvPr/>
          </p:nvPicPr>
          <p:blipFill>
            <a:blip r:embed="rId12"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645645" y="3633368"/>
              <a:ext cx="420560" cy="336212"/>
            </a:xfrm>
            <a:prstGeom prst="rect">
              <a:avLst/>
            </a:prstGeom>
            <a:solidFill>
              <a:schemeClr val="accent4">
                <a:lumMod val="60000"/>
                <a:lumOff val="40000"/>
              </a:schemeClr>
            </a:solidFill>
          </p:spPr>
        </p:pic>
        <p:pic>
          <p:nvPicPr>
            <p:cNvPr id="114" name="Picture 113"/>
            <p:cNvPicPr>
              <a:picLocks noChangeAspect="1"/>
            </p:cNvPicPr>
            <p:nvPr/>
          </p:nvPicPr>
          <p:blipFill>
            <a:blip r:embed="rId12"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055792" y="3633368"/>
              <a:ext cx="420560" cy="336212"/>
            </a:xfrm>
            <a:prstGeom prst="rect">
              <a:avLst/>
            </a:prstGeom>
            <a:solidFill>
              <a:schemeClr val="accent4">
                <a:lumMod val="60000"/>
                <a:lumOff val="40000"/>
              </a:schemeClr>
            </a:solidFill>
          </p:spPr>
        </p:pic>
      </p:grpSp>
      <p:grpSp>
        <p:nvGrpSpPr>
          <p:cNvPr id="115" name="Group 114"/>
          <p:cNvGrpSpPr/>
          <p:nvPr/>
        </p:nvGrpSpPr>
        <p:grpSpPr>
          <a:xfrm>
            <a:off x="7847047" y="4734407"/>
            <a:ext cx="675364" cy="500357"/>
            <a:chOff x="570582" y="3443851"/>
            <a:chExt cx="928287" cy="714914"/>
          </a:xfrm>
        </p:grpSpPr>
        <p:sp>
          <p:nvSpPr>
            <p:cNvPr id="116" name="Rectangle 115"/>
            <p:cNvSpPr/>
            <p:nvPr/>
          </p:nvSpPr>
          <p:spPr>
            <a:xfrm>
              <a:off x="570582" y="3443851"/>
              <a:ext cx="928287" cy="714914"/>
            </a:xfrm>
            <a:prstGeom prst="rect">
              <a:avLst/>
            </a:prstGeom>
            <a:solidFill>
              <a:srgbClr val="FFFFFF"/>
            </a:solidFill>
            <a:ln>
              <a:solidFill>
                <a:srgbClr val="2E74B5"/>
              </a:solidFill>
            </a:ln>
          </p:spPr>
          <p:style>
            <a:lnRef idx="1">
              <a:schemeClr val="accent1"/>
            </a:lnRef>
            <a:fillRef idx="0">
              <a:schemeClr val="accent1"/>
            </a:fillRef>
            <a:effectRef idx="0">
              <a:schemeClr val="accent1"/>
            </a:effectRef>
            <a:fontRef idx="minor">
              <a:schemeClr val="tx1"/>
            </a:fontRef>
          </p:style>
          <p:txBody>
            <a:bodyPr rtlCol="0" anchor="b"/>
            <a:lstStyle/>
            <a:p>
              <a:pPr algn="ctr" defTabSz="685800">
                <a:defRPr/>
              </a:pPr>
              <a:r>
                <a:rPr lang="en-IN" sz="750" b="1" dirty="0">
                  <a:solidFill>
                    <a:srgbClr val="C00000"/>
                  </a:solidFill>
                  <a:latin typeface="Calibri" panose="020F0502020204030204" pitchFamily="34" charset="0"/>
                </a:rPr>
                <a:t>AMI / AMR</a:t>
              </a:r>
            </a:p>
          </p:txBody>
        </p:sp>
        <p:pic>
          <p:nvPicPr>
            <p:cNvPr id="117" name="Picture 116"/>
            <p:cNvPicPr>
              <a:picLocks noChangeAspect="1"/>
            </p:cNvPicPr>
            <p:nvPr/>
          </p:nvPicPr>
          <p:blipFill>
            <a:blip r:embed="rId12"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645645" y="3633368"/>
              <a:ext cx="420560" cy="336212"/>
            </a:xfrm>
            <a:prstGeom prst="rect">
              <a:avLst/>
            </a:prstGeom>
            <a:solidFill>
              <a:schemeClr val="accent4">
                <a:lumMod val="60000"/>
                <a:lumOff val="40000"/>
              </a:schemeClr>
            </a:solidFill>
          </p:spPr>
        </p:pic>
        <p:pic>
          <p:nvPicPr>
            <p:cNvPr id="118" name="Picture 117"/>
            <p:cNvPicPr>
              <a:picLocks noChangeAspect="1"/>
            </p:cNvPicPr>
            <p:nvPr/>
          </p:nvPicPr>
          <p:blipFill>
            <a:blip r:embed="rId12"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055792" y="3633368"/>
              <a:ext cx="420560" cy="336212"/>
            </a:xfrm>
            <a:prstGeom prst="rect">
              <a:avLst/>
            </a:prstGeom>
            <a:solidFill>
              <a:schemeClr val="accent4">
                <a:lumMod val="60000"/>
                <a:lumOff val="40000"/>
              </a:schemeClr>
            </a:solidFill>
          </p:spPr>
        </p:pic>
      </p:grpSp>
      <p:grpSp>
        <p:nvGrpSpPr>
          <p:cNvPr id="119" name="Group 118"/>
          <p:cNvGrpSpPr/>
          <p:nvPr/>
        </p:nvGrpSpPr>
        <p:grpSpPr>
          <a:xfrm>
            <a:off x="7846193" y="5312720"/>
            <a:ext cx="675364" cy="500357"/>
            <a:chOff x="544199" y="3384124"/>
            <a:chExt cx="928287" cy="714914"/>
          </a:xfrm>
        </p:grpSpPr>
        <p:sp>
          <p:nvSpPr>
            <p:cNvPr id="120" name="Rectangle 119"/>
            <p:cNvSpPr/>
            <p:nvPr/>
          </p:nvSpPr>
          <p:spPr>
            <a:xfrm>
              <a:off x="544199" y="3384124"/>
              <a:ext cx="928287" cy="714914"/>
            </a:xfrm>
            <a:prstGeom prst="rect">
              <a:avLst/>
            </a:prstGeom>
            <a:solidFill>
              <a:srgbClr val="FFFFFF"/>
            </a:solidFill>
            <a:ln>
              <a:solidFill>
                <a:srgbClr val="2E74B5"/>
              </a:solidFill>
            </a:ln>
          </p:spPr>
          <p:style>
            <a:lnRef idx="1">
              <a:schemeClr val="accent1"/>
            </a:lnRef>
            <a:fillRef idx="0">
              <a:schemeClr val="accent1"/>
            </a:fillRef>
            <a:effectRef idx="0">
              <a:schemeClr val="accent1"/>
            </a:effectRef>
            <a:fontRef idx="minor">
              <a:schemeClr val="tx1"/>
            </a:fontRef>
          </p:style>
          <p:txBody>
            <a:bodyPr rtlCol="0" anchor="b"/>
            <a:lstStyle/>
            <a:p>
              <a:pPr algn="ctr" defTabSz="685800">
                <a:defRPr/>
              </a:pPr>
              <a:r>
                <a:rPr lang="en-IN" sz="750" b="1" dirty="0">
                  <a:solidFill>
                    <a:srgbClr val="C00000"/>
                  </a:solidFill>
                  <a:latin typeface="Calibri" panose="020F0502020204030204" pitchFamily="34" charset="0"/>
                </a:rPr>
                <a:t>AMI / AMR</a:t>
              </a:r>
            </a:p>
          </p:txBody>
        </p:sp>
        <p:pic>
          <p:nvPicPr>
            <p:cNvPr id="121" name="Picture 120"/>
            <p:cNvPicPr>
              <a:picLocks noChangeAspect="1"/>
            </p:cNvPicPr>
            <p:nvPr/>
          </p:nvPicPr>
          <p:blipFill>
            <a:blip r:embed="rId12"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619262" y="3486877"/>
              <a:ext cx="420560" cy="336211"/>
            </a:xfrm>
            <a:prstGeom prst="rect">
              <a:avLst/>
            </a:prstGeom>
            <a:solidFill>
              <a:schemeClr val="accent4">
                <a:lumMod val="60000"/>
                <a:lumOff val="40000"/>
              </a:schemeClr>
            </a:solidFill>
          </p:spPr>
        </p:pic>
        <p:pic>
          <p:nvPicPr>
            <p:cNvPr id="122" name="Picture 121"/>
            <p:cNvPicPr>
              <a:picLocks noChangeAspect="1"/>
            </p:cNvPicPr>
            <p:nvPr/>
          </p:nvPicPr>
          <p:blipFill>
            <a:blip r:embed="rId12"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029409" y="3486877"/>
              <a:ext cx="420560" cy="336212"/>
            </a:xfrm>
            <a:prstGeom prst="rect">
              <a:avLst/>
            </a:prstGeom>
            <a:solidFill>
              <a:schemeClr val="accent4">
                <a:lumMod val="60000"/>
                <a:lumOff val="40000"/>
              </a:schemeClr>
            </a:solidFill>
          </p:spPr>
        </p:pic>
      </p:grpSp>
      <p:sp>
        <p:nvSpPr>
          <p:cNvPr id="123" name="TextBox 122"/>
          <p:cNvSpPr txBox="1"/>
          <p:nvPr/>
        </p:nvSpPr>
        <p:spPr>
          <a:xfrm>
            <a:off x="7235900" y="5213301"/>
            <a:ext cx="455423" cy="121252"/>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algn="ctr" fontAlgn="base">
              <a:buClr>
                <a:schemeClr val="tx2"/>
              </a:buClr>
            </a:pPr>
            <a:r>
              <a:rPr lang="en-IN" sz="788" b="1" dirty="0">
                <a:cs typeface="Calibri" panose="020F0502020204030204" pitchFamily="34" charset="0"/>
              </a:rPr>
              <a:t>LG HES</a:t>
            </a:r>
            <a:endParaRPr lang="en-US" sz="788" b="1" dirty="0">
              <a:cs typeface="Calibri" panose="020F0502020204030204" pitchFamily="34" charset="0"/>
            </a:endParaRPr>
          </a:p>
        </p:txBody>
      </p:sp>
      <p:cxnSp>
        <p:nvCxnSpPr>
          <p:cNvPr id="124" name="Elbow Connector 123"/>
          <p:cNvCxnSpPr>
            <a:stCxn id="112" idx="1"/>
            <a:endCxn id="110" idx="4"/>
          </p:cNvCxnSpPr>
          <p:nvPr/>
        </p:nvCxnSpPr>
        <p:spPr>
          <a:xfrm rot="10800000" flipV="1">
            <a:off x="6010649" y="4417235"/>
            <a:ext cx="1851927" cy="567657"/>
          </a:xfrm>
          <a:prstGeom prst="bentConnector3">
            <a:avLst>
              <a:gd name="adj1" fmla="val 27884"/>
            </a:avLst>
          </a:prstGeom>
          <a:ln>
            <a:tailEnd type="stealth"/>
          </a:ln>
        </p:spPr>
        <p:style>
          <a:lnRef idx="1">
            <a:schemeClr val="accent1"/>
          </a:lnRef>
          <a:fillRef idx="0">
            <a:schemeClr val="accent1"/>
          </a:fillRef>
          <a:effectRef idx="0">
            <a:schemeClr val="accent1"/>
          </a:effectRef>
          <a:fontRef idx="minor">
            <a:schemeClr val="tx1"/>
          </a:fontRef>
        </p:style>
      </p:cxnSp>
      <p:cxnSp>
        <p:nvCxnSpPr>
          <p:cNvPr id="125" name="Straight Arrow Connector 124"/>
          <p:cNvCxnSpPr>
            <a:stCxn id="116" idx="1"/>
            <a:endCxn id="110" idx="4"/>
          </p:cNvCxnSpPr>
          <p:nvPr/>
        </p:nvCxnSpPr>
        <p:spPr>
          <a:xfrm flipH="1">
            <a:off x="6010649" y="4984585"/>
            <a:ext cx="1836399" cy="306"/>
          </a:xfrm>
          <a:prstGeom prst="straightConnector1">
            <a:avLst/>
          </a:prstGeom>
          <a:ln>
            <a:tailEnd type="stealth"/>
          </a:ln>
        </p:spPr>
        <p:style>
          <a:lnRef idx="1">
            <a:schemeClr val="accent1"/>
          </a:lnRef>
          <a:fillRef idx="0">
            <a:schemeClr val="accent1"/>
          </a:fillRef>
          <a:effectRef idx="0">
            <a:schemeClr val="accent1"/>
          </a:effectRef>
          <a:fontRef idx="minor">
            <a:schemeClr val="tx1"/>
          </a:fontRef>
        </p:style>
      </p:cxnSp>
      <p:cxnSp>
        <p:nvCxnSpPr>
          <p:cNvPr id="126" name="Elbow Connector 125"/>
          <p:cNvCxnSpPr>
            <a:stCxn id="120" idx="1"/>
            <a:endCxn id="110" idx="4"/>
          </p:cNvCxnSpPr>
          <p:nvPr/>
        </p:nvCxnSpPr>
        <p:spPr>
          <a:xfrm rot="10800000">
            <a:off x="6010650" y="4984892"/>
            <a:ext cx="1835545" cy="578006"/>
          </a:xfrm>
          <a:prstGeom prst="bentConnector3">
            <a:avLst>
              <a:gd name="adj1" fmla="val 30281"/>
            </a:avLst>
          </a:prstGeom>
          <a:ln>
            <a:tailEnd type="stealth"/>
          </a:ln>
        </p:spPr>
        <p:style>
          <a:lnRef idx="1">
            <a:schemeClr val="accent1"/>
          </a:lnRef>
          <a:fillRef idx="0">
            <a:schemeClr val="accent1"/>
          </a:fillRef>
          <a:effectRef idx="0">
            <a:schemeClr val="accent1"/>
          </a:effectRef>
          <a:fontRef idx="minor">
            <a:schemeClr val="tx1"/>
          </a:fontRef>
        </p:style>
      </p:cxnSp>
      <p:pic>
        <p:nvPicPr>
          <p:cNvPr id="127" name="Picture 126"/>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7086350" y="4814586"/>
            <a:ext cx="388170" cy="388170"/>
          </a:xfrm>
          <a:prstGeom prst="rect">
            <a:avLst/>
          </a:prstGeom>
          <a:ln>
            <a:solidFill>
              <a:srgbClr val="2E74B5"/>
            </a:solidFill>
          </a:ln>
        </p:spPr>
      </p:pic>
      <p:sp>
        <p:nvSpPr>
          <p:cNvPr id="128" name="Can 127"/>
          <p:cNvSpPr/>
          <p:nvPr/>
        </p:nvSpPr>
        <p:spPr>
          <a:xfrm>
            <a:off x="6386208" y="2303463"/>
            <a:ext cx="307302" cy="3205469"/>
          </a:xfrm>
          <a:prstGeom prst="can">
            <a:avLst>
              <a:gd name="adj" fmla="val 12407"/>
            </a:avLst>
          </a:prstGeom>
          <a:solidFill>
            <a:srgbClr val="00B0F0"/>
          </a:solidFill>
          <a:ln>
            <a:noFill/>
          </a:ln>
        </p:spPr>
        <p:style>
          <a:lnRef idx="1">
            <a:schemeClr val="accent1"/>
          </a:lnRef>
          <a:fillRef idx="0">
            <a:schemeClr val="accent1"/>
          </a:fillRef>
          <a:effectRef idx="0">
            <a:schemeClr val="accent1"/>
          </a:effectRef>
          <a:fontRef idx="minor">
            <a:schemeClr val="tx1"/>
          </a:fontRef>
        </p:style>
        <p:txBody>
          <a:bodyPr vert="vert270" rtlCol="0" anchor="ctr"/>
          <a:lstStyle/>
          <a:p>
            <a:pPr algn="ctr" defTabSz="685800">
              <a:defRPr/>
            </a:pPr>
            <a:r>
              <a:rPr lang="en-IN" sz="1350" dirty="0">
                <a:solidFill>
                  <a:prstClr val="white"/>
                </a:solidFill>
                <a:latin typeface="Calibri" panose="020F0502020204030204" pitchFamily="34" charset="0"/>
                <a:cs typeface="Calibri" panose="020F0502020204030204" pitchFamily="34" charset="0"/>
              </a:rPr>
              <a:t>SOA Integration Layer</a:t>
            </a:r>
            <a:endParaRPr lang="en-US" sz="1350" dirty="0">
              <a:solidFill>
                <a:prstClr val="white"/>
              </a:solidFill>
              <a:latin typeface="Calibri" panose="020F0502020204030204" pitchFamily="34" charset="0"/>
              <a:cs typeface="Calibri" panose="020F0502020204030204" pitchFamily="34" charset="0"/>
            </a:endParaRPr>
          </a:p>
        </p:txBody>
      </p:sp>
      <p:grpSp>
        <p:nvGrpSpPr>
          <p:cNvPr id="129" name="Group 128"/>
          <p:cNvGrpSpPr/>
          <p:nvPr/>
        </p:nvGrpSpPr>
        <p:grpSpPr>
          <a:xfrm>
            <a:off x="237205" y="3071802"/>
            <a:ext cx="870146" cy="796472"/>
            <a:chOff x="5543266" y="1514901"/>
            <a:chExt cx="1293402" cy="1211357"/>
          </a:xfrm>
        </p:grpSpPr>
        <p:sp>
          <p:nvSpPr>
            <p:cNvPr id="130" name="Rectangle 129"/>
            <p:cNvSpPr/>
            <p:nvPr/>
          </p:nvSpPr>
          <p:spPr>
            <a:xfrm>
              <a:off x="5543266" y="1514901"/>
              <a:ext cx="1289713" cy="1211357"/>
            </a:xfrm>
            <a:prstGeom prst="rect">
              <a:avLst/>
            </a:prstGeom>
            <a:solidFill>
              <a:srgbClr val="FFFCE6"/>
            </a:solidFill>
            <a:ln>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685800">
                <a:defRPr/>
              </a:pPr>
              <a:endParaRPr lang="en-US" sz="1350">
                <a:solidFill>
                  <a:prstClr val="black"/>
                </a:solidFill>
                <a:latin typeface="Arial"/>
              </a:endParaRPr>
            </a:p>
          </p:txBody>
        </p:sp>
        <p:sp>
          <p:nvSpPr>
            <p:cNvPr id="131" name="Rectangle 130"/>
            <p:cNvSpPr/>
            <p:nvPr/>
          </p:nvSpPr>
          <p:spPr>
            <a:xfrm>
              <a:off x="5546955" y="2268677"/>
              <a:ext cx="1289713" cy="457580"/>
            </a:xfrm>
            <a:prstGeom prst="rect">
              <a:avLst/>
            </a:prstGeom>
            <a:solidFill>
              <a:schemeClr val="tx1">
                <a:lumMod val="95000"/>
                <a:lumOff val="5000"/>
              </a:schemeClr>
            </a:solidFill>
            <a:ln>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685800">
                <a:defRPr/>
              </a:pPr>
              <a:r>
                <a:rPr lang="en-IN" sz="900" b="1" dirty="0">
                  <a:solidFill>
                    <a:schemeClr val="bg1"/>
                  </a:solidFill>
                  <a:latin typeface="Calibri" panose="020F0502020204030204" pitchFamily="34" charset="0"/>
                  <a:cs typeface="Calibri" panose="020F0502020204030204" pitchFamily="34" charset="0"/>
                </a:rPr>
                <a:t>Agents</a:t>
              </a:r>
              <a:endParaRPr lang="en-US" sz="900" b="1" dirty="0">
                <a:solidFill>
                  <a:schemeClr val="bg1"/>
                </a:solidFill>
                <a:latin typeface="Calibri" panose="020F0502020204030204" pitchFamily="34" charset="0"/>
                <a:cs typeface="Calibri" panose="020F0502020204030204" pitchFamily="34" charset="0"/>
              </a:endParaRPr>
            </a:p>
          </p:txBody>
        </p:sp>
        <p:pic>
          <p:nvPicPr>
            <p:cNvPr id="132" name="Picture 10" descr="Image result for customer icon&quot;"/>
            <p:cNvPicPr>
              <a:picLocks noChangeAspect="1" noChangeArrowheads="1"/>
            </p:cNvPicPr>
            <p:nvPr/>
          </p:nvPicPr>
          <p:blipFill>
            <a:blip r:embed="rId4" cstate="print">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904558" y="1658402"/>
              <a:ext cx="520913" cy="520913"/>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33" name="Elbow Connector 132"/>
          <p:cNvCxnSpPr>
            <a:stCxn id="58" idx="3"/>
            <a:endCxn id="66" idx="1"/>
          </p:cNvCxnSpPr>
          <p:nvPr/>
        </p:nvCxnSpPr>
        <p:spPr>
          <a:xfrm flipV="1">
            <a:off x="1113694" y="3933088"/>
            <a:ext cx="799179" cy="484146"/>
          </a:xfrm>
          <a:prstGeom prst="bentConnector3">
            <a:avLst>
              <a:gd name="adj1" fmla="val 55959"/>
            </a:avLst>
          </a:prstGeom>
          <a:ln>
            <a:solidFill>
              <a:srgbClr val="0070C0"/>
            </a:solidFill>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134" name="Elbow Connector 133"/>
          <p:cNvCxnSpPr>
            <a:stCxn id="130" idx="3"/>
          </p:cNvCxnSpPr>
          <p:nvPr/>
        </p:nvCxnSpPr>
        <p:spPr>
          <a:xfrm>
            <a:off x="1104869" y="3470039"/>
            <a:ext cx="799382" cy="460051"/>
          </a:xfrm>
          <a:prstGeom prst="bentConnector3">
            <a:avLst>
              <a:gd name="adj1" fmla="val 39756"/>
            </a:avLst>
          </a:prstGeom>
          <a:ln>
            <a:solidFill>
              <a:srgbClr val="0070C0"/>
            </a:solidFill>
            <a:headEnd type="stealth"/>
            <a:tailEnd type="stealth"/>
          </a:ln>
        </p:spPr>
        <p:style>
          <a:lnRef idx="1">
            <a:schemeClr val="accent1"/>
          </a:lnRef>
          <a:fillRef idx="0">
            <a:schemeClr val="accent1"/>
          </a:fillRef>
          <a:effectRef idx="0">
            <a:schemeClr val="accent1"/>
          </a:effectRef>
          <a:fontRef idx="minor">
            <a:schemeClr val="tx1"/>
          </a:fontRef>
        </p:style>
      </p:cxnSp>
      <p:sp>
        <p:nvSpPr>
          <p:cNvPr id="135" name="Frame 134"/>
          <p:cNvSpPr/>
          <p:nvPr/>
        </p:nvSpPr>
        <p:spPr>
          <a:xfrm>
            <a:off x="6949272" y="3768064"/>
            <a:ext cx="1794698" cy="2155922"/>
          </a:xfrm>
          <a:prstGeom prst="frame">
            <a:avLst>
              <a:gd name="adj1" fmla="val 1739"/>
            </a:avLst>
          </a:prstGeom>
          <a:solidFill>
            <a:srgbClr val="2E74B5"/>
          </a:solidFill>
          <a:ln>
            <a:noFill/>
          </a:ln>
        </p:spPr>
        <p:style>
          <a:lnRef idx="1">
            <a:schemeClr val="accent1"/>
          </a:lnRef>
          <a:fillRef idx="0">
            <a:schemeClr val="accent1"/>
          </a:fillRef>
          <a:effectRef idx="0">
            <a:schemeClr val="accent1"/>
          </a:effectRef>
          <a:fontRef idx="minor">
            <a:schemeClr val="tx1"/>
          </a:fontRef>
        </p:style>
        <p:txBody>
          <a:bodyPr rtlCol="0" anchor="t"/>
          <a:lstStyle/>
          <a:p>
            <a:pPr algn="ctr" defTabSz="685800">
              <a:defRPr/>
            </a:pPr>
            <a:r>
              <a:rPr lang="en-IN" sz="1350" b="1" dirty="0">
                <a:solidFill>
                  <a:srgbClr val="2E74B5"/>
                </a:solidFill>
                <a:latin typeface="Calibri" panose="020F0502020204030204" pitchFamily="34" charset="0"/>
                <a:cs typeface="Calibri" panose="020F0502020204030204" pitchFamily="34" charset="0"/>
              </a:rPr>
              <a:t>AMI Infrastructure</a:t>
            </a:r>
            <a:endParaRPr lang="en-US" sz="1350" b="1" dirty="0">
              <a:solidFill>
                <a:srgbClr val="2E74B5"/>
              </a:solidFill>
              <a:latin typeface="Calibri" panose="020F0502020204030204" pitchFamily="34" charset="0"/>
              <a:cs typeface="Calibri" panose="020F0502020204030204" pitchFamily="34" charset="0"/>
            </a:endParaRPr>
          </a:p>
        </p:txBody>
      </p:sp>
      <p:pic>
        <p:nvPicPr>
          <p:cNvPr id="136" name="Picture 135"/>
          <p:cNvPicPr>
            <a:picLocks noChangeAspect="1"/>
          </p:cNvPicPr>
          <p:nvPr/>
        </p:nvPicPr>
        <p:blipFill>
          <a:blip r:embed="rId1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232248" y="1680087"/>
            <a:ext cx="454876" cy="454876"/>
          </a:xfrm>
          <a:prstGeom prst="rect">
            <a:avLst/>
          </a:prstGeom>
        </p:spPr>
      </p:pic>
      <p:pic>
        <p:nvPicPr>
          <p:cNvPr id="137" name="Picture 136"/>
          <p:cNvPicPr>
            <a:picLocks noChangeAspect="1"/>
          </p:cNvPicPr>
          <p:nvPr/>
        </p:nvPicPr>
        <p:blipFill rotWithShape="1">
          <a:blip r:embed="rId15"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a:xfrm>
            <a:off x="4724400" y="2819400"/>
            <a:ext cx="790454" cy="181214"/>
          </a:xfrm>
          <a:prstGeom prst="rect">
            <a:avLst/>
          </a:prstGeom>
        </p:spPr>
      </p:pic>
      <p:pic>
        <p:nvPicPr>
          <p:cNvPr id="138" name="Picture 137"/>
          <p:cNvPicPr>
            <a:picLocks noChangeAspect="1"/>
          </p:cNvPicPr>
          <p:nvPr/>
        </p:nvPicPr>
        <p:blipFill rotWithShape="1">
          <a:blip r:embed="rId15"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a:xfrm>
            <a:off x="4572000" y="4905749"/>
            <a:ext cx="790454" cy="181214"/>
          </a:xfrm>
          <a:prstGeom prst="rect">
            <a:avLst/>
          </a:prstGeom>
        </p:spPr>
      </p:pic>
    </p:spTree>
    <p:extLst>
      <p:ext uri="{BB962C8B-B14F-4D97-AF65-F5344CB8AC3E}">
        <p14:creationId xmlns:p14="http://schemas.microsoft.com/office/powerpoint/2010/main" val="28163081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9" name="直接连接符 28"/>
          <p:cNvCxnSpPr/>
          <p:nvPr/>
        </p:nvCxnSpPr>
        <p:spPr>
          <a:xfrm>
            <a:off x="7361869" y="2588632"/>
            <a:ext cx="0" cy="336312"/>
          </a:xfrm>
          <a:prstGeom prst="line">
            <a:avLst/>
          </a:prstGeom>
          <a:ln w="22225">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a:off x="5249559" y="2588632"/>
            <a:ext cx="0" cy="328155"/>
          </a:xfrm>
          <a:prstGeom prst="line">
            <a:avLst/>
          </a:prstGeom>
          <a:ln w="22225">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80" name="圆角矩形 79"/>
          <p:cNvSpPr/>
          <p:nvPr/>
        </p:nvSpPr>
        <p:spPr>
          <a:xfrm>
            <a:off x="2101551" y="5301208"/>
            <a:ext cx="6070849" cy="1193839"/>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0" name="直接连接符 39"/>
          <p:cNvCxnSpPr/>
          <p:nvPr/>
        </p:nvCxnSpPr>
        <p:spPr>
          <a:xfrm>
            <a:off x="3902255" y="3104963"/>
            <a:ext cx="0" cy="504058"/>
          </a:xfrm>
          <a:prstGeom prst="line">
            <a:avLst/>
          </a:prstGeom>
          <a:ln w="22225">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a:off x="5944330" y="3104963"/>
            <a:ext cx="0" cy="504058"/>
          </a:xfrm>
          <a:prstGeom prst="line">
            <a:avLst/>
          </a:prstGeom>
          <a:ln w="22225">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4" name="矩形 3"/>
          <p:cNvSpPr/>
          <p:nvPr/>
        </p:nvSpPr>
        <p:spPr>
          <a:xfrm>
            <a:off x="6804248" y="404664"/>
            <a:ext cx="2339752" cy="360040"/>
          </a:xfrm>
          <a:prstGeom prst="rect">
            <a:avLst/>
          </a:prstGeom>
          <a:solidFill>
            <a:srgbClr val="112D4E"/>
          </a:solidFill>
          <a:effectLst/>
        </p:spPr>
        <p:txBody>
          <a:bodyPr wrap="square" lIns="360000" rtlCol="0" anchor="ctr">
            <a:noAutofit/>
          </a:bodyPr>
          <a:lstStyle/>
          <a:p>
            <a:pPr fontAlgn="base">
              <a:spcBef>
                <a:spcPct val="0"/>
              </a:spcBef>
              <a:spcAft>
                <a:spcPct val="0"/>
              </a:spcAft>
            </a:pPr>
            <a:r>
              <a:rPr lang="en-US" altLang="zh-CN" sz="1400" b="1" dirty="0">
                <a:solidFill>
                  <a:schemeClr val="bg1">
                    <a:lumMod val="95000"/>
                  </a:schemeClr>
                </a:solidFill>
                <a:latin typeface="+mj-lt"/>
                <a:ea typeface="微软雅黑" pitchFamily="34" charset="-122"/>
              </a:rPr>
              <a:t>Solution</a:t>
            </a:r>
            <a:endParaRPr lang="zh-CN" altLang="en-US" sz="1400" b="1" dirty="0">
              <a:solidFill>
                <a:schemeClr val="bg1">
                  <a:lumMod val="95000"/>
                </a:schemeClr>
              </a:solidFill>
              <a:latin typeface="+mj-lt"/>
              <a:ea typeface="微软雅黑" pitchFamily="34" charset="-122"/>
            </a:endParaRPr>
          </a:p>
        </p:txBody>
      </p:sp>
      <p:sp>
        <p:nvSpPr>
          <p:cNvPr id="108" name="TextBox 5"/>
          <p:cNvSpPr txBox="1"/>
          <p:nvPr/>
        </p:nvSpPr>
        <p:spPr>
          <a:xfrm>
            <a:off x="4283968" y="1138666"/>
            <a:ext cx="4320481" cy="523220"/>
          </a:xfrm>
          <a:prstGeom prst="rect">
            <a:avLst/>
          </a:prstGeom>
          <a:noFill/>
        </p:spPr>
        <p:txBody>
          <a:bodyPr wrap="square" rtlCol="0">
            <a:spAutoFit/>
          </a:bodyPr>
          <a:lstStyle/>
          <a:p>
            <a:r>
              <a:rPr lang="en-US" altLang="zh-CN" sz="2800" dirty="0"/>
              <a:t>Smart Prepayment Solution</a:t>
            </a:r>
            <a:endParaRPr lang="zh-CN" altLang="en-US" sz="2800" dirty="0"/>
          </a:p>
        </p:txBody>
      </p:sp>
      <p:cxnSp>
        <p:nvCxnSpPr>
          <p:cNvPr id="9" name="直接连接符 8"/>
          <p:cNvCxnSpPr/>
          <p:nvPr/>
        </p:nvCxnSpPr>
        <p:spPr>
          <a:xfrm>
            <a:off x="3384000" y="1661886"/>
            <a:ext cx="576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圆角矩形 10"/>
          <p:cNvSpPr/>
          <p:nvPr/>
        </p:nvSpPr>
        <p:spPr>
          <a:xfrm>
            <a:off x="2535404" y="2922654"/>
            <a:ext cx="5132940" cy="309551"/>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CIM</a:t>
            </a:r>
            <a:endParaRPr lang="zh-CN" altLang="en-US" dirty="0">
              <a:solidFill>
                <a:schemeClr val="tx1"/>
              </a:solidFill>
            </a:endParaRPr>
          </a:p>
        </p:txBody>
      </p:sp>
      <p:sp>
        <p:nvSpPr>
          <p:cNvPr id="13" name="圆角矩形 12"/>
          <p:cNvSpPr/>
          <p:nvPr/>
        </p:nvSpPr>
        <p:spPr>
          <a:xfrm>
            <a:off x="2123728" y="2156586"/>
            <a:ext cx="1778527" cy="445903"/>
          </a:xfrm>
          <a:prstGeom prst="roundRect">
            <a:avLst/>
          </a:prstGeom>
          <a:solidFill>
            <a:srgbClr val="DBE2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dirty="0">
                <a:solidFill>
                  <a:schemeClr val="tx1"/>
                </a:solidFill>
              </a:rPr>
              <a:t>Unified System</a:t>
            </a:r>
            <a:endParaRPr lang="zh-CN" altLang="en-US" dirty="0">
              <a:solidFill>
                <a:schemeClr val="tx1"/>
              </a:solidFill>
            </a:endParaRPr>
          </a:p>
        </p:txBody>
      </p:sp>
      <p:sp>
        <p:nvSpPr>
          <p:cNvPr id="14" name="圆角矩形 13"/>
          <p:cNvSpPr/>
          <p:nvPr/>
        </p:nvSpPr>
        <p:spPr>
          <a:xfrm>
            <a:off x="4298167" y="2156586"/>
            <a:ext cx="1778527" cy="465132"/>
          </a:xfrm>
          <a:prstGeom prst="roundRect">
            <a:avLst/>
          </a:prstGeom>
          <a:solidFill>
            <a:srgbClr val="159B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dirty="0">
                <a:solidFill>
                  <a:schemeClr val="tx1"/>
                </a:solidFill>
              </a:rPr>
              <a:t>Billing</a:t>
            </a:r>
            <a:endParaRPr lang="zh-CN" altLang="en-US" dirty="0">
              <a:solidFill>
                <a:schemeClr val="tx1"/>
              </a:solidFill>
            </a:endParaRPr>
          </a:p>
        </p:txBody>
      </p:sp>
      <p:sp>
        <p:nvSpPr>
          <p:cNvPr id="15" name="圆角矩形 14"/>
          <p:cNvSpPr/>
          <p:nvPr/>
        </p:nvSpPr>
        <p:spPr>
          <a:xfrm>
            <a:off x="6472606" y="2156584"/>
            <a:ext cx="1778527" cy="465133"/>
          </a:xfrm>
          <a:prstGeom prst="roundRect">
            <a:avLst/>
          </a:prstGeom>
          <a:solidFill>
            <a:srgbClr val="0D9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MDM</a:t>
            </a:r>
            <a:endParaRPr lang="zh-CN" altLang="en-US" dirty="0">
              <a:solidFill>
                <a:schemeClr val="tx1"/>
              </a:solidFill>
            </a:endParaRPr>
          </a:p>
        </p:txBody>
      </p:sp>
      <p:cxnSp>
        <p:nvCxnSpPr>
          <p:cNvPr id="30" name="直接连接符 29"/>
          <p:cNvCxnSpPr/>
          <p:nvPr/>
        </p:nvCxnSpPr>
        <p:spPr>
          <a:xfrm>
            <a:off x="1681716" y="1916832"/>
            <a:ext cx="6840000" cy="0"/>
          </a:xfrm>
          <a:prstGeom prst="line">
            <a:avLst/>
          </a:prstGeom>
          <a:ln w="22225">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a:off x="1792384" y="3096890"/>
            <a:ext cx="771716" cy="1"/>
          </a:xfrm>
          <a:prstGeom prst="line">
            <a:avLst/>
          </a:prstGeom>
          <a:ln w="22225">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直接连接符 37"/>
          <p:cNvCxnSpPr>
            <a:stCxn id="11" idx="3"/>
          </p:cNvCxnSpPr>
          <p:nvPr/>
        </p:nvCxnSpPr>
        <p:spPr>
          <a:xfrm flipV="1">
            <a:off x="7668344" y="3060110"/>
            <a:ext cx="771716" cy="17320"/>
          </a:xfrm>
          <a:prstGeom prst="line">
            <a:avLst/>
          </a:prstGeom>
          <a:ln w="22225">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39" name="圆角矩形 38"/>
          <p:cNvSpPr/>
          <p:nvPr/>
        </p:nvSpPr>
        <p:spPr>
          <a:xfrm>
            <a:off x="3137585" y="3531803"/>
            <a:ext cx="3810679" cy="466469"/>
          </a:xfrm>
          <a:prstGeom prst="roundRect">
            <a:avLst/>
          </a:prstGeom>
          <a:solidFill>
            <a:srgbClr val="DBE2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dirty="0">
                <a:solidFill>
                  <a:schemeClr val="tx1"/>
                </a:solidFill>
              </a:rPr>
              <a:t>Standard</a:t>
            </a:r>
            <a:r>
              <a:rPr lang="zh-CN" altLang="en-US" dirty="0">
                <a:solidFill>
                  <a:schemeClr val="tx1"/>
                </a:solidFill>
              </a:rPr>
              <a:t> </a:t>
            </a:r>
            <a:r>
              <a:rPr lang="en-US" altLang="zh-CN" dirty="0">
                <a:solidFill>
                  <a:schemeClr val="tx1"/>
                </a:solidFill>
              </a:rPr>
              <a:t>Multi</a:t>
            </a:r>
            <a:r>
              <a:rPr lang="zh-CN" altLang="en-US" dirty="0">
                <a:solidFill>
                  <a:schemeClr val="tx1"/>
                </a:solidFill>
              </a:rPr>
              <a:t> </a:t>
            </a:r>
            <a:r>
              <a:rPr lang="en-US" altLang="zh-CN" dirty="0">
                <a:solidFill>
                  <a:schemeClr val="tx1"/>
                </a:solidFill>
              </a:rPr>
              <a:t>Vendor</a:t>
            </a:r>
            <a:r>
              <a:rPr lang="zh-CN" altLang="en-US" dirty="0">
                <a:solidFill>
                  <a:schemeClr val="tx1"/>
                </a:solidFill>
              </a:rPr>
              <a:t> </a:t>
            </a:r>
            <a:r>
              <a:rPr lang="en-US" altLang="zh-CN" dirty="0">
                <a:solidFill>
                  <a:schemeClr val="tx1"/>
                </a:solidFill>
              </a:rPr>
              <a:t>HES</a:t>
            </a:r>
            <a:endParaRPr lang="zh-CN" altLang="en-US" dirty="0">
              <a:solidFill>
                <a:schemeClr val="tx1"/>
              </a:solidFill>
            </a:endParaRPr>
          </a:p>
        </p:txBody>
      </p:sp>
      <p:cxnSp>
        <p:nvCxnSpPr>
          <p:cNvPr id="49" name="直接连接符 48"/>
          <p:cNvCxnSpPr/>
          <p:nvPr/>
        </p:nvCxnSpPr>
        <p:spPr>
          <a:xfrm>
            <a:off x="2987824" y="2656561"/>
            <a:ext cx="0" cy="268383"/>
          </a:xfrm>
          <a:prstGeom prst="line">
            <a:avLst/>
          </a:prstGeom>
          <a:ln w="22225">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110" name="云形 109"/>
          <p:cNvSpPr/>
          <p:nvPr/>
        </p:nvSpPr>
        <p:spPr>
          <a:xfrm>
            <a:off x="3291765" y="4208988"/>
            <a:ext cx="3584491" cy="804188"/>
          </a:xfrm>
          <a:prstGeom prst="cloud">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9" name="图片 5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48619" y="4494099"/>
            <a:ext cx="444956" cy="444956"/>
          </a:xfrm>
          <a:prstGeom prst="rect">
            <a:avLst/>
          </a:prstGeom>
        </p:spPr>
      </p:pic>
      <p:pic>
        <p:nvPicPr>
          <p:cNvPr id="62" name="图片 6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11242" y="4280240"/>
            <a:ext cx="444956" cy="444956"/>
          </a:xfrm>
          <a:prstGeom prst="rect">
            <a:avLst/>
          </a:prstGeom>
        </p:spPr>
      </p:pic>
      <p:pic>
        <p:nvPicPr>
          <p:cNvPr id="63" name="图片 6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61205" y="4300016"/>
            <a:ext cx="444956" cy="444956"/>
          </a:xfrm>
          <a:prstGeom prst="rect">
            <a:avLst/>
          </a:prstGeom>
        </p:spPr>
      </p:pic>
      <p:cxnSp>
        <p:nvCxnSpPr>
          <p:cNvPr id="35" name="直接连接符 34"/>
          <p:cNvCxnSpPr/>
          <p:nvPr/>
        </p:nvCxnSpPr>
        <p:spPr>
          <a:xfrm>
            <a:off x="1737600" y="4077072"/>
            <a:ext cx="6840000" cy="0"/>
          </a:xfrm>
          <a:prstGeom prst="line">
            <a:avLst/>
          </a:prstGeom>
          <a:ln w="22225">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a:off x="1737600" y="5085184"/>
            <a:ext cx="6840000" cy="0"/>
          </a:xfrm>
          <a:prstGeom prst="line">
            <a:avLst/>
          </a:prstGeom>
          <a:ln w="22225">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pic>
        <p:nvPicPr>
          <p:cNvPr id="23" name="图片 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00753" y="5794721"/>
            <a:ext cx="161876" cy="173707"/>
          </a:xfrm>
          <a:prstGeom prst="rect">
            <a:avLst/>
          </a:prstGeom>
        </p:spPr>
      </p:pic>
      <p:pic>
        <p:nvPicPr>
          <p:cNvPr id="57" name="图片 5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645851" y="5794721"/>
            <a:ext cx="161876" cy="173707"/>
          </a:xfrm>
          <a:prstGeom prst="rect">
            <a:avLst/>
          </a:prstGeom>
        </p:spPr>
      </p:pic>
      <p:pic>
        <p:nvPicPr>
          <p:cNvPr id="58" name="图片 5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39952" y="5794721"/>
            <a:ext cx="161876" cy="173707"/>
          </a:xfrm>
          <a:prstGeom prst="rect">
            <a:avLst/>
          </a:prstGeom>
        </p:spPr>
      </p:pic>
      <p:sp>
        <p:nvSpPr>
          <p:cNvPr id="33" name="文本框 32"/>
          <p:cNvSpPr txBox="1"/>
          <p:nvPr/>
        </p:nvSpPr>
        <p:spPr>
          <a:xfrm>
            <a:off x="2267744" y="5877272"/>
            <a:ext cx="768498" cy="369332"/>
          </a:xfrm>
          <a:prstGeom prst="rect">
            <a:avLst/>
          </a:prstGeom>
          <a:noFill/>
        </p:spPr>
        <p:txBody>
          <a:bodyPr wrap="square" rtlCol="0">
            <a:spAutoFit/>
          </a:bodyPr>
          <a:lstStyle/>
          <a:p>
            <a:r>
              <a:rPr lang="en-US" altLang="zh-CN" dirty="0"/>
              <a:t>GPRS</a:t>
            </a:r>
            <a:endParaRPr lang="zh-CN" altLang="en-US" dirty="0"/>
          </a:p>
        </p:txBody>
      </p:sp>
      <p:sp>
        <p:nvSpPr>
          <p:cNvPr id="70" name="文本框 69"/>
          <p:cNvSpPr txBox="1"/>
          <p:nvPr/>
        </p:nvSpPr>
        <p:spPr>
          <a:xfrm>
            <a:off x="4520525" y="5947166"/>
            <a:ext cx="707901" cy="369332"/>
          </a:xfrm>
          <a:prstGeom prst="rect">
            <a:avLst/>
          </a:prstGeom>
          <a:noFill/>
        </p:spPr>
        <p:txBody>
          <a:bodyPr wrap="square" rtlCol="0">
            <a:spAutoFit/>
          </a:bodyPr>
          <a:lstStyle/>
          <a:p>
            <a:r>
              <a:rPr lang="en-US" altLang="zh-CN" dirty="0"/>
              <a:t>BPLC</a:t>
            </a:r>
            <a:endParaRPr lang="zh-CN" altLang="en-US" dirty="0"/>
          </a:p>
        </p:txBody>
      </p:sp>
      <p:cxnSp>
        <p:nvCxnSpPr>
          <p:cNvPr id="74" name="直接连接符 73"/>
          <p:cNvCxnSpPr/>
          <p:nvPr/>
        </p:nvCxnSpPr>
        <p:spPr>
          <a:xfrm>
            <a:off x="4028026" y="5614721"/>
            <a:ext cx="0" cy="360000"/>
          </a:xfrm>
          <a:prstGeom prst="line">
            <a:avLst/>
          </a:prstGeom>
          <a:ln>
            <a:solidFill>
              <a:srgbClr val="0D97FF"/>
            </a:solidFill>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a:off x="3523970" y="5614721"/>
            <a:ext cx="0" cy="360000"/>
          </a:xfrm>
          <a:prstGeom prst="line">
            <a:avLst/>
          </a:prstGeom>
          <a:ln>
            <a:solidFill>
              <a:srgbClr val="0D97FF"/>
            </a:solidFill>
          </a:ln>
        </p:spPr>
        <p:style>
          <a:lnRef idx="1">
            <a:schemeClr val="accent1"/>
          </a:lnRef>
          <a:fillRef idx="0">
            <a:schemeClr val="accent1"/>
          </a:fillRef>
          <a:effectRef idx="0">
            <a:schemeClr val="accent1"/>
          </a:effectRef>
          <a:fontRef idx="minor">
            <a:schemeClr val="tx1"/>
          </a:fontRef>
        </p:style>
      </p:cxnSp>
      <p:cxnSp>
        <p:nvCxnSpPr>
          <p:cNvPr id="76" name="直接连接符 75"/>
          <p:cNvCxnSpPr/>
          <p:nvPr/>
        </p:nvCxnSpPr>
        <p:spPr>
          <a:xfrm>
            <a:off x="3091922" y="5614721"/>
            <a:ext cx="0" cy="360000"/>
          </a:xfrm>
          <a:prstGeom prst="line">
            <a:avLst/>
          </a:prstGeom>
          <a:ln>
            <a:solidFill>
              <a:srgbClr val="0D97FF"/>
            </a:solidFill>
          </a:ln>
        </p:spPr>
        <p:style>
          <a:lnRef idx="1">
            <a:schemeClr val="accent1"/>
          </a:lnRef>
          <a:fillRef idx="0">
            <a:schemeClr val="accent1"/>
          </a:fillRef>
          <a:effectRef idx="0">
            <a:schemeClr val="accent1"/>
          </a:effectRef>
          <a:fontRef idx="minor">
            <a:schemeClr val="tx1"/>
          </a:fontRef>
        </p:style>
      </p:cxnSp>
      <p:cxnSp>
        <p:nvCxnSpPr>
          <p:cNvPr id="77" name="直接连接符 76"/>
          <p:cNvCxnSpPr/>
          <p:nvPr/>
        </p:nvCxnSpPr>
        <p:spPr>
          <a:xfrm>
            <a:off x="5292080" y="5614721"/>
            <a:ext cx="0" cy="360000"/>
          </a:xfrm>
          <a:prstGeom prst="line">
            <a:avLst/>
          </a:prstGeom>
          <a:ln>
            <a:solidFill>
              <a:srgbClr val="0D97FF"/>
            </a:solidFill>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a:off x="5652120" y="5614721"/>
            <a:ext cx="0" cy="360000"/>
          </a:xfrm>
          <a:prstGeom prst="line">
            <a:avLst/>
          </a:prstGeom>
          <a:ln>
            <a:solidFill>
              <a:srgbClr val="0D97FF"/>
            </a:soli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a:off x="6493459" y="5614721"/>
            <a:ext cx="0" cy="360000"/>
          </a:xfrm>
          <a:prstGeom prst="line">
            <a:avLst/>
          </a:prstGeom>
          <a:ln>
            <a:solidFill>
              <a:srgbClr val="0D97FF"/>
            </a:solidFill>
          </a:ln>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a:off x="3091922" y="5614721"/>
            <a:ext cx="3717160" cy="0"/>
          </a:xfrm>
          <a:prstGeom prst="line">
            <a:avLst/>
          </a:prstGeom>
        </p:spPr>
        <p:style>
          <a:lnRef idx="1">
            <a:schemeClr val="accent1"/>
          </a:lnRef>
          <a:fillRef idx="0">
            <a:schemeClr val="accent1"/>
          </a:fillRef>
          <a:effectRef idx="0">
            <a:schemeClr val="accent1"/>
          </a:effectRef>
          <a:fontRef idx="minor">
            <a:schemeClr val="tx1"/>
          </a:fontRef>
        </p:style>
      </p:cxnSp>
      <p:pic>
        <p:nvPicPr>
          <p:cNvPr id="45" name="图片 4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71055" y="5373215"/>
            <a:ext cx="297238" cy="430403"/>
          </a:xfrm>
          <a:prstGeom prst="rect">
            <a:avLst/>
          </a:prstGeom>
        </p:spPr>
      </p:pic>
      <p:sp>
        <p:nvSpPr>
          <p:cNvPr id="2" name="文本框 1"/>
          <p:cNvSpPr txBox="1"/>
          <p:nvPr/>
        </p:nvSpPr>
        <p:spPr>
          <a:xfrm>
            <a:off x="264587" y="2276872"/>
            <a:ext cx="1698024" cy="369332"/>
          </a:xfrm>
          <a:prstGeom prst="rect">
            <a:avLst/>
          </a:prstGeom>
          <a:noFill/>
        </p:spPr>
        <p:txBody>
          <a:bodyPr wrap="square" rtlCol="0">
            <a:spAutoFit/>
          </a:bodyPr>
          <a:lstStyle/>
          <a:p>
            <a:r>
              <a:rPr lang="en-US" altLang="zh-CN" dirty="0"/>
              <a:t>Application</a:t>
            </a:r>
            <a:endParaRPr lang="zh-CN" altLang="en-US" dirty="0"/>
          </a:p>
        </p:txBody>
      </p:sp>
      <p:sp>
        <p:nvSpPr>
          <p:cNvPr id="48" name="文本框 47"/>
          <p:cNvSpPr txBox="1"/>
          <p:nvPr/>
        </p:nvSpPr>
        <p:spPr>
          <a:xfrm>
            <a:off x="264587" y="3383626"/>
            <a:ext cx="1606759" cy="369332"/>
          </a:xfrm>
          <a:prstGeom prst="rect">
            <a:avLst/>
          </a:prstGeom>
          <a:noFill/>
        </p:spPr>
        <p:txBody>
          <a:bodyPr wrap="square" rtlCol="0">
            <a:spAutoFit/>
          </a:bodyPr>
          <a:lstStyle/>
          <a:p>
            <a:r>
              <a:rPr lang="en-US" altLang="zh-CN" dirty="0"/>
              <a:t>Data Collection</a:t>
            </a:r>
            <a:endParaRPr lang="zh-CN" altLang="en-US" dirty="0"/>
          </a:p>
        </p:txBody>
      </p:sp>
      <p:sp>
        <p:nvSpPr>
          <p:cNvPr id="50" name="文本框 49"/>
          <p:cNvSpPr txBox="1"/>
          <p:nvPr/>
        </p:nvSpPr>
        <p:spPr>
          <a:xfrm>
            <a:off x="264587" y="4366935"/>
            <a:ext cx="1773423" cy="369332"/>
          </a:xfrm>
          <a:prstGeom prst="rect">
            <a:avLst/>
          </a:prstGeom>
          <a:noFill/>
        </p:spPr>
        <p:txBody>
          <a:bodyPr wrap="square" rtlCol="0">
            <a:spAutoFit/>
          </a:bodyPr>
          <a:lstStyle/>
          <a:p>
            <a:r>
              <a:rPr lang="en-US" altLang="zh-CN" dirty="0"/>
              <a:t>Communication</a:t>
            </a:r>
            <a:endParaRPr lang="zh-CN" altLang="en-US" dirty="0"/>
          </a:p>
        </p:txBody>
      </p:sp>
      <p:sp>
        <p:nvSpPr>
          <p:cNvPr id="52" name="文本框 51"/>
          <p:cNvSpPr txBox="1"/>
          <p:nvPr/>
        </p:nvSpPr>
        <p:spPr>
          <a:xfrm>
            <a:off x="264587" y="5778631"/>
            <a:ext cx="1764927" cy="369332"/>
          </a:xfrm>
          <a:prstGeom prst="rect">
            <a:avLst/>
          </a:prstGeom>
          <a:noFill/>
        </p:spPr>
        <p:txBody>
          <a:bodyPr wrap="square" rtlCol="0">
            <a:spAutoFit/>
          </a:bodyPr>
          <a:lstStyle/>
          <a:p>
            <a:r>
              <a:rPr lang="en-US" altLang="zh-CN" dirty="0"/>
              <a:t>Smart Meter</a:t>
            </a:r>
            <a:endParaRPr lang="zh-CN" altLang="en-US" dirty="0"/>
          </a:p>
        </p:txBody>
      </p:sp>
      <p:pic>
        <p:nvPicPr>
          <p:cNvPr id="21" name="图片 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172849" y="5324654"/>
            <a:ext cx="567503" cy="567503"/>
          </a:xfrm>
          <a:prstGeom prst="rect">
            <a:avLst/>
          </a:prstGeom>
        </p:spPr>
      </p:pic>
      <p:pic>
        <p:nvPicPr>
          <p:cNvPr id="53" name="图片 52"/>
          <p:cNvPicPr/>
          <p:nvPr/>
        </p:nvPicPr>
        <p:blipFill>
          <a:blip r:embed="rId7" cstate="print">
            <a:extLst>
              <a:ext uri="{28A0092B-C50C-407E-A947-70E740481C1C}">
                <a14:useLocalDpi xmlns:a14="http://schemas.microsoft.com/office/drawing/2010/main" val="0"/>
              </a:ext>
            </a:extLst>
          </a:blip>
          <a:stretch>
            <a:fillRect/>
          </a:stretch>
        </p:blipFill>
        <p:spPr>
          <a:xfrm>
            <a:off x="5436096" y="5877272"/>
            <a:ext cx="377615" cy="536034"/>
          </a:xfrm>
          <a:prstGeom prst="rect">
            <a:avLst/>
          </a:prstGeom>
        </p:spPr>
      </p:pic>
      <p:pic>
        <p:nvPicPr>
          <p:cNvPr id="54" name="图片 53"/>
          <p:cNvPicPr/>
          <p:nvPr/>
        </p:nvPicPr>
        <p:blipFill>
          <a:blip r:embed="rId7" cstate="print">
            <a:extLst>
              <a:ext uri="{28A0092B-C50C-407E-A947-70E740481C1C}">
                <a14:useLocalDpi xmlns:a14="http://schemas.microsoft.com/office/drawing/2010/main" val="0"/>
              </a:ext>
            </a:extLst>
          </a:blip>
          <a:stretch>
            <a:fillRect/>
          </a:stretch>
        </p:blipFill>
        <p:spPr>
          <a:xfrm>
            <a:off x="6287287" y="5877272"/>
            <a:ext cx="377615" cy="536034"/>
          </a:xfrm>
          <a:prstGeom prst="rect">
            <a:avLst/>
          </a:prstGeom>
        </p:spPr>
      </p:pic>
      <p:pic>
        <p:nvPicPr>
          <p:cNvPr id="55" name="图片 54"/>
          <p:cNvPicPr/>
          <p:nvPr/>
        </p:nvPicPr>
        <p:blipFill>
          <a:blip r:embed="rId7" cstate="print">
            <a:extLst>
              <a:ext uri="{28A0092B-C50C-407E-A947-70E740481C1C}">
                <a14:useLocalDpi xmlns:a14="http://schemas.microsoft.com/office/drawing/2010/main" val="0"/>
              </a:ext>
            </a:extLst>
          </a:blip>
          <a:stretch>
            <a:fillRect/>
          </a:stretch>
        </p:blipFill>
        <p:spPr>
          <a:xfrm>
            <a:off x="5076056" y="5877272"/>
            <a:ext cx="377615" cy="536034"/>
          </a:xfrm>
          <a:prstGeom prst="rect">
            <a:avLst/>
          </a:prstGeom>
        </p:spPr>
      </p:pic>
      <p:pic>
        <p:nvPicPr>
          <p:cNvPr id="68" name="图片 67"/>
          <p:cNvPicPr/>
          <p:nvPr/>
        </p:nvPicPr>
        <p:blipFill>
          <a:blip r:embed="rId7" cstate="print">
            <a:extLst>
              <a:ext uri="{28A0092B-C50C-407E-A947-70E740481C1C}">
                <a14:useLocalDpi xmlns:a14="http://schemas.microsoft.com/office/drawing/2010/main" val="0"/>
              </a:ext>
            </a:extLst>
          </a:blip>
          <a:stretch>
            <a:fillRect/>
          </a:stretch>
        </p:blipFill>
        <p:spPr>
          <a:xfrm>
            <a:off x="3375191" y="5877272"/>
            <a:ext cx="377615" cy="536034"/>
          </a:xfrm>
          <a:prstGeom prst="rect">
            <a:avLst/>
          </a:prstGeom>
        </p:spPr>
      </p:pic>
      <p:pic>
        <p:nvPicPr>
          <p:cNvPr id="73" name="图片 72"/>
          <p:cNvPicPr/>
          <p:nvPr/>
        </p:nvPicPr>
        <p:blipFill>
          <a:blip r:embed="rId7" cstate="print">
            <a:extLst>
              <a:ext uri="{28A0092B-C50C-407E-A947-70E740481C1C}">
                <a14:useLocalDpi xmlns:a14="http://schemas.microsoft.com/office/drawing/2010/main" val="0"/>
              </a:ext>
            </a:extLst>
          </a:blip>
          <a:stretch>
            <a:fillRect/>
          </a:stretch>
        </p:blipFill>
        <p:spPr>
          <a:xfrm>
            <a:off x="3806508" y="5877272"/>
            <a:ext cx="377615" cy="536034"/>
          </a:xfrm>
          <a:prstGeom prst="rect">
            <a:avLst/>
          </a:prstGeom>
        </p:spPr>
      </p:pic>
      <p:pic>
        <p:nvPicPr>
          <p:cNvPr id="81" name="图片 80"/>
          <p:cNvPicPr/>
          <p:nvPr/>
        </p:nvPicPr>
        <p:blipFill>
          <a:blip r:embed="rId7" cstate="print">
            <a:extLst>
              <a:ext uri="{28A0092B-C50C-407E-A947-70E740481C1C}">
                <a14:useLocalDpi xmlns:a14="http://schemas.microsoft.com/office/drawing/2010/main" val="0"/>
              </a:ext>
            </a:extLst>
          </a:blip>
          <a:stretch>
            <a:fillRect/>
          </a:stretch>
        </p:blipFill>
        <p:spPr>
          <a:xfrm>
            <a:off x="2955317" y="5877272"/>
            <a:ext cx="377615" cy="536034"/>
          </a:xfrm>
          <a:prstGeom prst="rect">
            <a:avLst/>
          </a:prstGeom>
        </p:spPr>
      </p:pic>
      <p:sp>
        <p:nvSpPr>
          <p:cNvPr id="51" name="文本框 50"/>
          <p:cNvSpPr txBox="1"/>
          <p:nvPr/>
        </p:nvSpPr>
        <p:spPr>
          <a:xfrm>
            <a:off x="5976047" y="5954501"/>
            <a:ext cx="414326" cy="369332"/>
          </a:xfrm>
          <a:prstGeom prst="rect">
            <a:avLst/>
          </a:prstGeom>
          <a:noFill/>
        </p:spPr>
        <p:txBody>
          <a:bodyPr wrap="square" rtlCol="0">
            <a:spAutoFit/>
          </a:bodyPr>
          <a:lstStyle/>
          <a:p>
            <a:r>
              <a:rPr lang="en-US" altLang="zh-CN" dirty="0"/>
              <a:t>RF</a:t>
            </a:r>
            <a:endParaRPr lang="zh-CN" altLang="en-US" dirty="0"/>
          </a:p>
        </p:txBody>
      </p:sp>
      <p:sp>
        <p:nvSpPr>
          <p:cNvPr id="56" name="文本框 55"/>
          <p:cNvSpPr txBox="1"/>
          <p:nvPr/>
        </p:nvSpPr>
        <p:spPr>
          <a:xfrm>
            <a:off x="6728427" y="5794721"/>
            <a:ext cx="629288" cy="369332"/>
          </a:xfrm>
          <a:prstGeom prst="rect">
            <a:avLst/>
          </a:prstGeom>
          <a:noFill/>
        </p:spPr>
        <p:txBody>
          <a:bodyPr wrap="square" rtlCol="0">
            <a:spAutoFit/>
          </a:bodyPr>
          <a:lstStyle/>
          <a:p>
            <a:r>
              <a:rPr lang="en-US" altLang="zh-CN"/>
              <a:t>DC</a:t>
            </a:r>
            <a:endParaRPr lang="zh-CN" altLang="en-US" dirty="0"/>
          </a:p>
        </p:txBody>
      </p:sp>
      <p:pic>
        <p:nvPicPr>
          <p:cNvPr id="60" name="图片 5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6604426" y="5311985"/>
            <a:ext cx="228703" cy="245418"/>
          </a:xfrm>
          <a:prstGeom prst="rect">
            <a:avLst/>
          </a:prstGeom>
        </p:spPr>
      </p:pic>
    </p:spTree>
    <p:extLst>
      <p:ext uri="{BB962C8B-B14F-4D97-AF65-F5344CB8AC3E}">
        <p14:creationId xmlns:p14="http://schemas.microsoft.com/office/powerpoint/2010/main" val="47661301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object 58"/>
          <p:cNvSpPr txBox="1"/>
          <p:nvPr/>
        </p:nvSpPr>
        <p:spPr>
          <a:xfrm>
            <a:off x="4128797" y="3862578"/>
            <a:ext cx="932135" cy="1034796"/>
          </a:xfrm>
          <a:prstGeom prst="rect">
            <a:avLst/>
          </a:prstGeom>
        </p:spPr>
        <p:txBody>
          <a:bodyPr wrap="square" lIns="0" tIns="0" rIns="0" bIns="0" rtlCol="0">
            <a:noAutofit/>
          </a:bodyPr>
          <a:lstStyle/>
          <a:p>
            <a:pPr marR="36474">
              <a:lnSpc>
                <a:spcPts val="600"/>
              </a:lnSpc>
              <a:spcBef>
                <a:spcPts val="10"/>
              </a:spcBef>
            </a:pPr>
            <a:endParaRPr sz="600"/>
          </a:p>
          <a:p>
            <a:pPr>
              <a:lnSpc>
                <a:spcPct val="101725"/>
              </a:lnSpc>
              <a:spcBef>
                <a:spcPts val="4000"/>
              </a:spcBef>
            </a:pPr>
            <a:r>
              <a:rPr sz="1250" spc="-9" dirty="0">
                <a:solidFill>
                  <a:srgbClr val="4D4F52"/>
                </a:solidFill>
                <a:latin typeface="Calibri"/>
                <a:cs typeface="Calibri"/>
              </a:rPr>
              <a:t>e</a:t>
            </a:r>
            <a:r>
              <a:rPr sz="1250" dirty="0">
                <a:solidFill>
                  <a:srgbClr val="4D4F52"/>
                </a:solidFill>
                <a:latin typeface="Calibri"/>
                <a:cs typeface="Calibri"/>
              </a:rPr>
              <a:t>t</a:t>
            </a:r>
            <a:r>
              <a:rPr sz="1250" spc="-14" dirty="0">
                <a:solidFill>
                  <a:srgbClr val="4D4F52"/>
                </a:solidFill>
                <a:latin typeface="Calibri"/>
                <a:cs typeface="Calibri"/>
              </a:rPr>
              <a:t>w</a:t>
            </a:r>
            <a:r>
              <a:rPr sz="1250" dirty="0">
                <a:solidFill>
                  <a:srgbClr val="4D4F52"/>
                </a:solidFill>
                <a:latin typeface="Calibri"/>
                <a:cs typeface="Calibri"/>
              </a:rPr>
              <a:t>ork</a:t>
            </a:r>
            <a:r>
              <a:rPr sz="1250" spc="-12" dirty="0">
                <a:solidFill>
                  <a:srgbClr val="4D4F52"/>
                </a:solidFill>
                <a:latin typeface="Calibri"/>
                <a:cs typeface="Calibri"/>
              </a:rPr>
              <a:t> </a:t>
            </a:r>
            <a:r>
              <a:rPr sz="1250" spc="-25" dirty="0">
                <a:solidFill>
                  <a:srgbClr val="4D4F52"/>
                </a:solidFill>
                <a:latin typeface="Calibri"/>
                <a:cs typeface="Calibri"/>
              </a:rPr>
              <a:t>r</a:t>
            </a:r>
            <a:r>
              <a:rPr sz="1250" dirty="0">
                <a:solidFill>
                  <a:srgbClr val="4D4F52"/>
                </a:solidFill>
                <a:latin typeface="Calibri"/>
                <a:cs typeface="Calibri"/>
              </a:rPr>
              <a:t>o</a:t>
            </a:r>
            <a:r>
              <a:rPr sz="1250" spc="4" dirty="0">
                <a:solidFill>
                  <a:srgbClr val="4D4F52"/>
                </a:solidFill>
                <a:latin typeface="Calibri"/>
                <a:cs typeface="Calibri"/>
              </a:rPr>
              <a:t>u</a:t>
            </a:r>
            <a:r>
              <a:rPr sz="1250" spc="-9" dirty="0">
                <a:solidFill>
                  <a:srgbClr val="4D4F52"/>
                </a:solidFill>
                <a:latin typeface="Calibri"/>
                <a:cs typeface="Calibri"/>
              </a:rPr>
              <a:t>t</a:t>
            </a:r>
            <a:r>
              <a:rPr sz="1250" dirty="0">
                <a:solidFill>
                  <a:srgbClr val="4D4F52"/>
                </a:solidFill>
                <a:latin typeface="Calibri"/>
                <a:cs typeface="Calibri"/>
              </a:rPr>
              <a:t>e</a:t>
            </a:r>
            <a:endParaRPr sz="1250">
              <a:latin typeface="Calibri"/>
              <a:cs typeface="Calibri"/>
            </a:endParaRPr>
          </a:p>
        </p:txBody>
      </p:sp>
      <p:sp>
        <p:nvSpPr>
          <p:cNvPr id="45" name="object 45"/>
          <p:cNvSpPr/>
          <p:nvPr/>
        </p:nvSpPr>
        <p:spPr>
          <a:xfrm>
            <a:off x="-15240" y="857251"/>
            <a:ext cx="8100059" cy="699515"/>
          </a:xfrm>
          <a:custGeom>
            <a:avLst/>
            <a:gdLst/>
            <a:ahLst/>
            <a:cxnLst/>
            <a:rect l="l" t="t" r="r" b="b"/>
            <a:pathLst>
              <a:path w="8100059" h="699515">
                <a:moveTo>
                  <a:pt x="8100059" y="0"/>
                </a:moveTo>
                <a:lnTo>
                  <a:pt x="15240" y="0"/>
                </a:lnTo>
                <a:lnTo>
                  <a:pt x="15240" y="699515"/>
                </a:lnTo>
                <a:lnTo>
                  <a:pt x="8100059" y="699515"/>
                </a:lnTo>
                <a:lnTo>
                  <a:pt x="8100059" y="0"/>
                </a:lnTo>
                <a:close/>
              </a:path>
            </a:pathLst>
          </a:custGeom>
          <a:solidFill>
            <a:srgbClr val="79B800"/>
          </a:solidFill>
        </p:spPr>
        <p:txBody>
          <a:bodyPr wrap="square" lIns="0" tIns="0" rIns="0" bIns="0" rtlCol="0">
            <a:noAutofit/>
          </a:bodyPr>
          <a:lstStyle/>
          <a:p>
            <a:endParaRPr/>
          </a:p>
        </p:txBody>
      </p:sp>
      <p:sp>
        <p:nvSpPr>
          <p:cNvPr id="43" name="object 43"/>
          <p:cNvSpPr/>
          <p:nvPr/>
        </p:nvSpPr>
        <p:spPr>
          <a:xfrm>
            <a:off x="4227576" y="2789695"/>
            <a:ext cx="592836" cy="743699"/>
          </a:xfrm>
          <a:prstGeom prst="rect">
            <a:avLst/>
          </a:prstGeom>
          <a:blipFill>
            <a:blip r:embed="rId2" cstate="print"/>
            <a:stretch>
              <a:fillRect/>
            </a:stretch>
          </a:blipFill>
        </p:spPr>
        <p:txBody>
          <a:bodyPr wrap="square" lIns="0" tIns="0" rIns="0" bIns="0" rtlCol="0">
            <a:noAutofit/>
          </a:bodyPr>
          <a:lstStyle/>
          <a:p>
            <a:endParaRPr/>
          </a:p>
        </p:txBody>
      </p:sp>
      <p:sp>
        <p:nvSpPr>
          <p:cNvPr id="41" name="object 41"/>
          <p:cNvSpPr/>
          <p:nvPr/>
        </p:nvSpPr>
        <p:spPr>
          <a:xfrm>
            <a:off x="6908292" y="3954018"/>
            <a:ext cx="836676" cy="461772"/>
          </a:xfrm>
          <a:prstGeom prst="rect">
            <a:avLst/>
          </a:prstGeom>
          <a:blipFill>
            <a:blip r:embed="rId3" cstate="print"/>
            <a:stretch>
              <a:fillRect/>
            </a:stretch>
          </a:blipFill>
        </p:spPr>
        <p:txBody>
          <a:bodyPr wrap="square" lIns="0" tIns="0" rIns="0" bIns="0" rtlCol="0">
            <a:noAutofit/>
          </a:bodyPr>
          <a:lstStyle/>
          <a:p>
            <a:endParaRPr/>
          </a:p>
        </p:txBody>
      </p:sp>
      <p:sp>
        <p:nvSpPr>
          <p:cNvPr id="42" name="object 42"/>
          <p:cNvSpPr/>
          <p:nvPr/>
        </p:nvSpPr>
        <p:spPr>
          <a:xfrm>
            <a:off x="7046976" y="3990595"/>
            <a:ext cx="573024" cy="347471"/>
          </a:xfrm>
          <a:prstGeom prst="rect">
            <a:avLst/>
          </a:prstGeom>
          <a:blipFill>
            <a:blip r:embed="rId4" cstate="print"/>
            <a:stretch>
              <a:fillRect/>
            </a:stretch>
          </a:blipFill>
        </p:spPr>
        <p:txBody>
          <a:bodyPr wrap="square" lIns="0" tIns="0" rIns="0" bIns="0" rtlCol="0">
            <a:noAutofit/>
          </a:bodyPr>
          <a:lstStyle/>
          <a:p>
            <a:endParaRPr/>
          </a:p>
        </p:txBody>
      </p:sp>
      <p:sp>
        <p:nvSpPr>
          <p:cNvPr id="39" name="object 39"/>
          <p:cNvSpPr/>
          <p:nvPr/>
        </p:nvSpPr>
        <p:spPr>
          <a:xfrm>
            <a:off x="7587997" y="2929889"/>
            <a:ext cx="835151" cy="461772"/>
          </a:xfrm>
          <a:prstGeom prst="rect">
            <a:avLst/>
          </a:prstGeom>
          <a:blipFill>
            <a:blip r:embed="rId3" cstate="print"/>
            <a:stretch>
              <a:fillRect/>
            </a:stretch>
          </a:blipFill>
        </p:spPr>
        <p:txBody>
          <a:bodyPr wrap="square" lIns="0" tIns="0" rIns="0" bIns="0" rtlCol="0">
            <a:noAutofit/>
          </a:bodyPr>
          <a:lstStyle/>
          <a:p>
            <a:endParaRPr/>
          </a:p>
        </p:txBody>
      </p:sp>
      <p:sp>
        <p:nvSpPr>
          <p:cNvPr id="40" name="object 40"/>
          <p:cNvSpPr/>
          <p:nvPr/>
        </p:nvSpPr>
        <p:spPr>
          <a:xfrm>
            <a:off x="7717535" y="2948177"/>
            <a:ext cx="576072" cy="362712"/>
          </a:xfrm>
          <a:prstGeom prst="rect">
            <a:avLst/>
          </a:prstGeom>
          <a:blipFill>
            <a:blip r:embed="rId5" cstate="print"/>
            <a:stretch>
              <a:fillRect/>
            </a:stretch>
          </a:blipFill>
        </p:spPr>
        <p:txBody>
          <a:bodyPr wrap="square" lIns="0" tIns="0" rIns="0" bIns="0" rtlCol="0">
            <a:noAutofit/>
          </a:bodyPr>
          <a:lstStyle/>
          <a:p>
            <a:endParaRPr/>
          </a:p>
        </p:txBody>
      </p:sp>
      <p:sp>
        <p:nvSpPr>
          <p:cNvPr id="37" name="object 37"/>
          <p:cNvSpPr/>
          <p:nvPr/>
        </p:nvSpPr>
        <p:spPr>
          <a:xfrm>
            <a:off x="6449568" y="2929889"/>
            <a:ext cx="836676" cy="461772"/>
          </a:xfrm>
          <a:prstGeom prst="rect">
            <a:avLst/>
          </a:prstGeom>
          <a:blipFill>
            <a:blip r:embed="rId3" cstate="print"/>
            <a:stretch>
              <a:fillRect/>
            </a:stretch>
          </a:blipFill>
        </p:spPr>
        <p:txBody>
          <a:bodyPr wrap="square" lIns="0" tIns="0" rIns="0" bIns="0" rtlCol="0">
            <a:noAutofit/>
          </a:bodyPr>
          <a:lstStyle/>
          <a:p>
            <a:endParaRPr/>
          </a:p>
        </p:txBody>
      </p:sp>
      <p:sp>
        <p:nvSpPr>
          <p:cNvPr id="38" name="object 38"/>
          <p:cNvSpPr/>
          <p:nvPr/>
        </p:nvSpPr>
        <p:spPr>
          <a:xfrm>
            <a:off x="6574535" y="2958846"/>
            <a:ext cx="583692" cy="355092"/>
          </a:xfrm>
          <a:prstGeom prst="rect">
            <a:avLst/>
          </a:prstGeom>
          <a:blipFill>
            <a:blip r:embed="rId6" cstate="print"/>
            <a:stretch>
              <a:fillRect/>
            </a:stretch>
          </a:blipFill>
        </p:spPr>
        <p:txBody>
          <a:bodyPr wrap="square" lIns="0" tIns="0" rIns="0" bIns="0" rtlCol="0">
            <a:noAutofit/>
          </a:bodyPr>
          <a:lstStyle/>
          <a:p>
            <a:endParaRPr/>
          </a:p>
        </p:txBody>
      </p:sp>
      <p:sp>
        <p:nvSpPr>
          <p:cNvPr id="32" name="object 32"/>
          <p:cNvSpPr/>
          <p:nvPr/>
        </p:nvSpPr>
        <p:spPr>
          <a:xfrm>
            <a:off x="3249168" y="2896363"/>
            <a:ext cx="0" cy="1852117"/>
          </a:xfrm>
          <a:custGeom>
            <a:avLst/>
            <a:gdLst/>
            <a:ahLst/>
            <a:cxnLst/>
            <a:rect l="l" t="t" r="r" b="b"/>
            <a:pathLst>
              <a:path h="1852117">
                <a:moveTo>
                  <a:pt x="0" y="0"/>
                </a:moveTo>
                <a:lnTo>
                  <a:pt x="0" y="1852117"/>
                </a:lnTo>
              </a:path>
            </a:pathLst>
          </a:custGeom>
          <a:ln w="9144">
            <a:solidFill>
              <a:srgbClr val="BEBEBE"/>
            </a:solidFill>
            <a:prstDash val="dash"/>
          </a:ln>
        </p:spPr>
        <p:txBody>
          <a:bodyPr wrap="square" lIns="0" tIns="0" rIns="0" bIns="0" rtlCol="0">
            <a:noAutofit/>
          </a:bodyPr>
          <a:lstStyle/>
          <a:p>
            <a:endParaRPr/>
          </a:p>
        </p:txBody>
      </p:sp>
      <p:sp>
        <p:nvSpPr>
          <p:cNvPr id="33" name="object 33"/>
          <p:cNvSpPr/>
          <p:nvPr/>
        </p:nvSpPr>
        <p:spPr>
          <a:xfrm>
            <a:off x="2785873" y="3352038"/>
            <a:ext cx="463295" cy="336804"/>
          </a:xfrm>
          <a:custGeom>
            <a:avLst/>
            <a:gdLst/>
            <a:ahLst/>
            <a:cxnLst/>
            <a:rect l="l" t="t" r="r" b="b"/>
            <a:pathLst>
              <a:path w="463295" h="336804">
                <a:moveTo>
                  <a:pt x="0" y="168401"/>
                </a:moveTo>
                <a:lnTo>
                  <a:pt x="202564" y="336804"/>
                </a:lnTo>
                <a:lnTo>
                  <a:pt x="202564" y="252603"/>
                </a:lnTo>
                <a:lnTo>
                  <a:pt x="463295" y="252603"/>
                </a:lnTo>
                <a:lnTo>
                  <a:pt x="463295" y="84200"/>
                </a:lnTo>
                <a:lnTo>
                  <a:pt x="202564" y="84200"/>
                </a:lnTo>
                <a:lnTo>
                  <a:pt x="202564" y="0"/>
                </a:lnTo>
                <a:lnTo>
                  <a:pt x="0" y="168401"/>
                </a:lnTo>
                <a:close/>
              </a:path>
            </a:pathLst>
          </a:custGeom>
          <a:solidFill>
            <a:srgbClr val="53781C"/>
          </a:solidFill>
        </p:spPr>
        <p:txBody>
          <a:bodyPr wrap="square" lIns="0" tIns="0" rIns="0" bIns="0" rtlCol="0">
            <a:noAutofit/>
          </a:bodyPr>
          <a:lstStyle/>
          <a:p>
            <a:endParaRPr/>
          </a:p>
        </p:txBody>
      </p:sp>
      <p:sp>
        <p:nvSpPr>
          <p:cNvPr id="34" name="object 34"/>
          <p:cNvSpPr/>
          <p:nvPr/>
        </p:nvSpPr>
        <p:spPr>
          <a:xfrm>
            <a:off x="3249169" y="3915918"/>
            <a:ext cx="463295" cy="335280"/>
          </a:xfrm>
          <a:custGeom>
            <a:avLst/>
            <a:gdLst/>
            <a:ahLst/>
            <a:cxnLst/>
            <a:rect l="l" t="t" r="r" b="b"/>
            <a:pathLst>
              <a:path w="463295" h="335280">
                <a:moveTo>
                  <a:pt x="261619" y="251459"/>
                </a:moveTo>
                <a:lnTo>
                  <a:pt x="261619" y="335280"/>
                </a:lnTo>
                <a:lnTo>
                  <a:pt x="463295" y="167639"/>
                </a:lnTo>
                <a:lnTo>
                  <a:pt x="261619" y="0"/>
                </a:lnTo>
                <a:lnTo>
                  <a:pt x="261619" y="83819"/>
                </a:lnTo>
                <a:lnTo>
                  <a:pt x="0" y="83819"/>
                </a:lnTo>
                <a:lnTo>
                  <a:pt x="0" y="251459"/>
                </a:lnTo>
                <a:lnTo>
                  <a:pt x="261619" y="251459"/>
                </a:lnTo>
                <a:close/>
              </a:path>
            </a:pathLst>
          </a:custGeom>
          <a:solidFill>
            <a:srgbClr val="53781C"/>
          </a:solidFill>
        </p:spPr>
        <p:txBody>
          <a:bodyPr wrap="square" lIns="0" tIns="0" rIns="0" bIns="0" rtlCol="0">
            <a:noAutofit/>
          </a:bodyPr>
          <a:lstStyle/>
          <a:p>
            <a:endParaRPr/>
          </a:p>
        </p:txBody>
      </p:sp>
      <p:sp>
        <p:nvSpPr>
          <p:cNvPr id="29" name="object 29"/>
          <p:cNvSpPr/>
          <p:nvPr/>
        </p:nvSpPr>
        <p:spPr>
          <a:xfrm>
            <a:off x="5827776" y="2896363"/>
            <a:ext cx="0" cy="1852117"/>
          </a:xfrm>
          <a:custGeom>
            <a:avLst/>
            <a:gdLst/>
            <a:ahLst/>
            <a:cxnLst/>
            <a:rect l="l" t="t" r="r" b="b"/>
            <a:pathLst>
              <a:path h="1852117">
                <a:moveTo>
                  <a:pt x="0" y="0"/>
                </a:moveTo>
                <a:lnTo>
                  <a:pt x="0" y="1852117"/>
                </a:lnTo>
              </a:path>
            </a:pathLst>
          </a:custGeom>
          <a:ln w="9144">
            <a:solidFill>
              <a:srgbClr val="BEBEBE"/>
            </a:solidFill>
            <a:prstDash val="dash"/>
          </a:ln>
        </p:spPr>
        <p:txBody>
          <a:bodyPr wrap="square" lIns="0" tIns="0" rIns="0" bIns="0" rtlCol="0">
            <a:noAutofit/>
          </a:bodyPr>
          <a:lstStyle/>
          <a:p>
            <a:endParaRPr/>
          </a:p>
        </p:txBody>
      </p:sp>
      <p:sp>
        <p:nvSpPr>
          <p:cNvPr id="30" name="object 30"/>
          <p:cNvSpPr/>
          <p:nvPr/>
        </p:nvSpPr>
        <p:spPr>
          <a:xfrm>
            <a:off x="5366004" y="3352038"/>
            <a:ext cx="461772" cy="336804"/>
          </a:xfrm>
          <a:custGeom>
            <a:avLst/>
            <a:gdLst/>
            <a:ahLst/>
            <a:cxnLst/>
            <a:rect l="l" t="t" r="r" b="b"/>
            <a:pathLst>
              <a:path w="461772" h="336804">
                <a:moveTo>
                  <a:pt x="0" y="168401"/>
                </a:moveTo>
                <a:lnTo>
                  <a:pt x="202565" y="336804"/>
                </a:lnTo>
                <a:lnTo>
                  <a:pt x="202565" y="252603"/>
                </a:lnTo>
                <a:lnTo>
                  <a:pt x="461772" y="252603"/>
                </a:lnTo>
                <a:lnTo>
                  <a:pt x="461772" y="84200"/>
                </a:lnTo>
                <a:lnTo>
                  <a:pt x="202565" y="84200"/>
                </a:lnTo>
                <a:lnTo>
                  <a:pt x="202565" y="0"/>
                </a:lnTo>
                <a:lnTo>
                  <a:pt x="0" y="168401"/>
                </a:lnTo>
                <a:close/>
              </a:path>
            </a:pathLst>
          </a:custGeom>
          <a:solidFill>
            <a:srgbClr val="53781C"/>
          </a:solidFill>
        </p:spPr>
        <p:txBody>
          <a:bodyPr wrap="square" lIns="0" tIns="0" rIns="0" bIns="0" rtlCol="0">
            <a:noAutofit/>
          </a:bodyPr>
          <a:lstStyle/>
          <a:p>
            <a:endParaRPr/>
          </a:p>
        </p:txBody>
      </p:sp>
      <p:sp>
        <p:nvSpPr>
          <p:cNvPr id="31" name="object 31"/>
          <p:cNvSpPr/>
          <p:nvPr/>
        </p:nvSpPr>
        <p:spPr>
          <a:xfrm>
            <a:off x="5827776" y="3915918"/>
            <a:ext cx="463296" cy="335280"/>
          </a:xfrm>
          <a:custGeom>
            <a:avLst/>
            <a:gdLst/>
            <a:ahLst/>
            <a:cxnLst/>
            <a:rect l="l" t="t" r="r" b="b"/>
            <a:pathLst>
              <a:path w="463296" h="335280">
                <a:moveTo>
                  <a:pt x="261620" y="251459"/>
                </a:moveTo>
                <a:lnTo>
                  <a:pt x="261620" y="335280"/>
                </a:lnTo>
                <a:lnTo>
                  <a:pt x="463296" y="167639"/>
                </a:lnTo>
                <a:lnTo>
                  <a:pt x="261620" y="0"/>
                </a:lnTo>
                <a:lnTo>
                  <a:pt x="261620" y="83819"/>
                </a:lnTo>
                <a:lnTo>
                  <a:pt x="0" y="83819"/>
                </a:lnTo>
                <a:lnTo>
                  <a:pt x="0" y="251459"/>
                </a:lnTo>
                <a:lnTo>
                  <a:pt x="261620" y="251459"/>
                </a:lnTo>
                <a:close/>
              </a:path>
            </a:pathLst>
          </a:custGeom>
          <a:solidFill>
            <a:srgbClr val="53781C"/>
          </a:solidFill>
        </p:spPr>
        <p:txBody>
          <a:bodyPr wrap="square" lIns="0" tIns="0" rIns="0" bIns="0" rtlCol="0">
            <a:noAutofit/>
          </a:bodyPr>
          <a:lstStyle/>
          <a:p>
            <a:endParaRPr/>
          </a:p>
        </p:txBody>
      </p:sp>
      <p:sp>
        <p:nvSpPr>
          <p:cNvPr id="26" name="object 26"/>
          <p:cNvSpPr/>
          <p:nvPr/>
        </p:nvSpPr>
        <p:spPr>
          <a:xfrm>
            <a:off x="429768" y="5065014"/>
            <a:ext cx="8304276" cy="440436"/>
          </a:xfrm>
          <a:custGeom>
            <a:avLst/>
            <a:gdLst/>
            <a:ahLst/>
            <a:cxnLst/>
            <a:rect l="l" t="t" r="r" b="b"/>
            <a:pathLst>
              <a:path w="8304276" h="440436">
                <a:moveTo>
                  <a:pt x="0" y="440436"/>
                </a:moveTo>
                <a:lnTo>
                  <a:pt x="8304276" y="440436"/>
                </a:lnTo>
                <a:lnTo>
                  <a:pt x="8304276" y="0"/>
                </a:lnTo>
                <a:lnTo>
                  <a:pt x="0" y="0"/>
                </a:lnTo>
                <a:lnTo>
                  <a:pt x="0" y="440436"/>
                </a:lnTo>
                <a:close/>
              </a:path>
            </a:pathLst>
          </a:custGeom>
          <a:solidFill>
            <a:srgbClr val="DFF0C4"/>
          </a:solidFill>
        </p:spPr>
        <p:txBody>
          <a:bodyPr wrap="square" lIns="0" tIns="0" rIns="0" bIns="0" rtlCol="0">
            <a:noAutofit/>
          </a:bodyPr>
          <a:lstStyle/>
          <a:p>
            <a:endParaRPr/>
          </a:p>
        </p:txBody>
      </p:sp>
      <p:sp>
        <p:nvSpPr>
          <p:cNvPr id="27" name="object 27"/>
          <p:cNvSpPr/>
          <p:nvPr/>
        </p:nvSpPr>
        <p:spPr>
          <a:xfrm>
            <a:off x="430531" y="5065776"/>
            <a:ext cx="501395" cy="440436"/>
          </a:xfrm>
          <a:custGeom>
            <a:avLst/>
            <a:gdLst/>
            <a:ahLst/>
            <a:cxnLst/>
            <a:rect l="l" t="t" r="r" b="b"/>
            <a:pathLst>
              <a:path w="501395" h="440436">
                <a:moveTo>
                  <a:pt x="0" y="0"/>
                </a:moveTo>
                <a:lnTo>
                  <a:pt x="0" y="440436"/>
                </a:lnTo>
                <a:lnTo>
                  <a:pt x="367868" y="440436"/>
                </a:lnTo>
                <a:lnTo>
                  <a:pt x="501395" y="259575"/>
                </a:lnTo>
                <a:lnTo>
                  <a:pt x="501395" y="0"/>
                </a:lnTo>
                <a:lnTo>
                  <a:pt x="0" y="0"/>
                </a:lnTo>
                <a:close/>
              </a:path>
            </a:pathLst>
          </a:custGeom>
          <a:solidFill>
            <a:srgbClr val="79B800"/>
          </a:solidFill>
        </p:spPr>
        <p:txBody>
          <a:bodyPr wrap="square" lIns="0" tIns="0" rIns="0" bIns="0" rtlCol="0">
            <a:noAutofit/>
          </a:bodyPr>
          <a:lstStyle/>
          <a:p>
            <a:endParaRPr/>
          </a:p>
        </p:txBody>
      </p:sp>
      <p:sp>
        <p:nvSpPr>
          <p:cNvPr id="28" name="object 28"/>
          <p:cNvSpPr/>
          <p:nvPr/>
        </p:nvSpPr>
        <p:spPr>
          <a:xfrm>
            <a:off x="430531" y="5065776"/>
            <a:ext cx="501395" cy="440436"/>
          </a:xfrm>
          <a:custGeom>
            <a:avLst/>
            <a:gdLst/>
            <a:ahLst/>
            <a:cxnLst/>
            <a:rect l="l" t="t" r="r" b="b"/>
            <a:pathLst>
              <a:path w="501395" h="440436">
                <a:moveTo>
                  <a:pt x="0" y="0"/>
                </a:moveTo>
                <a:lnTo>
                  <a:pt x="501395" y="0"/>
                </a:lnTo>
                <a:lnTo>
                  <a:pt x="501395" y="259575"/>
                </a:lnTo>
                <a:lnTo>
                  <a:pt x="367868" y="440436"/>
                </a:lnTo>
                <a:lnTo>
                  <a:pt x="0" y="440436"/>
                </a:lnTo>
                <a:lnTo>
                  <a:pt x="0" y="0"/>
                </a:lnTo>
                <a:close/>
              </a:path>
            </a:pathLst>
          </a:custGeom>
          <a:ln w="25908">
            <a:solidFill>
              <a:srgbClr val="FFFFFF"/>
            </a:solidFill>
          </a:ln>
        </p:spPr>
        <p:txBody>
          <a:bodyPr wrap="square" lIns="0" tIns="0" rIns="0" bIns="0" rtlCol="0">
            <a:noAutofit/>
          </a:bodyPr>
          <a:lstStyle/>
          <a:p>
            <a:endParaRPr/>
          </a:p>
        </p:txBody>
      </p:sp>
      <p:sp>
        <p:nvSpPr>
          <p:cNvPr id="25" name="object 25"/>
          <p:cNvSpPr/>
          <p:nvPr/>
        </p:nvSpPr>
        <p:spPr>
          <a:xfrm>
            <a:off x="975361" y="2896324"/>
            <a:ext cx="370331" cy="592493"/>
          </a:xfrm>
          <a:prstGeom prst="rect">
            <a:avLst/>
          </a:prstGeom>
          <a:blipFill>
            <a:blip r:embed="rId7" cstate="print"/>
            <a:stretch>
              <a:fillRect/>
            </a:stretch>
          </a:blipFill>
        </p:spPr>
        <p:txBody>
          <a:bodyPr wrap="square" lIns="0" tIns="0" rIns="0" bIns="0" rtlCol="0">
            <a:noAutofit/>
          </a:bodyPr>
          <a:lstStyle/>
          <a:p>
            <a:endParaRPr/>
          </a:p>
        </p:txBody>
      </p:sp>
      <p:sp>
        <p:nvSpPr>
          <p:cNvPr id="24" name="object 24"/>
          <p:cNvSpPr/>
          <p:nvPr/>
        </p:nvSpPr>
        <p:spPr>
          <a:xfrm>
            <a:off x="1309116" y="3800094"/>
            <a:ext cx="734568" cy="696468"/>
          </a:xfrm>
          <a:prstGeom prst="rect">
            <a:avLst/>
          </a:prstGeom>
          <a:blipFill>
            <a:blip r:embed="rId8" cstate="print"/>
            <a:stretch>
              <a:fillRect/>
            </a:stretch>
          </a:blipFill>
        </p:spPr>
        <p:txBody>
          <a:bodyPr wrap="square" lIns="0" tIns="0" rIns="0" bIns="0" rtlCol="0">
            <a:noAutofit/>
          </a:bodyPr>
          <a:lstStyle/>
          <a:p>
            <a:endParaRPr/>
          </a:p>
        </p:txBody>
      </p:sp>
      <p:sp>
        <p:nvSpPr>
          <p:cNvPr id="23" name="object 23"/>
          <p:cNvSpPr/>
          <p:nvPr/>
        </p:nvSpPr>
        <p:spPr>
          <a:xfrm>
            <a:off x="2002536" y="2818638"/>
            <a:ext cx="563880" cy="685800"/>
          </a:xfrm>
          <a:prstGeom prst="rect">
            <a:avLst/>
          </a:prstGeom>
          <a:blipFill>
            <a:blip r:embed="rId9" cstate="print"/>
            <a:stretch>
              <a:fillRect/>
            </a:stretch>
          </a:blipFill>
        </p:spPr>
        <p:txBody>
          <a:bodyPr wrap="square" lIns="0" tIns="0" rIns="0" bIns="0" rtlCol="0">
            <a:noAutofit/>
          </a:bodyPr>
          <a:lstStyle/>
          <a:p>
            <a:endParaRPr/>
          </a:p>
        </p:txBody>
      </p:sp>
      <p:sp>
        <p:nvSpPr>
          <p:cNvPr id="22" name="object 22"/>
          <p:cNvSpPr/>
          <p:nvPr/>
        </p:nvSpPr>
        <p:spPr>
          <a:xfrm>
            <a:off x="4131565" y="3862578"/>
            <a:ext cx="827531" cy="1034796"/>
          </a:xfrm>
          <a:prstGeom prst="rect">
            <a:avLst/>
          </a:prstGeom>
          <a:blipFill>
            <a:blip r:embed="rId10" cstate="print"/>
            <a:stretch>
              <a:fillRect/>
            </a:stretch>
          </a:blipFill>
        </p:spPr>
        <p:txBody>
          <a:bodyPr wrap="square" lIns="0" tIns="0" rIns="0" bIns="0" rtlCol="0">
            <a:noAutofit/>
          </a:bodyPr>
          <a:lstStyle/>
          <a:p>
            <a:endParaRPr/>
          </a:p>
        </p:txBody>
      </p:sp>
      <p:sp>
        <p:nvSpPr>
          <p:cNvPr id="20" name="object 20"/>
          <p:cNvSpPr txBox="1"/>
          <p:nvPr/>
        </p:nvSpPr>
        <p:spPr>
          <a:xfrm>
            <a:off x="429769" y="1071651"/>
            <a:ext cx="7287767" cy="304596"/>
          </a:xfrm>
          <a:prstGeom prst="rect">
            <a:avLst/>
          </a:prstGeom>
        </p:spPr>
        <p:txBody>
          <a:bodyPr wrap="square" lIns="0" tIns="0" rIns="0" bIns="0" rtlCol="0">
            <a:noAutofit/>
          </a:bodyPr>
          <a:lstStyle/>
          <a:p>
            <a:pPr marL="12700">
              <a:lnSpc>
                <a:spcPts val="2340"/>
              </a:lnSpc>
              <a:spcBef>
                <a:spcPts val="117"/>
              </a:spcBef>
            </a:pPr>
            <a:r>
              <a:rPr lang="en-US" sz="2000" b="1" dirty="0">
                <a:solidFill>
                  <a:srgbClr val="FFFFFF"/>
                </a:solidFill>
                <a:latin typeface="Calibri"/>
                <a:cs typeface="Calibri"/>
              </a:rPr>
              <a:t> Smart Meters, Communication Networks and Software as Service</a:t>
            </a:r>
            <a:endParaRPr sz="1400" dirty="0">
              <a:latin typeface="Calibri"/>
              <a:cs typeface="Calibri"/>
            </a:endParaRPr>
          </a:p>
        </p:txBody>
      </p:sp>
      <p:sp>
        <p:nvSpPr>
          <p:cNvPr id="16" name="object 16"/>
          <p:cNvSpPr txBox="1"/>
          <p:nvPr/>
        </p:nvSpPr>
        <p:spPr>
          <a:xfrm>
            <a:off x="6206110" y="2259712"/>
            <a:ext cx="2462379" cy="360679"/>
          </a:xfrm>
          <a:prstGeom prst="rect">
            <a:avLst/>
          </a:prstGeom>
        </p:spPr>
        <p:txBody>
          <a:bodyPr wrap="square" lIns="0" tIns="0" rIns="0" bIns="0" rtlCol="0">
            <a:noAutofit/>
          </a:bodyPr>
          <a:lstStyle/>
          <a:p>
            <a:pPr marL="572261" marR="580758" algn="ctr">
              <a:lnSpc>
                <a:spcPts val="1320"/>
              </a:lnSpc>
              <a:spcBef>
                <a:spcPts val="66"/>
              </a:spcBef>
            </a:pPr>
            <a:r>
              <a:rPr b="1" baseline="2275" dirty="0">
                <a:solidFill>
                  <a:srgbClr val="53781C"/>
                </a:solidFill>
                <a:latin typeface="Calibri"/>
                <a:cs typeface="Calibri"/>
              </a:rPr>
              <a:t>So</a:t>
            </a:r>
            <a:r>
              <a:rPr b="1" spc="4" baseline="2275" dirty="0">
                <a:solidFill>
                  <a:srgbClr val="53781C"/>
                </a:solidFill>
                <a:latin typeface="Calibri"/>
                <a:cs typeface="Calibri"/>
              </a:rPr>
              <a:t>f</a:t>
            </a:r>
            <a:r>
              <a:rPr b="1" baseline="2275" dirty="0">
                <a:solidFill>
                  <a:srgbClr val="53781C"/>
                </a:solidFill>
                <a:latin typeface="Calibri"/>
                <a:cs typeface="Calibri"/>
              </a:rPr>
              <a:t>tw</a:t>
            </a:r>
            <a:r>
              <a:rPr b="1" spc="-4" baseline="2275" dirty="0">
                <a:solidFill>
                  <a:srgbClr val="53781C"/>
                </a:solidFill>
                <a:latin typeface="Calibri"/>
                <a:cs typeface="Calibri"/>
              </a:rPr>
              <a:t>ar</a:t>
            </a:r>
            <a:r>
              <a:rPr b="1" baseline="2275" dirty="0">
                <a:solidFill>
                  <a:srgbClr val="53781C"/>
                </a:solidFill>
                <a:latin typeface="Calibri"/>
                <a:cs typeface="Calibri"/>
              </a:rPr>
              <a:t>e</a:t>
            </a:r>
            <a:r>
              <a:rPr b="1" spc="-24" baseline="2275" dirty="0">
                <a:solidFill>
                  <a:srgbClr val="53781C"/>
                </a:solidFill>
                <a:latin typeface="Calibri"/>
                <a:cs typeface="Calibri"/>
              </a:rPr>
              <a:t> </a:t>
            </a:r>
            <a:r>
              <a:rPr b="1" baseline="2275" dirty="0">
                <a:solidFill>
                  <a:srgbClr val="53781C"/>
                </a:solidFill>
                <a:latin typeface="Calibri"/>
                <a:cs typeface="Calibri"/>
              </a:rPr>
              <a:t>&amp; S</a:t>
            </a:r>
            <a:r>
              <a:rPr b="1" spc="-4" baseline="2275" dirty="0">
                <a:solidFill>
                  <a:srgbClr val="53781C"/>
                </a:solidFill>
                <a:latin typeface="Calibri"/>
                <a:cs typeface="Calibri"/>
              </a:rPr>
              <a:t>e</a:t>
            </a:r>
            <a:r>
              <a:rPr b="1" spc="14" baseline="2275" dirty="0">
                <a:solidFill>
                  <a:srgbClr val="53781C"/>
                </a:solidFill>
                <a:latin typeface="Calibri"/>
                <a:cs typeface="Calibri"/>
              </a:rPr>
              <a:t>r</a:t>
            </a:r>
            <a:r>
              <a:rPr b="1" baseline="2275" dirty="0">
                <a:solidFill>
                  <a:srgbClr val="53781C"/>
                </a:solidFill>
                <a:latin typeface="Calibri"/>
                <a:cs typeface="Calibri"/>
              </a:rPr>
              <a:t>vic</a:t>
            </a:r>
            <a:r>
              <a:rPr b="1" spc="-4" baseline="2275" dirty="0">
                <a:solidFill>
                  <a:srgbClr val="53781C"/>
                </a:solidFill>
                <a:latin typeface="Calibri"/>
                <a:cs typeface="Calibri"/>
              </a:rPr>
              <a:t>e</a:t>
            </a:r>
            <a:r>
              <a:rPr b="1" baseline="2275" dirty="0">
                <a:solidFill>
                  <a:srgbClr val="53781C"/>
                </a:solidFill>
                <a:latin typeface="Calibri"/>
                <a:cs typeface="Calibri"/>
              </a:rPr>
              <a:t>s</a:t>
            </a:r>
            <a:endParaRPr sz="1200">
              <a:latin typeface="Calibri"/>
              <a:cs typeface="Calibri"/>
            </a:endParaRPr>
          </a:p>
          <a:p>
            <a:pPr algn="ctr">
              <a:lnSpc>
                <a:spcPts val="1440"/>
              </a:lnSpc>
              <a:spcBef>
                <a:spcPts val="6"/>
              </a:spcBef>
            </a:pPr>
            <a:r>
              <a:rPr b="1" spc="-9" baseline="2275" dirty="0">
                <a:solidFill>
                  <a:srgbClr val="53781C"/>
                </a:solidFill>
                <a:latin typeface="Calibri"/>
                <a:cs typeface="Calibri"/>
              </a:rPr>
              <a:t>f</a:t>
            </a:r>
            <a:r>
              <a:rPr b="1" baseline="2275" dirty="0">
                <a:solidFill>
                  <a:srgbClr val="53781C"/>
                </a:solidFill>
                <a:latin typeface="Calibri"/>
                <a:cs typeface="Calibri"/>
              </a:rPr>
              <a:t>or</a:t>
            </a:r>
            <a:r>
              <a:rPr b="1" spc="-9" baseline="2275" dirty="0">
                <a:solidFill>
                  <a:srgbClr val="53781C"/>
                </a:solidFill>
                <a:latin typeface="Calibri"/>
                <a:cs typeface="Calibri"/>
              </a:rPr>
              <a:t> </a:t>
            </a:r>
            <a:r>
              <a:rPr b="1" spc="4" baseline="2275" dirty="0">
                <a:solidFill>
                  <a:srgbClr val="53781C"/>
                </a:solidFill>
                <a:latin typeface="Calibri"/>
                <a:cs typeface="Calibri"/>
              </a:rPr>
              <a:t>d</a:t>
            </a:r>
            <a:r>
              <a:rPr b="1" spc="-14" baseline="2275" dirty="0">
                <a:solidFill>
                  <a:srgbClr val="53781C"/>
                </a:solidFill>
                <a:latin typeface="Calibri"/>
                <a:cs typeface="Calibri"/>
              </a:rPr>
              <a:t>a</a:t>
            </a:r>
            <a:r>
              <a:rPr b="1" spc="-9" baseline="2275" dirty="0">
                <a:solidFill>
                  <a:srgbClr val="53781C"/>
                </a:solidFill>
                <a:latin typeface="Calibri"/>
                <a:cs typeface="Calibri"/>
              </a:rPr>
              <a:t>t</a:t>
            </a:r>
            <a:r>
              <a:rPr b="1" baseline="2275" dirty="0">
                <a:solidFill>
                  <a:srgbClr val="53781C"/>
                </a:solidFill>
                <a:latin typeface="Calibri"/>
                <a:cs typeface="Calibri"/>
              </a:rPr>
              <a:t>a </a:t>
            </a:r>
            <a:r>
              <a:rPr b="1" spc="-4" baseline="2275" dirty="0">
                <a:solidFill>
                  <a:srgbClr val="53781C"/>
                </a:solidFill>
                <a:latin typeface="Calibri"/>
                <a:cs typeface="Calibri"/>
              </a:rPr>
              <a:t>a</a:t>
            </a:r>
            <a:r>
              <a:rPr b="1" spc="4" baseline="2275" dirty="0">
                <a:solidFill>
                  <a:srgbClr val="53781C"/>
                </a:solidFill>
                <a:latin typeface="Calibri"/>
                <a:cs typeface="Calibri"/>
              </a:rPr>
              <a:t>g</a:t>
            </a:r>
            <a:r>
              <a:rPr b="1" spc="-4" baseline="2275" dirty="0">
                <a:solidFill>
                  <a:srgbClr val="53781C"/>
                </a:solidFill>
                <a:latin typeface="Calibri"/>
                <a:cs typeface="Calibri"/>
              </a:rPr>
              <a:t>gre</a:t>
            </a:r>
            <a:r>
              <a:rPr b="1" spc="-29" baseline="2275" dirty="0">
                <a:solidFill>
                  <a:srgbClr val="53781C"/>
                </a:solidFill>
                <a:latin typeface="Calibri"/>
                <a:cs typeface="Calibri"/>
              </a:rPr>
              <a:t>g</a:t>
            </a:r>
            <a:r>
              <a:rPr b="1" spc="-14" baseline="2275" dirty="0">
                <a:solidFill>
                  <a:srgbClr val="53781C"/>
                </a:solidFill>
                <a:latin typeface="Calibri"/>
                <a:cs typeface="Calibri"/>
              </a:rPr>
              <a:t>a</a:t>
            </a:r>
            <a:r>
              <a:rPr b="1" baseline="2275" dirty="0">
                <a:solidFill>
                  <a:srgbClr val="53781C"/>
                </a:solidFill>
                <a:latin typeface="Calibri"/>
                <a:cs typeface="Calibri"/>
              </a:rPr>
              <a:t>t</a:t>
            </a:r>
            <a:r>
              <a:rPr b="1" spc="9" baseline="2275" dirty="0">
                <a:solidFill>
                  <a:srgbClr val="53781C"/>
                </a:solidFill>
                <a:latin typeface="Calibri"/>
                <a:cs typeface="Calibri"/>
              </a:rPr>
              <a:t>i</a:t>
            </a:r>
            <a:r>
              <a:rPr b="1" baseline="2275" dirty="0">
                <a:solidFill>
                  <a:srgbClr val="53781C"/>
                </a:solidFill>
                <a:latin typeface="Calibri"/>
                <a:cs typeface="Calibri"/>
              </a:rPr>
              <a:t>on</a:t>
            </a:r>
            <a:r>
              <a:rPr b="1" spc="34" baseline="2275" dirty="0">
                <a:solidFill>
                  <a:srgbClr val="53781C"/>
                </a:solidFill>
                <a:latin typeface="Calibri"/>
                <a:cs typeface="Calibri"/>
              </a:rPr>
              <a:t> </a:t>
            </a:r>
            <a:r>
              <a:rPr b="1" spc="-4" baseline="2275" dirty="0">
                <a:solidFill>
                  <a:srgbClr val="53781C"/>
                </a:solidFill>
                <a:latin typeface="Calibri"/>
                <a:cs typeface="Calibri"/>
              </a:rPr>
              <a:t>a</a:t>
            </a:r>
            <a:r>
              <a:rPr b="1" spc="4" baseline="2275" dirty="0">
                <a:solidFill>
                  <a:srgbClr val="53781C"/>
                </a:solidFill>
                <a:latin typeface="Calibri"/>
                <a:cs typeface="Calibri"/>
              </a:rPr>
              <a:t>n</a:t>
            </a:r>
            <a:r>
              <a:rPr b="1" baseline="2275" dirty="0">
                <a:solidFill>
                  <a:srgbClr val="53781C"/>
                </a:solidFill>
                <a:latin typeface="Calibri"/>
                <a:cs typeface="Calibri"/>
              </a:rPr>
              <a:t>d</a:t>
            </a:r>
            <a:r>
              <a:rPr b="1" spc="4" baseline="2275" dirty="0">
                <a:solidFill>
                  <a:srgbClr val="53781C"/>
                </a:solidFill>
                <a:latin typeface="Calibri"/>
                <a:cs typeface="Calibri"/>
              </a:rPr>
              <a:t> </a:t>
            </a:r>
            <a:r>
              <a:rPr b="1" spc="-4" baseline="2275" dirty="0">
                <a:solidFill>
                  <a:srgbClr val="53781C"/>
                </a:solidFill>
                <a:latin typeface="Calibri"/>
                <a:cs typeface="Calibri"/>
              </a:rPr>
              <a:t>ma</a:t>
            </a:r>
            <a:r>
              <a:rPr b="1" spc="4" baseline="2275" dirty="0">
                <a:solidFill>
                  <a:srgbClr val="53781C"/>
                </a:solidFill>
                <a:latin typeface="Calibri"/>
                <a:cs typeface="Calibri"/>
              </a:rPr>
              <a:t>n</a:t>
            </a:r>
            <a:r>
              <a:rPr b="1" spc="-4" baseline="2275" dirty="0">
                <a:solidFill>
                  <a:srgbClr val="53781C"/>
                </a:solidFill>
                <a:latin typeface="Calibri"/>
                <a:cs typeface="Calibri"/>
              </a:rPr>
              <a:t>a</a:t>
            </a:r>
            <a:r>
              <a:rPr b="1" spc="-14" baseline="2275" dirty="0">
                <a:solidFill>
                  <a:srgbClr val="53781C"/>
                </a:solidFill>
                <a:latin typeface="Calibri"/>
                <a:cs typeface="Calibri"/>
              </a:rPr>
              <a:t>g</a:t>
            </a:r>
            <a:r>
              <a:rPr b="1" spc="-4" baseline="2275" dirty="0">
                <a:solidFill>
                  <a:srgbClr val="53781C"/>
                </a:solidFill>
                <a:latin typeface="Calibri"/>
                <a:cs typeface="Calibri"/>
              </a:rPr>
              <a:t>eme</a:t>
            </a:r>
            <a:r>
              <a:rPr b="1" spc="-9" baseline="2275" dirty="0">
                <a:solidFill>
                  <a:srgbClr val="53781C"/>
                </a:solidFill>
                <a:latin typeface="Calibri"/>
                <a:cs typeface="Calibri"/>
              </a:rPr>
              <a:t>n</a:t>
            </a:r>
            <a:r>
              <a:rPr b="1" baseline="2275" dirty="0">
                <a:solidFill>
                  <a:srgbClr val="53781C"/>
                </a:solidFill>
                <a:latin typeface="Calibri"/>
                <a:cs typeface="Calibri"/>
              </a:rPr>
              <a:t>t</a:t>
            </a:r>
            <a:endParaRPr sz="1200">
              <a:latin typeface="Calibri"/>
              <a:cs typeface="Calibri"/>
            </a:endParaRPr>
          </a:p>
        </p:txBody>
      </p:sp>
      <p:sp>
        <p:nvSpPr>
          <p:cNvPr id="15" name="object 15"/>
          <p:cNvSpPr txBox="1"/>
          <p:nvPr/>
        </p:nvSpPr>
        <p:spPr>
          <a:xfrm>
            <a:off x="1162305" y="2351151"/>
            <a:ext cx="899859" cy="177800"/>
          </a:xfrm>
          <a:prstGeom prst="rect">
            <a:avLst/>
          </a:prstGeom>
        </p:spPr>
        <p:txBody>
          <a:bodyPr wrap="square" lIns="0" tIns="0" rIns="0" bIns="0" rtlCol="0">
            <a:noAutofit/>
          </a:bodyPr>
          <a:lstStyle/>
          <a:p>
            <a:pPr marL="12700">
              <a:lnSpc>
                <a:spcPts val="1320"/>
              </a:lnSpc>
              <a:spcBef>
                <a:spcPts val="66"/>
              </a:spcBef>
            </a:pPr>
            <a:r>
              <a:rPr b="1" baseline="2275" dirty="0">
                <a:solidFill>
                  <a:srgbClr val="53781C"/>
                </a:solidFill>
                <a:latin typeface="Calibri"/>
                <a:cs typeface="Calibri"/>
              </a:rPr>
              <a:t>S</a:t>
            </a:r>
            <a:r>
              <a:rPr b="1" spc="-4" baseline="2275" dirty="0">
                <a:solidFill>
                  <a:srgbClr val="53781C"/>
                </a:solidFill>
                <a:latin typeface="Calibri"/>
                <a:cs typeface="Calibri"/>
              </a:rPr>
              <a:t>ma</a:t>
            </a:r>
            <a:r>
              <a:rPr b="1" spc="4" baseline="2275" dirty="0">
                <a:solidFill>
                  <a:srgbClr val="53781C"/>
                </a:solidFill>
                <a:latin typeface="Calibri"/>
                <a:cs typeface="Calibri"/>
              </a:rPr>
              <a:t>r</a:t>
            </a:r>
            <a:r>
              <a:rPr b="1" baseline="2275" dirty="0">
                <a:solidFill>
                  <a:srgbClr val="53781C"/>
                </a:solidFill>
                <a:latin typeface="Calibri"/>
                <a:cs typeface="Calibri"/>
              </a:rPr>
              <a:t>t</a:t>
            </a:r>
            <a:r>
              <a:rPr b="1" spc="-4" baseline="2275" dirty="0">
                <a:solidFill>
                  <a:srgbClr val="53781C"/>
                </a:solidFill>
                <a:latin typeface="Calibri"/>
                <a:cs typeface="Calibri"/>
              </a:rPr>
              <a:t> m</a:t>
            </a:r>
            <a:r>
              <a:rPr b="1" spc="-14" baseline="2275" dirty="0">
                <a:solidFill>
                  <a:srgbClr val="53781C"/>
                </a:solidFill>
                <a:latin typeface="Calibri"/>
                <a:cs typeface="Calibri"/>
              </a:rPr>
              <a:t>e</a:t>
            </a:r>
            <a:r>
              <a:rPr b="1" spc="-9" baseline="2275" dirty="0">
                <a:solidFill>
                  <a:srgbClr val="53781C"/>
                </a:solidFill>
                <a:latin typeface="Calibri"/>
                <a:cs typeface="Calibri"/>
              </a:rPr>
              <a:t>t</a:t>
            </a:r>
            <a:r>
              <a:rPr b="1" spc="-4" baseline="2275" dirty="0">
                <a:solidFill>
                  <a:srgbClr val="53781C"/>
                </a:solidFill>
                <a:latin typeface="Calibri"/>
                <a:cs typeface="Calibri"/>
              </a:rPr>
              <a:t>er</a:t>
            </a:r>
            <a:r>
              <a:rPr b="1" baseline="2275" dirty="0">
                <a:solidFill>
                  <a:srgbClr val="53781C"/>
                </a:solidFill>
                <a:latin typeface="Calibri"/>
                <a:cs typeface="Calibri"/>
              </a:rPr>
              <a:t>s</a:t>
            </a:r>
            <a:endParaRPr sz="1200">
              <a:latin typeface="Calibri"/>
              <a:cs typeface="Calibri"/>
            </a:endParaRPr>
          </a:p>
        </p:txBody>
      </p:sp>
      <p:sp>
        <p:nvSpPr>
          <p:cNvPr id="14" name="object 14"/>
          <p:cNvSpPr txBox="1"/>
          <p:nvPr/>
        </p:nvSpPr>
        <p:spPr>
          <a:xfrm>
            <a:off x="3695192" y="2351151"/>
            <a:ext cx="1681773" cy="177800"/>
          </a:xfrm>
          <a:prstGeom prst="rect">
            <a:avLst/>
          </a:prstGeom>
        </p:spPr>
        <p:txBody>
          <a:bodyPr wrap="square" lIns="0" tIns="0" rIns="0" bIns="0" rtlCol="0">
            <a:noAutofit/>
          </a:bodyPr>
          <a:lstStyle/>
          <a:p>
            <a:pPr marL="12700">
              <a:lnSpc>
                <a:spcPts val="1320"/>
              </a:lnSpc>
              <a:spcBef>
                <a:spcPts val="66"/>
              </a:spcBef>
            </a:pPr>
            <a:r>
              <a:rPr b="1" baseline="2275" dirty="0">
                <a:solidFill>
                  <a:srgbClr val="53781C"/>
                </a:solidFill>
                <a:latin typeface="Calibri"/>
                <a:cs typeface="Calibri"/>
              </a:rPr>
              <a:t>Com</a:t>
            </a:r>
            <a:r>
              <a:rPr b="1" spc="-4" baseline="2275" dirty="0">
                <a:solidFill>
                  <a:srgbClr val="53781C"/>
                </a:solidFill>
                <a:latin typeface="Calibri"/>
                <a:cs typeface="Calibri"/>
              </a:rPr>
              <a:t>m</a:t>
            </a:r>
            <a:r>
              <a:rPr b="1" spc="4" baseline="2275" dirty="0">
                <a:solidFill>
                  <a:srgbClr val="53781C"/>
                </a:solidFill>
                <a:latin typeface="Calibri"/>
                <a:cs typeface="Calibri"/>
              </a:rPr>
              <a:t>uni</a:t>
            </a:r>
            <a:r>
              <a:rPr b="1" spc="-9" baseline="2275" dirty="0">
                <a:solidFill>
                  <a:srgbClr val="53781C"/>
                </a:solidFill>
                <a:latin typeface="Calibri"/>
                <a:cs typeface="Calibri"/>
              </a:rPr>
              <a:t>c</a:t>
            </a:r>
            <a:r>
              <a:rPr b="1" spc="-14" baseline="2275" dirty="0">
                <a:solidFill>
                  <a:srgbClr val="53781C"/>
                </a:solidFill>
                <a:latin typeface="Calibri"/>
                <a:cs typeface="Calibri"/>
              </a:rPr>
              <a:t>a</a:t>
            </a:r>
            <a:r>
              <a:rPr b="1" baseline="2275" dirty="0">
                <a:solidFill>
                  <a:srgbClr val="53781C"/>
                </a:solidFill>
                <a:latin typeface="Calibri"/>
                <a:cs typeface="Calibri"/>
              </a:rPr>
              <a:t>t</a:t>
            </a:r>
            <a:r>
              <a:rPr b="1" spc="9" baseline="2275" dirty="0">
                <a:solidFill>
                  <a:srgbClr val="53781C"/>
                </a:solidFill>
                <a:latin typeface="Calibri"/>
                <a:cs typeface="Calibri"/>
              </a:rPr>
              <a:t>i</a:t>
            </a:r>
            <a:r>
              <a:rPr b="1" baseline="2275" dirty="0">
                <a:solidFill>
                  <a:srgbClr val="53781C"/>
                </a:solidFill>
                <a:latin typeface="Calibri"/>
                <a:cs typeface="Calibri"/>
              </a:rPr>
              <a:t>on</a:t>
            </a:r>
            <a:r>
              <a:rPr b="1" spc="29" baseline="2275" dirty="0">
                <a:solidFill>
                  <a:srgbClr val="53781C"/>
                </a:solidFill>
                <a:latin typeface="Calibri"/>
                <a:cs typeface="Calibri"/>
              </a:rPr>
              <a:t> </a:t>
            </a:r>
            <a:r>
              <a:rPr b="1" spc="4" baseline="2275" dirty="0">
                <a:solidFill>
                  <a:srgbClr val="53781C"/>
                </a:solidFill>
                <a:latin typeface="Calibri"/>
                <a:cs typeface="Calibri"/>
              </a:rPr>
              <a:t>n</a:t>
            </a:r>
            <a:r>
              <a:rPr b="1" spc="-14" baseline="2275" dirty="0">
                <a:solidFill>
                  <a:srgbClr val="53781C"/>
                </a:solidFill>
                <a:latin typeface="Calibri"/>
                <a:cs typeface="Calibri"/>
              </a:rPr>
              <a:t>e</a:t>
            </a:r>
            <a:r>
              <a:rPr b="1" baseline="2275" dirty="0">
                <a:solidFill>
                  <a:srgbClr val="53781C"/>
                </a:solidFill>
                <a:latin typeface="Calibri"/>
                <a:cs typeface="Calibri"/>
              </a:rPr>
              <a:t>two</a:t>
            </a:r>
            <a:r>
              <a:rPr b="1" spc="4" baseline="2275" dirty="0">
                <a:solidFill>
                  <a:srgbClr val="53781C"/>
                </a:solidFill>
                <a:latin typeface="Calibri"/>
                <a:cs typeface="Calibri"/>
              </a:rPr>
              <a:t>r</a:t>
            </a:r>
            <a:r>
              <a:rPr b="1" spc="-9" baseline="2275" dirty="0">
                <a:solidFill>
                  <a:srgbClr val="53781C"/>
                </a:solidFill>
                <a:latin typeface="Calibri"/>
                <a:cs typeface="Calibri"/>
              </a:rPr>
              <a:t>k</a:t>
            </a:r>
            <a:r>
              <a:rPr b="1" baseline="2275" dirty="0">
                <a:solidFill>
                  <a:srgbClr val="53781C"/>
                </a:solidFill>
                <a:latin typeface="Calibri"/>
                <a:cs typeface="Calibri"/>
              </a:rPr>
              <a:t>s</a:t>
            </a:r>
            <a:endParaRPr sz="1200">
              <a:latin typeface="Calibri"/>
              <a:cs typeface="Calibri"/>
            </a:endParaRPr>
          </a:p>
        </p:txBody>
      </p:sp>
      <p:sp>
        <p:nvSpPr>
          <p:cNvPr id="13" name="object 13"/>
          <p:cNvSpPr txBox="1"/>
          <p:nvPr/>
        </p:nvSpPr>
        <p:spPr>
          <a:xfrm>
            <a:off x="7646670" y="3473196"/>
            <a:ext cx="729640" cy="360680"/>
          </a:xfrm>
          <a:prstGeom prst="rect">
            <a:avLst/>
          </a:prstGeom>
        </p:spPr>
        <p:txBody>
          <a:bodyPr wrap="square" lIns="0" tIns="0" rIns="0" bIns="0" rtlCol="0">
            <a:noAutofit/>
          </a:bodyPr>
          <a:lstStyle/>
          <a:p>
            <a:pPr algn="ctr">
              <a:lnSpc>
                <a:spcPts val="1320"/>
              </a:lnSpc>
              <a:spcBef>
                <a:spcPts val="66"/>
              </a:spcBef>
            </a:pPr>
            <a:r>
              <a:rPr spc="4" baseline="2275" dirty="0">
                <a:solidFill>
                  <a:srgbClr val="4D4F52"/>
                </a:solidFill>
                <a:latin typeface="Calibri"/>
                <a:cs typeface="Calibri"/>
              </a:rPr>
              <a:t>M</a:t>
            </a:r>
            <a:r>
              <a:rPr spc="-9" baseline="2275" dirty="0">
                <a:solidFill>
                  <a:srgbClr val="4D4F52"/>
                </a:solidFill>
                <a:latin typeface="Calibri"/>
                <a:cs typeface="Calibri"/>
              </a:rPr>
              <a:t>e</a:t>
            </a:r>
            <a:r>
              <a:rPr spc="-4" baseline="2275" dirty="0">
                <a:solidFill>
                  <a:srgbClr val="4D4F52"/>
                </a:solidFill>
                <a:latin typeface="Calibri"/>
                <a:cs typeface="Calibri"/>
              </a:rPr>
              <a:t>t</a:t>
            </a:r>
            <a:r>
              <a:rPr baseline="2275" dirty="0">
                <a:solidFill>
                  <a:srgbClr val="4D4F52"/>
                </a:solidFill>
                <a:latin typeface="Calibri"/>
                <a:cs typeface="Calibri"/>
              </a:rPr>
              <a:t>er</a:t>
            </a:r>
            <a:r>
              <a:rPr spc="-14" baseline="2275" dirty="0">
                <a:solidFill>
                  <a:srgbClr val="4D4F52"/>
                </a:solidFill>
                <a:latin typeface="Calibri"/>
                <a:cs typeface="Calibri"/>
              </a:rPr>
              <a:t> </a:t>
            </a:r>
            <a:r>
              <a:rPr spc="4" baseline="2275" dirty="0">
                <a:solidFill>
                  <a:srgbClr val="4D4F52"/>
                </a:solidFill>
                <a:latin typeface="Calibri"/>
                <a:cs typeface="Calibri"/>
              </a:rPr>
              <a:t>d</a:t>
            </a:r>
            <a:r>
              <a:rPr spc="-9" baseline="2275" dirty="0">
                <a:solidFill>
                  <a:srgbClr val="4D4F52"/>
                </a:solidFill>
                <a:latin typeface="Calibri"/>
                <a:cs typeface="Calibri"/>
              </a:rPr>
              <a:t>a</a:t>
            </a:r>
            <a:r>
              <a:rPr spc="-4" baseline="2275" dirty="0">
                <a:solidFill>
                  <a:srgbClr val="4D4F52"/>
                </a:solidFill>
                <a:latin typeface="Calibri"/>
                <a:cs typeface="Calibri"/>
              </a:rPr>
              <a:t>t</a:t>
            </a:r>
            <a:r>
              <a:rPr baseline="2275" dirty="0">
                <a:solidFill>
                  <a:srgbClr val="4D4F52"/>
                </a:solidFill>
                <a:latin typeface="Calibri"/>
                <a:cs typeface="Calibri"/>
              </a:rPr>
              <a:t>a</a:t>
            </a:r>
            <a:endParaRPr sz="1200">
              <a:latin typeface="Calibri"/>
              <a:cs typeface="Calibri"/>
            </a:endParaRPr>
          </a:p>
          <a:p>
            <a:pPr marL="64769" marR="75726" algn="ctr">
              <a:lnSpc>
                <a:spcPts val="1440"/>
              </a:lnSpc>
              <a:spcBef>
                <a:spcPts val="6"/>
              </a:spcBef>
            </a:pPr>
            <a:r>
              <a:rPr baseline="2275" dirty="0">
                <a:solidFill>
                  <a:srgbClr val="4D4F52"/>
                </a:solidFill>
                <a:latin typeface="Calibri"/>
                <a:cs typeface="Calibri"/>
              </a:rPr>
              <a:t>a</a:t>
            </a:r>
            <a:r>
              <a:rPr spc="4" baseline="2275" dirty="0">
                <a:solidFill>
                  <a:srgbClr val="4D4F52"/>
                </a:solidFill>
                <a:latin typeface="Calibri"/>
                <a:cs typeface="Calibri"/>
              </a:rPr>
              <a:t>n</a:t>
            </a:r>
            <a:r>
              <a:rPr baseline="2275" dirty="0">
                <a:solidFill>
                  <a:srgbClr val="4D4F52"/>
                </a:solidFill>
                <a:latin typeface="Calibri"/>
                <a:cs typeface="Calibri"/>
              </a:rPr>
              <a:t>aly</a:t>
            </a:r>
            <a:r>
              <a:rPr spc="4" baseline="2275" dirty="0">
                <a:solidFill>
                  <a:srgbClr val="4D4F52"/>
                </a:solidFill>
                <a:latin typeface="Calibri"/>
                <a:cs typeface="Calibri"/>
              </a:rPr>
              <a:t>t</a:t>
            </a:r>
            <a:r>
              <a:rPr baseline="2275" dirty="0">
                <a:solidFill>
                  <a:srgbClr val="4D4F52"/>
                </a:solidFill>
                <a:latin typeface="Calibri"/>
                <a:cs typeface="Calibri"/>
              </a:rPr>
              <a:t>i</a:t>
            </a:r>
            <a:r>
              <a:rPr spc="-4" baseline="2275" dirty="0">
                <a:solidFill>
                  <a:srgbClr val="4D4F52"/>
                </a:solidFill>
                <a:latin typeface="Calibri"/>
                <a:cs typeface="Calibri"/>
              </a:rPr>
              <a:t>c</a:t>
            </a:r>
            <a:r>
              <a:rPr baseline="2275" dirty="0">
                <a:solidFill>
                  <a:srgbClr val="4D4F52"/>
                </a:solidFill>
                <a:latin typeface="Calibri"/>
                <a:cs typeface="Calibri"/>
              </a:rPr>
              <a:t>s</a:t>
            </a:r>
            <a:endParaRPr sz="1200">
              <a:latin typeface="Calibri"/>
              <a:cs typeface="Calibri"/>
            </a:endParaRPr>
          </a:p>
        </p:txBody>
      </p:sp>
      <p:sp>
        <p:nvSpPr>
          <p:cNvPr id="12" name="object 12"/>
          <p:cNvSpPr txBox="1"/>
          <p:nvPr/>
        </p:nvSpPr>
        <p:spPr>
          <a:xfrm>
            <a:off x="800811" y="3555492"/>
            <a:ext cx="728876" cy="177800"/>
          </a:xfrm>
          <a:prstGeom prst="rect">
            <a:avLst/>
          </a:prstGeom>
        </p:spPr>
        <p:txBody>
          <a:bodyPr wrap="square" lIns="0" tIns="0" rIns="0" bIns="0" rtlCol="0">
            <a:noAutofit/>
          </a:bodyPr>
          <a:lstStyle/>
          <a:p>
            <a:pPr marL="12700">
              <a:lnSpc>
                <a:spcPts val="1320"/>
              </a:lnSpc>
              <a:spcBef>
                <a:spcPts val="66"/>
              </a:spcBef>
            </a:pPr>
            <a:r>
              <a:rPr spc="-29" baseline="2275" dirty="0">
                <a:solidFill>
                  <a:srgbClr val="4D4F52"/>
                </a:solidFill>
                <a:latin typeface="Calibri"/>
                <a:cs typeface="Calibri"/>
              </a:rPr>
              <a:t>R</a:t>
            </a:r>
            <a:r>
              <a:rPr baseline="2275" dirty="0">
                <a:solidFill>
                  <a:srgbClr val="4D4F52"/>
                </a:solidFill>
                <a:latin typeface="Calibri"/>
                <a:cs typeface="Calibri"/>
              </a:rPr>
              <a:t>esi</a:t>
            </a:r>
            <a:r>
              <a:rPr spc="4" baseline="2275" dirty="0">
                <a:solidFill>
                  <a:srgbClr val="4D4F52"/>
                </a:solidFill>
                <a:latin typeface="Calibri"/>
                <a:cs typeface="Calibri"/>
              </a:rPr>
              <a:t>d</a:t>
            </a:r>
            <a:r>
              <a:rPr baseline="2275" dirty="0">
                <a:solidFill>
                  <a:srgbClr val="4D4F52"/>
                </a:solidFill>
                <a:latin typeface="Calibri"/>
                <a:cs typeface="Calibri"/>
              </a:rPr>
              <a:t>e</a:t>
            </a:r>
            <a:r>
              <a:rPr spc="-4" baseline="2275" dirty="0">
                <a:solidFill>
                  <a:srgbClr val="4D4F52"/>
                </a:solidFill>
                <a:latin typeface="Calibri"/>
                <a:cs typeface="Calibri"/>
              </a:rPr>
              <a:t>n</a:t>
            </a:r>
            <a:r>
              <a:rPr spc="4" baseline="2275" dirty="0">
                <a:solidFill>
                  <a:srgbClr val="4D4F52"/>
                </a:solidFill>
                <a:latin typeface="Calibri"/>
                <a:cs typeface="Calibri"/>
              </a:rPr>
              <a:t>t</a:t>
            </a:r>
            <a:r>
              <a:rPr baseline="2275" dirty="0">
                <a:solidFill>
                  <a:srgbClr val="4D4F52"/>
                </a:solidFill>
                <a:latin typeface="Calibri"/>
                <a:cs typeface="Calibri"/>
              </a:rPr>
              <a:t>ial</a:t>
            </a:r>
            <a:endParaRPr sz="1200">
              <a:latin typeface="Calibri"/>
              <a:cs typeface="Calibri"/>
            </a:endParaRPr>
          </a:p>
        </p:txBody>
      </p:sp>
      <p:sp>
        <p:nvSpPr>
          <p:cNvPr id="11" name="object 11"/>
          <p:cNvSpPr txBox="1"/>
          <p:nvPr/>
        </p:nvSpPr>
        <p:spPr>
          <a:xfrm>
            <a:off x="1901699" y="3555492"/>
            <a:ext cx="788465" cy="177800"/>
          </a:xfrm>
          <a:prstGeom prst="rect">
            <a:avLst/>
          </a:prstGeom>
        </p:spPr>
        <p:txBody>
          <a:bodyPr wrap="square" lIns="0" tIns="0" rIns="0" bIns="0" rtlCol="0">
            <a:noAutofit/>
          </a:bodyPr>
          <a:lstStyle/>
          <a:p>
            <a:pPr marL="12700">
              <a:lnSpc>
                <a:spcPts val="1320"/>
              </a:lnSpc>
              <a:spcBef>
                <a:spcPts val="66"/>
              </a:spcBef>
            </a:pPr>
            <a:r>
              <a:rPr spc="-4" baseline="2275" dirty="0">
                <a:solidFill>
                  <a:srgbClr val="4D4F52"/>
                </a:solidFill>
                <a:latin typeface="Calibri"/>
                <a:cs typeface="Calibri"/>
              </a:rPr>
              <a:t>C</a:t>
            </a:r>
            <a:r>
              <a:rPr baseline="2275" dirty="0">
                <a:solidFill>
                  <a:srgbClr val="4D4F52"/>
                </a:solidFill>
                <a:latin typeface="Calibri"/>
                <a:cs typeface="Calibri"/>
              </a:rPr>
              <a:t>o</a:t>
            </a:r>
            <a:r>
              <a:rPr spc="4" baseline="2275" dirty="0">
                <a:solidFill>
                  <a:srgbClr val="4D4F52"/>
                </a:solidFill>
                <a:latin typeface="Calibri"/>
                <a:cs typeface="Calibri"/>
              </a:rPr>
              <a:t>m</a:t>
            </a:r>
            <a:r>
              <a:rPr baseline="2275" dirty="0">
                <a:solidFill>
                  <a:srgbClr val="4D4F52"/>
                </a:solidFill>
                <a:latin typeface="Calibri"/>
                <a:cs typeface="Calibri"/>
              </a:rPr>
              <a:t>me</a:t>
            </a:r>
            <a:r>
              <a:rPr spc="-4" baseline="2275" dirty="0">
                <a:solidFill>
                  <a:srgbClr val="4D4F52"/>
                </a:solidFill>
                <a:latin typeface="Calibri"/>
                <a:cs typeface="Calibri"/>
              </a:rPr>
              <a:t>rc</a:t>
            </a:r>
            <a:r>
              <a:rPr baseline="2275" dirty="0">
                <a:solidFill>
                  <a:srgbClr val="4D4F52"/>
                </a:solidFill>
                <a:latin typeface="Calibri"/>
                <a:cs typeface="Calibri"/>
              </a:rPr>
              <a:t>ial</a:t>
            </a:r>
            <a:endParaRPr sz="1200">
              <a:latin typeface="Calibri"/>
              <a:cs typeface="Calibri"/>
            </a:endParaRPr>
          </a:p>
        </p:txBody>
      </p:sp>
      <p:sp>
        <p:nvSpPr>
          <p:cNvPr id="10" name="object 10"/>
          <p:cNvSpPr txBox="1"/>
          <p:nvPr/>
        </p:nvSpPr>
        <p:spPr>
          <a:xfrm>
            <a:off x="3948812" y="3552952"/>
            <a:ext cx="1175389" cy="183896"/>
          </a:xfrm>
          <a:prstGeom prst="rect">
            <a:avLst/>
          </a:prstGeom>
        </p:spPr>
        <p:txBody>
          <a:bodyPr wrap="square" lIns="0" tIns="0" rIns="0" bIns="0" rtlCol="0">
            <a:noAutofit/>
          </a:bodyPr>
          <a:lstStyle/>
          <a:p>
            <a:pPr marL="12700">
              <a:lnSpc>
                <a:spcPts val="1370"/>
              </a:lnSpc>
              <a:spcBef>
                <a:spcPts val="68"/>
              </a:spcBef>
            </a:pPr>
            <a:r>
              <a:rPr sz="1875" baseline="2184" dirty="0">
                <a:solidFill>
                  <a:srgbClr val="4D4F52"/>
                </a:solidFill>
                <a:latin typeface="Calibri"/>
                <a:cs typeface="Calibri"/>
              </a:rPr>
              <a:t>N</a:t>
            </a:r>
            <a:r>
              <a:rPr sz="1875" spc="-9" baseline="2184" dirty="0">
                <a:solidFill>
                  <a:srgbClr val="4D4F52"/>
                </a:solidFill>
                <a:latin typeface="Calibri"/>
                <a:cs typeface="Calibri"/>
              </a:rPr>
              <a:t>e</a:t>
            </a:r>
            <a:r>
              <a:rPr sz="1875" baseline="2184" dirty="0">
                <a:solidFill>
                  <a:srgbClr val="4D4F52"/>
                </a:solidFill>
                <a:latin typeface="Calibri"/>
                <a:cs typeface="Calibri"/>
              </a:rPr>
              <a:t>t</a:t>
            </a:r>
            <a:r>
              <a:rPr sz="1875" spc="-14" baseline="2184" dirty="0">
                <a:solidFill>
                  <a:srgbClr val="4D4F52"/>
                </a:solidFill>
                <a:latin typeface="Calibri"/>
                <a:cs typeface="Calibri"/>
              </a:rPr>
              <a:t>w</a:t>
            </a:r>
            <a:r>
              <a:rPr sz="1875" baseline="2184" dirty="0">
                <a:solidFill>
                  <a:srgbClr val="4D4F52"/>
                </a:solidFill>
                <a:latin typeface="Calibri"/>
                <a:cs typeface="Calibri"/>
              </a:rPr>
              <a:t>ork</a:t>
            </a:r>
            <a:r>
              <a:rPr sz="1875" spc="-20" baseline="2184" dirty="0">
                <a:solidFill>
                  <a:srgbClr val="4D4F52"/>
                </a:solidFill>
                <a:latin typeface="Calibri"/>
                <a:cs typeface="Calibri"/>
              </a:rPr>
              <a:t> </a:t>
            </a:r>
            <a:r>
              <a:rPr sz="1875" spc="-25" baseline="2184" dirty="0">
                <a:solidFill>
                  <a:srgbClr val="4D4F52"/>
                </a:solidFill>
                <a:latin typeface="Calibri"/>
                <a:cs typeface="Calibri"/>
              </a:rPr>
              <a:t>g</a:t>
            </a:r>
            <a:r>
              <a:rPr sz="1875" spc="-9" baseline="2184" dirty="0">
                <a:solidFill>
                  <a:srgbClr val="4D4F52"/>
                </a:solidFill>
                <a:latin typeface="Calibri"/>
                <a:cs typeface="Calibri"/>
              </a:rPr>
              <a:t>at</a:t>
            </a:r>
            <a:r>
              <a:rPr sz="1875" baseline="2184" dirty="0">
                <a:solidFill>
                  <a:srgbClr val="4D4F52"/>
                </a:solidFill>
                <a:latin typeface="Calibri"/>
                <a:cs typeface="Calibri"/>
              </a:rPr>
              <a:t>e</a:t>
            </a:r>
            <a:r>
              <a:rPr sz="1875" spc="-14" baseline="2184" dirty="0">
                <a:solidFill>
                  <a:srgbClr val="4D4F52"/>
                </a:solidFill>
                <a:latin typeface="Calibri"/>
                <a:cs typeface="Calibri"/>
              </a:rPr>
              <a:t>w</a:t>
            </a:r>
            <a:r>
              <a:rPr sz="1875" spc="-19" baseline="2184" dirty="0">
                <a:solidFill>
                  <a:srgbClr val="4D4F52"/>
                </a:solidFill>
                <a:latin typeface="Calibri"/>
                <a:cs typeface="Calibri"/>
              </a:rPr>
              <a:t>a</a:t>
            </a:r>
            <a:r>
              <a:rPr sz="1875" baseline="2184" dirty="0">
                <a:solidFill>
                  <a:srgbClr val="4D4F52"/>
                </a:solidFill>
                <a:latin typeface="Calibri"/>
                <a:cs typeface="Calibri"/>
              </a:rPr>
              <a:t>y</a:t>
            </a:r>
            <a:endParaRPr sz="1250">
              <a:latin typeface="Calibri"/>
              <a:cs typeface="Calibri"/>
            </a:endParaRPr>
          </a:p>
        </p:txBody>
      </p:sp>
      <p:sp>
        <p:nvSpPr>
          <p:cNvPr id="9" name="object 9"/>
          <p:cNvSpPr txBox="1"/>
          <p:nvPr/>
        </p:nvSpPr>
        <p:spPr>
          <a:xfrm>
            <a:off x="6291453" y="3564636"/>
            <a:ext cx="1176858" cy="177800"/>
          </a:xfrm>
          <a:prstGeom prst="rect">
            <a:avLst/>
          </a:prstGeom>
        </p:spPr>
        <p:txBody>
          <a:bodyPr wrap="square" lIns="0" tIns="0" rIns="0" bIns="0" rtlCol="0">
            <a:noAutofit/>
          </a:bodyPr>
          <a:lstStyle/>
          <a:p>
            <a:pPr marL="12700">
              <a:lnSpc>
                <a:spcPts val="1320"/>
              </a:lnSpc>
              <a:spcBef>
                <a:spcPts val="66"/>
              </a:spcBef>
            </a:pPr>
            <a:r>
              <a:rPr spc="-4" baseline="2275" dirty="0">
                <a:solidFill>
                  <a:srgbClr val="4D4F52"/>
                </a:solidFill>
                <a:latin typeface="Calibri"/>
                <a:cs typeface="Calibri"/>
              </a:rPr>
              <a:t>H</a:t>
            </a:r>
            <a:r>
              <a:rPr baseline="2275" dirty="0">
                <a:solidFill>
                  <a:srgbClr val="4D4F52"/>
                </a:solidFill>
                <a:latin typeface="Calibri"/>
                <a:cs typeface="Calibri"/>
              </a:rPr>
              <a:t>e</a:t>
            </a:r>
            <a:r>
              <a:rPr spc="4" baseline="2275" dirty="0">
                <a:solidFill>
                  <a:srgbClr val="4D4F52"/>
                </a:solidFill>
                <a:latin typeface="Calibri"/>
                <a:cs typeface="Calibri"/>
              </a:rPr>
              <a:t>ad-</a:t>
            </a:r>
            <a:r>
              <a:rPr baseline="2275" dirty="0">
                <a:solidFill>
                  <a:srgbClr val="4D4F52"/>
                </a:solidFill>
                <a:latin typeface="Calibri"/>
                <a:cs typeface="Calibri"/>
              </a:rPr>
              <a:t>e</a:t>
            </a:r>
            <a:r>
              <a:rPr spc="4" baseline="2275" dirty="0">
                <a:solidFill>
                  <a:srgbClr val="4D4F52"/>
                </a:solidFill>
                <a:latin typeface="Calibri"/>
                <a:cs typeface="Calibri"/>
              </a:rPr>
              <a:t>n</a:t>
            </a:r>
            <a:r>
              <a:rPr baseline="2275" dirty="0">
                <a:solidFill>
                  <a:srgbClr val="4D4F52"/>
                </a:solidFill>
                <a:latin typeface="Calibri"/>
                <a:cs typeface="Calibri"/>
              </a:rPr>
              <a:t>d</a:t>
            </a:r>
            <a:r>
              <a:rPr spc="-24" baseline="2275" dirty="0">
                <a:solidFill>
                  <a:srgbClr val="4D4F52"/>
                </a:solidFill>
                <a:latin typeface="Calibri"/>
                <a:cs typeface="Calibri"/>
              </a:rPr>
              <a:t> </a:t>
            </a:r>
            <a:r>
              <a:rPr spc="-25" baseline="2275" dirty="0">
                <a:solidFill>
                  <a:srgbClr val="4D4F52"/>
                </a:solidFill>
                <a:latin typeface="Calibri"/>
                <a:cs typeface="Calibri"/>
              </a:rPr>
              <a:t>s</a:t>
            </a:r>
            <a:r>
              <a:rPr spc="-14" baseline="2275" dirty="0">
                <a:solidFill>
                  <a:srgbClr val="4D4F52"/>
                </a:solidFill>
                <a:latin typeface="Calibri"/>
                <a:cs typeface="Calibri"/>
              </a:rPr>
              <a:t>ys</a:t>
            </a:r>
            <a:r>
              <a:rPr spc="-4" baseline="2275" dirty="0">
                <a:solidFill>
                  <a:srgbClr val="4D4F52"/>
                </a:solidFill>
                <a:latin typeface="Calibri"/>
                <a:cs typeface="Calibri"/>
              </a:rPr>
              <a:t>t</a:t>
            </a:r>
            <a:r>
              <a:rPr baseline="2275" dirty="0">
                <a:solidFill>
                  <a:srgbClr val="4D4F52"/>
                </a:solidFill>
                <a:latin typeface="Calibri"/>
                <a:cs typeface="Calibri"/>
              </a:rPr>
              <a:t>ems</a:t>
            </a:r>
            <a:endParaRPr sz="1200">
              <a:latin typeface="Calibri"/>
              <a:cs typeface="Calibri"/>
            </a:endParaRPr>
          </a:p>
        </p:txBody>
      </p:sp>
      <p:sp>
        <p:nvSpPr>
          <p:cNvPr id="8" name="object 8"/>
          <p:cNvSpPr txBox="1"/>
          <p:nvPr/>
        </p:nvSpPr>
        <p:spPr>
          <a:xfrm>
            <a:off x="6539230" y="4445127"/>
            <a:ext cx="1596942" cy="177800"/>
          </a:xfrm>
          <a:prstGeom prst="rect">
            <a:avLst/>
          </a:prstGeom>
        </p:spPr>
        <p:txBody>
          <a:bodyPr wrap="square" lIns="0" tIns="0" rIns="0" bIns="0" rtlCol="0">
            <a:noAutofit/>
          </a:bodyPr>
          <a:lstStyle/>
          <a:p>
            <a:pPr marL="12700">
              <a:lnSpc>
                <a:spcPts val="1320"/>
              </a:lnSpc>
              <a:spcBef>
                <a:spcPts val="66"/>
              </a:spcBef>
            </a:pPr>
            <a:r>
              <a:rPr spc="4" baseline="2275" dirty="0">
                <a:solidFill>
                  <a:srgbClr val="4D4F52"/>
                </a:solidFill>
                <a:latin typeface="Calibri"/>
                <a:cs typeface="Calibri"/>
              </a:rPr>
              <a:t>M</a:t>
            </a:r>
            <a:r>
              <a:rPr spc="-9" baseline="2275" dirty="0">
                <a:solidFill>
                  <a:srgbClr val="4D4F52"/>
                </a:solidFill>
                <a:latin typeface="Calibri"/>
                <a:cs typeface="Calibri"/>
              </a:rPr>
              <a:t>e</a:t>
            </a:r>
            <a:r>
              <a:rPr spc="-4" baseline="2275" dirty="0">
                <a:solidFill>
                  <a:srgbClr val="4D4F52"/>
                </a:solidFill>
                <a:latin typeface="Calibri"/>
                <a:cs typeface="Calibri"/>
              </a:rPr>
              <a:t>t</a:t>
            </a:r>
            <a:r>
              <a:rPr baseline="2275" dirty="0">
                <a:solidFill>
                  <a:srgbClr val="4D4F52"/>
                </a:solidFill>
                <a:latin typeface="Calibri"/>
                <a:cs typeface="Calibri"/>
              </a:rPr>
              <a:t>er</a:t>
            </a:r>
            <a:r>
              <a:rPr spc="-14" baseline="2275" dirty="0">
                <a:solidFill>
                  <a:srgbClr val="4D4F52"/>
                </a:solidFill>
                <a:latin typeface="Calibri"/>
                <a:cs typeface="Calibri"/>
              </a:rPr>
              <a:t> </a:t>
            </a:r>
            <a:r>
              <a:rPr spc="4" baseline="2275" dirty="0">
                <a:solidFill>
                  <a:srgbClr val="4D4F52"/>
                </a:solidFill>
                <a:latin typeface="Calibri"/>
                <a:cs typeface="Calibri"/>
              </a:rPr>
              <a:t>d</a:t>
            </a:r>
            <a:r>
              <a:rPr spc="-9" baseline="2275" dirty="0">
                <a:solidFill>
                  <a:srgbClr val="4D4F52"/>
                </a:solidFill>
                <a:latin typeface="Calibri"/>
                <a:cs typeface="Calibri"/>
              </a:rPr>
              <a:t>a</a:t>
            </a:r>
            <a:r>
              <a:rPr spc="-4" baseline="2275" dirty="0">
                <a:solidFill>
                  <a:srgbClr val="4D4F52"/>
                </a:solidFill>
                <a:latin typeface="Calibri"/>
                <a:cs typeface="Calibri"/>
              </a:rPr>
              <a:t>t</a:t>
            </a:r>
            <a:r>
              <a:rPr baseline="2275" dirty="0">
                <a:solidFill>
                  <a:srgbClr val="4D4F52"/>
                </a:solidFill>
                <a:latin typeface="Calibri"/>
                <a:cs typeface="Calibri"/>
              </a:rPr>
              <a:t>a</a:t>
            </a:r>
            <a:r>
              <a:rPr spc="-19" baseline="2275" dirty="0">
                <a:solidFill>
                  <a:srgbClr val="4D4F52"/>
                </a:solidFill>
                <a:latin typeface="Calibri"/>
                <a:cs typeface="Calibri"/>
              </a:rPr>
              <a:t> </a:t>
            </a:r>
            <a:r>
              <a:rPr baseline="2275" dirty="0">
                <a:solidFill>
                  <a:srgbClr val="4D4F52"/>
                </a:solidFill>
                <a:latin typeface="Calibri"/>
                <a:cs typeface="Calibri"/>
              </a:rPr>
              <a:t>ma</a:t>
            </a:r>
            <a:r>
              <a:rPr spc="4" baseline="2275" dirty="0">
                <a:solidFill>
                  <a:srgbClr val="4D4F52"/>
                </a:solidFill>
                <a:latin typeface="Calibri"/>
                <a:cs typeface="Calibri"/>
              </a:rPr>
              <a:t>n</a:t>
            </a:r>
            <a:r>
              <a:rPr baseline="2275" dirty="0">
                <a:solidFill>
                  <a:srgbClr val="4D4F52"/>
                </a:solidFill>
                <a:latin typeface="Calibri"/>
                <a:cs typeface="Calibri"/>
              </a:rPr>
              <a:t>a</a:t>
            </a:r>
            <a:r>
              <a:rPr spc="-9" baseline="2275" dirty="0">
                <a:solidFill>
                  <a:srgbClr val="4D4F52"/>
                </a:solidFill>
                <a:latin typeface="Calibri"/>
                <a:cs typeface="Calibri"/>
              </a:rPr>
              <a:t>g</a:t>
            </a:r>
            <a:r>
              <a:rPr baseline="2275" dirty="0">
                <a:solidFill>
                  <a:srgbClr val="4D4F52"/>
                </a:solidFill>
                <a:latin typeface="Calibri"/>
                <a:cs typeface="Calibri"/>
              </a:rPr>
              <a:t>em</a:t>
            </a:r>
            <a:r>
              <a:rPr spc="4" baseline="2275" dirty="0">
                <a:solidFill>
                  <a:srgbClr val="4D4F52"/>
                </a:solidFill>
                <a:latin typeface="Calibri"/>
                <a:cs typeface="Calibri"/>
              </a:rPr>
              <a:t>e</a:t>
            </a:r>
            <a:r>
              <a:rPr spc="-4" baseline="2275" dirty="0">
                <a:solidFill>
                  <a:srgbClr val="4D4F52"/>
                </a:solidFill>
                <a:latin typeface="Calibri"/>
                <a:cs typeface="Calibri"/>
              </a:rPr>
              <a:t>n</a:t>
            </a:r>
            <a:r>
              <a:rPr baseline="2275" dirty="0">
                <a:solidFill>
                  <a:srgbClr val="4D4F52"/>
                </a:solidFill>
                <a:latin typeface="Calibri"/>
                <a:cs typeface="Calibri"/>
              </a:rPr>
              <a:t>t</a:t>
            </a:r>
            <a:endParaRPr sz="1200">
              <a:latin typeface="Calibri"/>
              <a:cs typeface="Calibri"/>
            </a:endParaRPr>
          </a:p>
        </p:txBody>
      </p:sp>
      <p:sp>
        <p:nvSpPr>
          <p:cNvPr id="7" name="object 7"/>
          <p:cNvSpPr txBox="1"/>
          <p:nvPr/>
        </p:nvSpPr>
        <p:spPr>
          <a:xfrm>
            <a:off x="4013708" y="4467733"/>
            <a:ext cx="1350392" cy="155194"/>
          </a:xfrm>
          <a:prstGeom prst="rect">
            <a:avLst/>
          </a:prstGeom>
        </p:spPr>
        <p:txBody>
          <a:bodyPr wrap="square" lIns="0" tIns="0" rIns="0" bIns="0" rtlCol="0">
            <a:noAutofit/>
          </a:bodyPr>
          <a:lstStyle/>
          <a:p>
            <a:pPr marL="12700">
              <a:lnSpc>
                <a:spcPts val="1370"/>
              </a:lnSpc>
              <a:spcBef>
                <a:spcPts val="68"/>
              </a:spcBef>
            </a:pPr>
            <a:r>
              <a:rPr sz="1875" baseline="2184" dirty="0">
                <a:solidFill>
                  <a:srgbClr val="4D4F52"/>
                </a:solidFill>
                <a:latin typeface="Calibri"/>
                <a:cs typeface="Calibri"/>
              </a:rPr>
              <a:t>N                       r</a:t>
            </a:r>
            <a:endParaRPr sz="1250" dirty="0">
              <a:latin typeface="Calibri"/>
              <a:cs typeface="Calibri"/>
            </a:endParaRPr>
          </a:p>
        </p:txBody>
      </p:sp>
      <p:sp>
        <p:nvSpPr>
          <p:cNvPr id="6" name="object 6"/>
          <p:cNvSpPr txBox="1"/>
          <p:nvPr/>
        </p:nvSpPr>
        <p:spPr>
          <a:xfrm>
            <a:off x="1320166" y="4500879"/>
            <a:ext cx="632559" cy="177800"/>
          </a:xfrm>
          <a:prstGeom prst="rect">
            <a:avLst/>
          </a:prstGeom>
        </p:spPr>
        <p:txBody>
          <a:bodyPr wrap="square" lIns="0" tIns="0" rIns="0" bIns="0" rtlCol="0">
            <a:noAutofit/>
          </a:bodyPr>
          <a:lstStyle/>
          <a:p>
            <a:pPr marL="12700">
              <a:lnSpc>
                <a:spcPts val="1320"/>
              </a:lnSpc>
              <a:spcBef>
                <a:spcPts val="66"/>
              </a:spcBef>
            </a:pPr>
            <a:r>
              <a:rPr baseline="2275" dirty="0">
                <a:solidFill>
                  <a:srgbClr val="4D4F52"/>
                </a:solidFill>
                <a:latin typeface="Calibri"/>
                <a:cs typeface="Calibri"/>
              </a:rPr>
              <a:t>In</a:t>
            </a:r>
            <a:r>
              <a:rPr spc="4" baseline="2275" dirty="0">
                <a:solidFill>
                  <a:srgbClr val="4D4F52"/>
                </a:solidFill>
                <a:latin typeface="Calibri"/>
                <a:cs typeface="Calibri"/>
              </a:rPr>
              <a:t>du</a:t>
            </a:r>
            <a:r>
              <a:rPr spc="-14" baseline="2275" dirty="0">
                <a:solidFill>
                  <a:srgbClr val="4D4F52"/>
                </a:solidFill>
                <a:latin typeface="Calibri"/>
                <a:cs typeface="Calibri"/>
              </a:rPr>
              <a:t>s</a:t>
            </a:r>
            <a:r>
              <a:rPr spc="4" baseline="2275" dirty="0">
                <a:solidFill>
                  <a:srgbClr val="4D4F52"/>
                </a:solidFill>
                <a:latin typeface="Calibri"/>
                <a:cs typeface="Calibri"/>
              </a:rPr>
              <a:t>t</a:t>
            </a:r>
            <a:r>
              <a:rPr spc="-9" baseline="2275" dirty="0">
                <a:solidFill>
                  <a:srgbClr val="4D4F52"/>
                </a:solidFill>
                <a:latin typeface="Calibri"/>
                <a:cs typeface="Calibri"/>
              </a:rPr>
              <a:t>r</a:t>
            </a:r>
            <a:r>
              <a:rPr baseline="2275" dirty="0">
                <a:solidFill>
                  <a:srgbClr val="4D4F52"/>
                </a:solidFill>
                <a:latin typeface="Calibri"/>
                <a:cs typeface="Calibri"/>
              </a:rPr>
              <a:t>ial</a:t>
            </a:r>
            <a:endParaRPr sz="1200">
              <a:latin typeface="Calibri"/>
              <a:cs typeface="Calibri"/>
            </a:endParaRPr>
          </a:p>
        </p:txBody>
      </p:sp>
      <p:sp>
        <p:nvSpPr>
          <p:cNvPr id="4" name="object 4"/>
          <p:cNvSpPr txBox="1"/>
          <p:nvPr/>
        </p:nvSpPr>
        <p:spPr>
          <a:xfrm>
            <a:off x="429768" y="5065014"/>
            <a:ext cx="8304276" cy="440436"/>
          </a:xfrm>
          <a:prstGeom prst="rect">
            <a:avLst/>
          </a:prstGeom>
        </p:spPr>
        <p:txBody>
          <a:bodyPr wrap="square" lIns="0" tIns="0" rIns="0" bIns="0" rtlCol="0">
            <a:noAutofit/>
          </a:bodyPr>
          <a:lstStyle/>
          <a:p>
            <a:pPr>
              <a:lnSpc>
                <a:spcPts val="850"/>
              </a:lnSpc>
              <a:spcBef>
                <a:spcPts val="24"/>
              </a:spcBef>
            </a:pPr>
            <a:endParaRPr sz="850" dirty="0"/>
          </a:p>
          <a:p>
            <a:pPr marL="1058545">
              <a:lnSpc>
                <a:spcPct val="101725"/>
              </a:lnSpc>
            </a:pPr>
            <a:r>
              <a:rPr lang="en-US" sz="1400" b="1" dirty="0">
                <a:latin typeface="Calibri"/>
                <a:cs typeface="Calibri"/>
              </a:rPr>
              <a:t>S</a:t>
            </a:r>
            <a:r>
              <a:rPr sz="1400" b="1" dirty="0">
                <a:latin typeface="Calibri"/>
                <a:cs typeface="Calibri"/>
              </a:rPr>
              <a:t>m</a:t>
            </a:r>
            <a:r>
              <a:rPr sz="1400" b="1" spc="4" dirty="0">
                <a:latin typeface="Calibri"/>
                <a:cs typeface="Calibri"/>
              </a:rPr>
              <a:t>ar</a:t>
            </a:r>
            <a:r>
              <a:rPr sz="1400" b="1" dirty="0">
                <a:latin typeface="Calibri"/>
                <a:cs typeface="Calibri"/>
              </a:rPr>
              <a:t>t</a:t>
            </a:r>
            <a:r>
              <a:rPr sz="1400" b="1" spc="-14" dirty="0">
                <a:latin typeface="Calibri"/>
                <a:cs typeface="Calibri"/>
              </a:rPr>
              <a:t> </a:t>
            </a:r>
            <a:r>
              <a:rPr sz="1400" b="1" dirty="0">
                <a:latin typeface="Calibri"/>
                <a:cs typeface="Calibri"/>
              </a:rPr>
              <a:t>m</a:t>
            </a:r>
            <a:r>
              <a:rPr sz="1400" b="1" spc="-9" dirty="0">
                <a:latin typeface="Calibri"/>
                <a:cs typeface="Calibri"/>
              </a:rPr>
              <a:t>e</a:t>
            </a:r>
            <a:r>
              <a:rPr sz="1400" b="1" spc="-4" dirty="0">
                <a:latin typeface="Calibri"/>
                <a:cs typeface="Calibri"/>
              </a:rPr>
              <a:t>t</a:t>
            </a:r>
            <a:r>
              <a:rPr sz="1400" b="1" dirty="0">
                <a:latin typeface="Calibri"/>
                <a:cs typeface="Calibri"/>
              </a:rPr>
              <a:t>e</a:t>
            </a:r>
            <a:r>
              <a:rPr sz="1400" b="1" spc="-4" dirty="0">
                <a:latin typeface="Calibri"/>
                <a:cs typeface="Calibri"/>
              </a:rPr>
              <a:t>r</a:t>
            </a:r>
            <a:r>
              <a:rPr sz="1400" b="1" dirty="0">
                <a:latin typeface="Calibri"/>
                <a:cs typeface="Calibri"/>
              </a:rPr>
              <a:t>s</a:t>
            </a:r>
            <a:r>
              <a:rPr sz="1400" b="1" spc="-34" dirty="0">
                <a:latin typeface="Calibri"/>
                <a:cs typeface="Calibri"/>
              </a:rPr>
              <a:t> </a:t>
            </a:r>
            <a:r>
              <a:rPr lang="en-US" sz="1400" b="1" spc="-34" dirty="0">
                <a:latin typeface="Calibri"/>
                <a:cs typeface="Calibri"/>
              </a:rPr>
              <a:t>ins</a:t>
            </a:r>
            <a:r>
              <a:rPr sz="1400" b="1" spc="-4" dirty="0">
                <a:latin typeface="Calibri"/>
                <a:cs typeface="Calibri"/>
              </a:rPr>
              <a:t>t</a:t>
            </a:r>
            <a:r>
              <a:rPr sz="1400" b="1" dirty="0">
                <a:latin typeface="Calibri"/>
                <a:cs typeface="Calibri"/>
              </a:rPr>
              <a:t>a</a:t>
            </a:r>
            <a:r>
              <a:rPr sz="1400" b="1" spc="4" dirty="0">
                <a:latin typeface="Calibri"/>
                <a:cs typeface="Calibri"/>
              </a:rPr>
              <a:t>l</a:t>
            </a:r>
            <a:r>
              <a:rPr sz="1400" b="1" dirty="0">
                <a:latin typeface="Calibri"/>
                <a:cs typeface="Calibri"/>
              </a:rPr>
              <a:t>l</a:t>
            </a:r>
            <a:r>
              <a:rPr sz="1400" b="1" spc="4" dirty="0">
                <a:latin typeface="Calibri"/>
                <a:cs typeface="Calibri"/>
              </a:rPr>
              <a:t>e</a:t>
            </a:r>
            <a:r>
              <a:rPr sz="1400" b="1" dirty="0">
                <a:latin typeface="Calibri"/>
                <a:cs typeface="Calibri"/>
              </a:rPr>
              <a:t>d</a:t>
            </a:r>
            <a:r>
              <a:rPr sz="1400" b="1" spc="-39" dirty="0">
                <a:latin typeface="Calibri"/>
                <a:cs typeface="Calibri"/>
              </a:rPr>
              <a:t> </a:t>
            </a:r>
            <a:r>
              <a:rPr lang="en-US" sz="1400" b="1" spc="-39" dirty="0">
                <a:latin typeface="Calibri"/>
                <a:cs typeface="Calibri"/>
              </a:rPr>
              <a:t>and </a:t>
            </a:r>
            <a:r>
              <a:rPr sz="1400" b="1" spc="-9" dirty="0">
                <a:latin typeface="Calibri"/>
                <a:cs typeface="Calibri"/>
              </a:rPr>
              <a:t>c</a:t>
            </a:r>
            <a:r>
              <a:rPr sz="1400" b="1" dirty="0">
                <a:latin typeface="Calibri"/>
                <a:cs typeface="Calibri"/>
              </a:rPr>
              <a:t>on</a:t>
            </a:r>
            <a:r>
              <a:rPr sz="1400" b="1" spc="4" dirty="0">
                <a:latin typeface="Calibri"/>
                <a:cs typeface="Calibri"/>
              </a:rPr>
              <a:t>n</a:t>
            </a:r>
            <a:r>
              <a:rPr sz="1400" b="1" dirty="0">
                <a:latin typeface="Calibri"/>
                <a:cs typeface="Calibri"/>
              </a:rPr>
              <a:t>ec</a:t>
            </a:r>
            <a:r>
              <a:rPr sz="1400" b="1" spc="-4" dirty="0">
                <a:latin typeface="Calibri"/>
                <a:cs typeface="Calibri"/>
              </a:rPr>
              <a:t>t</a:t>
            </a:r>
            <a:r>
              <a:rPr sz="1400" b="1" dirty="0">
                <a:latin typeface="Calibri"/>
                <a:cs typeface="Calibri"/>
              </a:rPr>
              <a:t>ed</a:t>
            </a:r>
            <a:r>
              <a:rPr sz="1400" b="1" spc="-50" dirty="0">
                <a:latin typeface="Calibri"/>
                <a:cs typeface="Calibri"/>
              </a:rPr>
              <a:t> </a:t>
            </a:r>
            <a:r>
              <a:rPr sz="1400" b="1" dirty="0">
                <a:latin typeface="Calibri"/>
                <a:cs typeface="Calibri"/>
              </a:rPr>
              <a:t>i</a:t>
            </a:r>
            <a:r>
              <a:rPr sz="1400" b="1" spc="-4" dirty="0">
                <a:latin typeface="Calibri"/>
                <a:cs typeface="Calibri"/>
              </a:rPr>
              <a:t>nt</a:t>
            </a:r>
            <a:r>
              <a:rPr sz="1400" b="1" dirty="0">
                <a:latin typeface="Calibri"/>
                <a:cs typeface="Calibri"/>
              </a:rPr>
              <a:t>e</a:t>
            </a:r>
            <a:r>
              <a:rPr sz="1400" b="1" spc="4" dirty="0">
                <a:latin typeface="Calibri"/>
                <a:cs typeface="Calibri"/>
              </a:rPr>
              <a:t>l</a:t>
            </a:r>
            <a:r>
              <a:rPr sz="1400" b="1" dirty="0">
                <a:latin typeface="Calibri"/>
                <a:cs typeface="Calibri"/>
              </a:rPr>
              <a:t>l</a:t>
            </a:r>
            <a:r>
              <a:rPr sz="1400" b="1" spc="4" dirty="0">
                <a:latin typeface="Calibri"/>
                <a:cs typeface="Calibri"/>
              </a:rPr>
              <a:t>i</a:t>
            </a:r>
            <a:r>
              <a:rPr sz="1400" b="1" spc="-14" dirty="0">
                <a:latin typeface="Calibri"/>
                <a:cs typeface="Calibri"/>
              </a:rPr>
              <a:t>g</a:t>
            </a:r>
            <a:r>
              <a:rPr sz="1400" b="1" dirty="0">
                <a:latin typeface="Calibri"/>
                <a:cs typeface="Calibri"/>
              </a:rPr>
              <a:t>e</a:t>
            </a:r>
            <a:r>
              <a:rPr sz="1400" b="1" spc="-9" dirty="0">
                <a:latin typeface="Calibri"/>
                <a:cs typeface="Calibri"/>
              </a:rPr>
              <a:t>n</a:t>
            </a:r>
            <a:r>
              <a:rPr sz="1400" b="1" dirty="0">
                <a:latin typeface="Calibri"/>
                <a:cs typeface="Calibri"/>
              </a:rPr>
              <a:t>t</a:t>
            </a:r>
            <a:r>
              <a:rPr sz="1400" b="1" spc="-34" dirty="0">
                <a:latin typeface="Calibri"/>
                <a:cs typeface="Calibri"/>
              </a:rPr>
              <a:t> </a:t>
            </a:r>
            <a:r>
              <a:rPr sz="1400" b="1" dirty="0">
                <a:latin typeface="Calibri"/>
                <a:cs typeface="Calibri"/>
              </a:rPr>
              <a:t>d</a:t>
            </a:r>
            <a:r>
              <a:rPr sz="1400" b="1" spc="-9" dirty="0">
                <a:latin typeface="Calibri"/>
                <a:cs typeface="Calibri"/>
              </a:rPr>
              <a:t>e</a:t>
            </a:r>
            <a:r>
              <a:rPr sz="1400" b="1" dirty="0">
                <a:latin typeface="Calibri"/>
                <a:cs typeface="Calibri"/>
              </a:rPr>
              <a:t>vices</a:t>
            </a:r>
            <a:endParaRPr sz="1400" dirty="0">
              <a:latin typeface="Calibri"/>
              <a:cs typeface="Calibri"/>
            </a:endParaRP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bject 13"/>
          <p:cNvSpPr/>
          <p:nvPr/>
        </p:nvSpPr>
        <p:spPr>
          <a:xfrm>
            <a:off x="0" y="857250"/>
            <a:ext cx="9144000" cy="847344"/>
          </a:xfrm>
          <a:prstGeom prst="rect">
            <a:avLst/>
          </a:prstGeom>
          <a:blipFill>
            <a:blip r:embed="rId2" cstate="print"/>
            <a:stretch>
              <a:fillRect/>
            </a:stretch>
          </a:blipFill>
        </p:spPr>
        <p:txBody>
          <a:bodyPr wrap="square" lIns="0" tIns="0" rIns="0" bIns="0" rtlCol="0">
            <a:noAutofit/>
          </a:bodyPr>
          <a:lstStyle/>
          <a:p>
            <a:endParaRPr/>
          </a:p>
        </p:txBody>
      </p:sp>
      <p:sp>
        <p:nvSpPr>
          <p:cNvPr id="14" name="object 14"/>
          <p:cNvSpPr/>
          <p:nvPr/>
        </p:nvSpPr>
        <p:spPr>
          <a:xfrm>
            <a:off x="6185916" y="857250"/>
            <a:ext cx="2958084" cy="842772"/>
          </a:xfrm>
          <a:prstGeom prst="rect">
            <a:avLst/>
          </a:prstGeom>
          <a:blipFill>
            <a:blip r:embed="rId3" cstate="print"/>
            <a:stretch>
              <a:fillRect/>
            </a:stretch>
          </a:blipFill>
        </p:spPr>
        <p:txBody>
          <a:bodyPr wrap="square" lIns="0" tIns="0" rIns="0" bIns="0" rtlCol="0">
            <a:noAutofit/>
          </a:bodyPr>
          <a:lstStyle/>
          <a:p>
            <a:endParaRPr/>
          </a:p>
        </p:txBody>
      </p:sp>
      <p:sp>
        <p:nvSpPr>
          <p:cNvPr id="15" name="object 15"/>
          <p:cNvSpPr/>
          <p:nvPr/>
        </p:nvSpPr>
        <p:spPr>
          <a:xfrm>
            <a:off x="0" y="857886"/>
            <a:ext cx="9144000" cy="3346069"/>
          </a:xfrm>
          <a:prstGeom prst="rect">
            <a:avLst/>
          </a:prstGeom>
          <a:blipFill>
            <a:blip r:embed="rId4" cstate="print"/>
            <a:stretch>
              <a:fillRect/>
            </a:stretch>
          </a:blipFill>
        </p:spPr>
        <p:txBody>
          <a:bodyPr wrap="square" lIns="0" tIns="0" rIns="0" bIns="0" rtlCol="0">
            <a:noAutofit/>
          </a:bodyPr>
          <a:lstStyle/>
          <a:p>
            <a:endParaRPr/>
          </a:p>
        </p:txBody>
      </p:sp>
      <p:sp>
        <p:nvSpPr>
          <p:cNvPr id="16" name="object 16"/>
          <p:cNvSpPr/>
          <p:nvPr/>
        </p:nvSpPr>
        <p:spPr>
          <a:xfrm>
            <a:off x="743712" y="2960357"/>
            <a:ext cx="2321052" cy="2321052"/>
          </a:xfrm>
          <a:prstGeom prst="rect">
            <a:avLst/>
          </a:prstGeom>
          <a:blipFill>
            <a:blip r:embed="rId5" cstate="print"/>
            <a:stretch>
              <a:fillRect/>
            </a:stretch>
          </a:blipFill>
        </p:spPr>
        <p:txBody>
          <a:bodyPr wrap="square" lIns="0" tIns="0" rIns="0" bIns="0" rtlCol="0">
            <a:noAutofit/>
          </a:bodyPr>
          <a:lstStyle/>
          <a:p>
            <a:endParaRPr/>
          </a:p>
        </p:txBody>
      </p:sp>
      <p:sp>
        <p:nvSpPr>
          <p:cNvPr id="17" name="object 17"/>
          <p:cNvSpPr/>
          <p:nvPr/>
        </p:nvSpPr>
        <p:spPr>
          <a:xfrm>
            <a:off x="790956" y="2984754"/>
            <a:ext cx="2231136" cy="2231136"/>
          </a:xfrm>
          <a:custGeom>
            <a:avLst/>
            <a:gdLst/>
            <a:ahLst/>
            <a:cxnLst/>
            <a:rect l="l" t="t" r="r" b="b"/>
            <a:pathLst>
              <a:path w="2231136" h="2231136">
                <a:moveTo>
                  <a:pt x="0" y="1115568"/>
                </a:moveTo>
                <a:lnTo>
                  <a:pt x="3698" y="1024078"/>
                </a:lnTo>
                <a:lnTo>
                  <a:pt x="14601" y="934625"/>
                </a:lnTo>
                <a:lnTo>
                  <a:pt x="32423" y="847495"/>
                </a:lnTo>
                <a:lnTo>
                  <a:pt x="56875" y="762975"/>
                </a:lnTo>
                <a:lnTo>
                  <a:pt x="87671" y="681353"/>
                </a:lnTo>
                <a:lnTo>
                  <a:pt x="124524" y="602915"/>
                </a:lnTo>
                <a:lnTo>
                  <a:pt x="167145" y="527949"/>
                </a:lnTo>
                <a:lnTo>
                  <a:pt x="215249" y="456742"/>
                </a:lnTo>
                <a:lnTo>
                  <a:pt x="268548" y="389582"/>
                </a:lnTo>
                <a:lnTo>
                  <a:pt x="326755" y="326755"/>
                </a:lnTo>
                <a:lnTo>
                  <a:pt x="389582" y="268548"/>
                </a:lnTo>
                <a:lnTo>
                  <a:pt x="456742" y="215249"/>
                </a:lnTo>
                <a:lnTo>
                  <a:pt x="527949" y="167145"/>
                </a:lnTo>
                <a:lnTo>
                  <a:pt x="602915" y="124524"/>
                </a:lnTo>
                <a:lnTo>
                  <a:pt x="681353" y="87671"/>
                </a:lnTo>
                <a:lnTo>
                  <a:pt x="762975" y="56875"/>
                </a:lnTo>
                <a:lnTo>
                  <a:pt x="847495" y="32423"/>
                </a:lnTo>
                <a:lnTo>
                  <a:pt x="934625" y="14601"/>
                </a:lnTo>
                <a:lnTo>
                  <a:pt x="1024078" y="3698"/>
                </a:lnTo>
                <a:lnTo>
                  <a:pt x="1115568" y="0"/>
                </a:lnTo>
                <a:lnTo>
                  <a:pt x="1207057" y="3698"/>
                </a:lnTo>
                <a:lnTo>
                  <a:pt x="1296510" y="14601"/>
                </a:lnTo>
                <a:lnTo>
                  <a:pt x="1383640" y="32423"/>
                </a:lnTo>
                <a:lnTo>
                  <a:pt x="1468160" y="56875"/>
                </a:lnTo>
                <a:lnTo>
                  <a:pt x="1549782" y="87671"/>
                </a:lnTo>
                <a:lnTo>
                  <a:pt x="1628220" y="124524"/>
                </a:lnTo>
                <a:lnTo>
                  <a:pt x="1703186" y="167145"/>
                </a:lnTo>
                <a:lnTo>
                  <a:pt x="1774393" y="215249"/>
                </a:lnTo>
                <a:lnTo>
                  <a:pt x="1841553" y="268548"/>
                </a:lnTo>
                <a:lnTo>
                  <a:pt x="1904380" y="326755"/>
                </a:lnTo>
                <a:lnTo>
                  <a:pt x="1962587" y="389582"/>
                </a:lnTo>
                <a:lnTo>
                  <a:pt x="2015886" y="456742"/>
                </a:lnTo>
                <a:lnTo>
                  <a:pt x="2063990" y="527949"/>
                </a:lnTo>
                <a:lnTo>
                  <a:pt x="2106611" y="602915"/>
                </a:lnTo>
                <a:lnTo>
                  <a:pt x="2143464" y="681353"/>
                </a:lnTo>
                <a:lnTo>
                  <a:pt x="2174260" y="762975"/>
                </a:lnTo>
                <a:lnTo>
                  <a:pt x="2198712" y="847495"/>
                </a:lnTo>
                <a:lnTo>
                  <a:pt x="2216534" y="934625"/>
                </a:lnTo>
                <a:lnTo>
                  <a:pt x="2227437" y="1024078"/>
                </a:lnTo>
                <a:lnTo>
                  <a:pt x="2231136" y="1115568"/>
                </a:lnTo>
                <a:lnTo>
                  <a:pt x="2227437" y="1207057"/>
                </a:lnTo>
                <a:lnTo>
                  <a:pt x="2216534" y="1296510"/>
                </a:lnTo>
                <a:lnTo>
                  <a:pt x="2198712" y="1383640"/>
                </a:lnTo>
                <a:lnTo>
                  <a:pt x="2174260" y="1468160"/>
                </a:lnTo>
                <a:lnTo>
                  <a:pt x="2143464" y="1549782"/>
                </a:lnTo>
                <a:lnTo>
                  <a:pt x="2106611" y="1628220"/>
                </a:lnTo>
                <a:lnTo>
                  <a:pt x="2063990" y="1703186"/>
                </a:lnTo>
                <a:lnTo>
                  <a:pt x="2015886" y="1774393"/>
                </a:lnTo>
                <a:lnTo>
                  <a:pt x="1962587" y="1841553"/>
                </a:lnTo>
                <a:lnTo>
                  <a:pt x="1904380" y="1904380"/>
                </a:lnTo>
                <a:lnTo>
                  <a:pt x="1841553" y="1962587"/>
                </a:lnTo>
                <a:lnTo>
                  <a:pt x="1774393" y="2015886"/>
                </a:lnTo>
                <a:lnTo>
                  <a:pt x="1703186" y="2063990"/>
                </a:lnTo>
                <a:lnTo>
                  <a:pt x="1628220" y="2106611"/>
                </a:lnTo>
                <a:lnTo>
                  <a:pt x="1549782" y="2143464"/>
                </a:lnTo>
                <a:lnTo>
                  <a:pt x="1468160" y="2174260"/>
                </a:lnTo>
                <a:lnTo>
                  <a:pt x="1383640" y="2198712"/>
                </a:lnTo>
                <a:lnTo>
                  <a:pt x="1296510" y="2216534"/>
                </a:lnTo>
                <a:lnTo>
                  <a:pt x="1207057" y="2227437"/>
                </a:lnTo>
                <a:lnTo>
                  <a:pt x="1115568" y="2231136"/>
                </a:lnTo>
                <a:lnTo>
                  <a:pt x="1024078" y="2227437"/>
                </a:lnTo>
                <a:lnTo>
                  <a:pt x="934625" y="2216534"/>
                </a:lnTo>
                <a:lnTo>
                  <a:pt x="847495" y="2198712"/>
                </a:lnTo>
                <a:lnTo>
                  <a:pt x="762975" y="2174260"/>
                </a:lnTo>
                <a:lnTo>
                  <a:pt x="681353" y="2143464"/>
                </a:lnTo>
                <a:lnTo>
                  <a:pt x="602915" y="2106611"/>
                </a:lnTo>
                <a:lnTo>
                  <a:pt x="527949" y="2063990"/>
                </a:lnTo>
                <a:lnTo>
                  <a:pt x="456742" y="2015886"/>
                </a:lnTo>
                <a:lnTo>
                  <a:pt x="389582" y="1962587"/>
                </a:lnTo>
                <a:lnTo>
                  <a:pt x="326755" y="1904380"/>
                </a:lnTo>
                <a:lnTo>
                  <a:pt x="268548" y="1841553"/>
                </a:lnTo>
                <a:lnTo>
                  <a:pt x="215249" y="1774393"/>
                </a:lnTo>
                <a:lnTo>
                  <a:pt x="167145" y="1703186"/>
                </a:lnTo>
                <a:lnTo>
                  <a:pt x="124524" y="1628220"/>
                </a:lnTo>
                <a:lnTo>
                  <a:pt x="87671" y="1549782"/>
                </a:lnTo>
                <a:lnTo>
                  <a:pt x="56875" y="1468160"/>
                </a:lnTo>
                <a:lnTo>
                  <a:pt x="32423" y="1383640"/>
                </a:lnTo>
                <a:lnTo>
                  <a:pt x="14601" y="1296510"/>
                </a:lnTo>
                <a:lnTo>
                  <a:pt x="3698" y="1207057"/>
                </a:lnTo>
                <a:lnTo>
                  <a:pt x="0" y="1115568"/>
                </a:lnTo>
                <a:close/>
              </a:path>
            </a:pathLst>
          </a:custGeom>
          <a:ln w="9144">
            <a:solidFill>
              <a:srgbClr val="FFFFFF"/>
            </a:solidFill>
          </a:ln>
        </p:spPr>
        <p:txBody>
          <a:bodyPr wrap="square" lIns="0" tIns="0" rIns="0" bIns="0" rtlCol="0">
            <a:noAutofit/>
          </a:bodyPr>
          <a:lstStyle/>
          <a:p>
            <a:endParaRPr/>
          </a:p>
        </p:txBody>
      </p:sp>
      <p:sp>
        <p:nvSpPr>
          <p:cNvPr id="18" name="object 18"/>
          <p:cNvSpPr/>
          <p:nvPr/>
        </p:nvSpPr>
        <p:spPr>
          <a:xfrm>
            <a:off x="1057656" y="3373374"/>
            <a:ext cx="1865376" cy="1598676"/>
          </a:xfrm>
          <a:prstGeom prst="rect">
            <a:avLst/>
          </a:prstGeom>
          <a:blipFill>
            <a:blip r:embed="rId6" cstate="print"/>
            <a:stretch>
              <a:fillRect/>
            </a:stretch>
          </a:blipFill>
        </p:spPr>
        <p:txBody>
          <a:bodyPr wrap="square" lIns="0" tIns="0" rIns="0" bIns="0" rtlCol="0">
            <a:noAutofit/>
          </a:bodyPr>
          <a:lstStyle/>
          <a:p>
            <a:endParaRPr/>
          </a:p>
        </p:txBody>
      </p:sp>
      <p:sp>
        <p:nvSpPr>
          <p:cNvPr id="12" name="object 12"/>
          <p:cNvSpPr txBox="1"/>
          <p:nvPr/>
        </p:nvSpPr>
        <p:spPr>
          <a:xfrm>
            <a:off x="435966" y="1201191"/>
            <a:ext cx="347157" cy="304596"/>
          </a:xfrm>
          <a:prstGeom prst="rect">
            <a:avLst/>
          </a:prstGeom>
        </p:spPr>
        <p:txBody>
          <a:bodyPr wrap="square" lIns="0" tIns="0" rIns="0" bIns="0" rtlCol="0">
            <a:noAutofit/>
          </a:bodyPr>
          <a:lstStyle/>
          <a:p>
            <a:pPr marL="12700">
              <a:lnSpc>
                <a:spcPts val="2340"/>
              </a:lnSpc>
              <a:spcBef>
                <a:spcPts val="117"/>
              </a:spcBef>
            </a:pPr>
            <a:r>
              <a:rPr sz="3300" baseline="2482" dirty="0">
                <a:solidFill>
                  <a:srgbClr val="FFFFFF"/>
                </a:solidFill>
                <a:latin typeface="Calibri"/>
                <a:cs typeface="Calibri"/>
              </a:rPr>
              <a:t>RF</a:t>
            </a:r>
            <a:endParaRPr sz="2200">
              <a:latin typeface="Calibri"/>
              <a:cs typeface="Calibri"/>
            </a:endParaRPr>
          </a:p>
        </p:txBody>
      </p:sp>
      <p:sp>
        <p:nvSpPr>
          <p:cNvPr id="11" name="object 11"/>
          <p:cNvSpPr txBox="1"/>
          <p:nvPr/>
        </p:nvSpPr>
        <p:spPr>
          <a:xfrm>
            <a:off x="780215" y="1201191"/>
            <a:ext cx="2126056" cy="304596"/>
          </a:xfrm>
          <a:prstGeom prst="rect">
            <a:avLst/>
          </a:prstGeom>
        </p:spPr>
        <p:txBody>
          <a:bodyPr wrap="square" lIns="0" tIns="0" rIns="0" bIns="0" rtlCol="0">
            <a:noAutofit/>
          </a:bodyPr>
          <a:lstStyle/>
          <a:p>
            <a:pPr marL="12700">
              <a:lnSpc>
                <a:spcPts val="2340"/>
              </a:lnSpc>
              <a:spcBef>
                <a:spcPts val="117"/>
              </a:spcBef>
            </a:pPr>
            <a:r>
              <a:rPr sz="3300" spc="-4" baseline="2482" dirty="0">
                <a:solidFill>
                  <a:srgbClr val="FFFFFF"/>
                </a:solidFill>
                <a:latin typeface="Calibri"/>
                <a:cs typeface="Calibri"/>
              </a:rPr>
              <a:t>M</a:t>
            </a:r>
            <a:r>
              <a:rPr sz="3300" baseline="2482" dirty="0">
                <a:solidFill>
                  <a:srgbClr val="FFFFFF"/>
                </a:solidFill>
                <a:latin typeface="Calibri"/>
                <a:cs typeface="Calibri"/>
              </a:rPr>
              <a:t>esh</a:t>
            </a:r>
            <a:r>
              <a:rPr sz="3300" spc="4" baseline="2482" dirty="0">
                <a:solidFill>
                  <a:srgbClr val="FFFFFF"/>
                </a:solidFill>
                <a:latin typeface="Calibri"/>
                <a:cs typeface="Calibri"/>
              </a:rPr>
              <a:t> </a:t>
            </a:r>
            <a:r>
              <a:rPr sz="3300" baseline="2482" dirty="0">
                <a:solidFill>
                  <a:srgbClr val="FFFFFF"/>
                </a:solidFill>
                <a:latin typeface="Calibri"/>
                <a:cs typeface="Calibri"/>
              </a:rPr>
              <a:t>–</a:t>
            </a:r>
            <a:r>
              <a:rPr sz="3300" spc="3" baseline="2482" dirty="0">
                <a:solidFill>
                  <a:srgbClr val="FFFFFF"/>
                </a:solidFill>
                <a:latin typeface="Calibri"/>
                <a:cs typeface="Calibri"/>
              </a:rPr>
              <a:t> </a:t>
            </a:r>
            <a:r>
              <a:rPr sz="3300" baseline="2482" dirty="0">
                <a:solidFill>
                  <a:srgbClr val="FFFFFF"/>
                </a:solidFill>
                <a:latin typeface="Calibri"/>
                <a:cs typeface="Calibri"/>
              </a:rPr>
              <a:t>E35C Card</a:t>
            </a:r>
            <a:endParaRPr sz="2200">
              <a:latin typeface="Calibri"/>
              <a:cs typeface="Calibri"/>
            </a:endParaRPr>
          </a:p>
        </p:txBody>
      </p:sp>
      <p:sp>
        <p:nvSpPr>
          <p:cNvPr id="10" name="object 10"/>
          <p:cNvSpPr txBox="1"/>
          <p:nvPr/>
        </p:nvSpPr>
        <p:spPr>
          <a:xfrm>
            <a:off x="907187" y="2253996"/>
            <a:ext cx="2068607" cy="702132"/>
          </a:xfrm>
          <a:prstGeom prst="rect">
            <a:avLst/>
          </a:prstGeom>
        </p:spPr>
        <p:txBody>
          <a:bodyPr wrap="square" lIns="0" tIns="0" rIns="0" bIns="0" rtlCol="0">
            <a:noAutofit/>
          </a:bodyPr>
          <a:lstStyle/>
          <a:p>
            <a:pPr marL="553542" marR="584466" algn="ctr">
              <a:lnSpc>
                <a:spcPts val="2645"/>
              </a:lnSpc>
              <a:spcBef>
                <a:spcPts val="132"/>
              </a:spcBef>
            </a:pPr>
            <a:r>
              <a:rPr sz="3750" b="1" baseline="3276" dirty="0">
                <a:latin typeface="Calibri"/>
                <a:cs typeface="Calibri"/>
              </a:rPr>
              <a:t>RF</a:t>
            </a:r>
            <a:r>
              <a:rPr sz="3750" b="1" spc="4" baseline="3276" dirty="0">
                <a:latin typeface="Calibri"/>
                <a:cs typeface="Calibri"/>
              </a:rPr>
              <a:t> </a:t>
            </a:r>
            <a:r>
              <a:rPr sz="3750" b="1" baseline="3276" dirty="0">
                <a:latin typeface="Calibri"/>
                <a:cs typeface="Calibri"/>
              </a:rPr>
              <a:t>NIC</a:t>
            </a:r>
            <a:endParaRPr sz="2500">
              <a:latin typeface="Calibri"/>
              <a:cs typeface="Calibri"/>
            </a:endParaRPr>
          </a:p>
          <a:p>
            <a:pPr algn="ctr">
              <a:lnSpc>
                <a:spcPct val="101725"/>
              </a:lnSpc>
              <a:spcBef>
                <a:spcPts val="1209"/>
              </a:spcBef>
            </a:pPr>
            <a:r>
              <a:rPr sz="1200" dirty="0">
                <a:solidFill>
                  <a:srgbClr val="585858"/>
                </a:solidFill>
                <a:latin typeface="Calibri"/>
                <a:cs typeface="Calibri"/>
              </a:rPr>
              <a:t>Mo</a:t>
            </a:r>
            <a:r>
              <a:rPr sz="1200" spc="4" dirty="0">
                <a:solidFill>
                  <a:srgbClr val="585858"/>
                </a:solidFill>
                <a:latin typeface="Calibri"/>
                <a:cs typeface="Calibri"/>
              </a:rPr>
              <a:t>du</a:t>
            </a:r>
            <a:r>
              <a:rPr sz="1200" dirty="0">
                <a:solidFill>
                  <a:srgbClr val="585858"/>
                </a:solidFill>
                <a:latin typeface="Calibri"/>
                <a:cs typeface="Calibri"/>
              </a:rPr>
              <a:t>lar</a:t>
            </a:r>
            <a:r>
              <a:rPr sz="1200" spc="-29" dirty="0">
                <a:solidFill>
                  <a:srgbClr val="585858"/>
                </a:solidFill>
                <a:latin typeface="Calibri"/>
                <a:cs typeface="Calibri"/>
              </a:rPr>
              <a:t> </a:t>
            </a:r>
            <a:r>
              <a:rPr sz="1200" dirty="0">
                <a:solidFill>
                  <a:srgbClr val="585858"/>
                </a:solidFill>
                <a:latin typeface="Calibri"/>
                <a:cs typeface="Calibri"/>
              </a:rPr>
              <a:t>Me</a:t>
            </a:r>
            <a:r>
              <a:rPr sz="1200" spc="4" dirty="0">
                <a:solidFill>
                  <a:srgbClr val="585858"/>
                </a:solidFill>
                <a:latin typeface="Calibri"/>
                <a:cs typeface="Calibri"/>
              </a:rPr>
              <a:t>t</a:t>
            </a:r>
            <a:r>
              <a:rPr sz="1200" dirty="0">
                <a:solidFill>
                  <a:srgbClr val="585858"/>
                </a:solidFill>
                <a:latin typeface="Calibri"/>
                <a:cs typeface="Calibri"/>
              </a:rPr>
              <a:t>er</a:t>
            </a:r>
            <a:r>
              <a:rPr sz="1200" spc="-14" dirty="0">
                <a:solidFill>
                  <a:srgbClr val="585858"/>
                </a:solidFill>
                <a:latin typeface="Calibri"/>
                <a:cs typeface="Calibri"/>
              </a:rPr>
              <a:t> </a:t>
            </a:r>
            <a:r>
              <a:rPr sz="1200" spc="-4" dirty="0">
                <a:solidFill>
                  <a:srgbClr val="585858"/>
                </a:solidFill>
                <a:latin typeface="Calibri"/>
                <a:cs typeface="Calibri"/>
              </a:rPr>
              <a:t>C</a:t>
            </a:r>
            <a:r>
              <a:rPr sz="1200" dirty="0">
                <a:solidFill>
                  <a:srgbClr val="585858"/>
                </a:solidFill>
                <a:latin typeface="Calibri"/>
                <a:cs typeface="Calibri"/>
              </a:rPr>
              <a:t>omm</a:t>
            </a:r>
            <a:r>
              <a:rPr sz="1200" spc="4" dirty="0">
                <a:solidFill>
                  <a:srgbClr val="585858"/>
                </a:solidFill>
                <a:latin typeface="Calibri"/>
                <a:cs typeface="Calibri"/>
              </a:rPr>
              <a:t>un</a:t>
            </a:r>
            <a:r>
              <a:rPr sz="1200" dirty="0">
                <a:solidFill>
                  <a:srgbClr val="585858"/>
                </a:solidFill>
                <a:latin typeface="Calibri"/>
                <a:cs typeface="Calibri"/>
              </a:rPr>
              <a:t>i</a:t>
            </a:r>
            <a:r>
              <a:rPr sz="1200" spc="-4" dirty="0">
                <a:solidFill>
                  <a:srgbClr val="585858"/>
                </a:solidFill>
                <a:latin typeface="Calibri"/>
                <a:cs typeface="Calibri"/>
              </a:rPr>
              <a:t>c</a:t>
            </a:r>
            <a:r>
              <a:rPr sz="1200" dirty="0">
                <a:solidFill>
                  <a:srgbClr val="585858"/>
                </a:solidFill>
                <a:latin typeface="Calibri"/>
                <a:cs typeface="Calibri"/>
              </a:rPr>
              <a:t>a</a:t>
            </a:r>
            <a:r>
              <a:rPr sz="1200" spc="4" dirty="0">
                <a:solidFill>
                  <a:srgbClr val="585858"/>
                </a:solidFill>
                <a:latin typeface="Calibri"/>
                <a:cs typeface="Calibri"/>
              </a:rPr>
              <a:t>t</a:t>
            </a:r>
            <a:r>
              <a:rPr sz="1200" dirty="0">
                <a:solidFill>
                  <a:srgbClr val="585858"/>
                </a:solidFill>
                <a:latin typeface="Calibri"/>
                <a:cs typeface="Calibri"/>
              </a:rPr>
              <a:t>io</a:t>
            </a:r>
            <a:r>
              <a:rPr sz="1200" spc="4" dirty="0">
                <a:solidFill>
                  <a:srgbClr val="585858"/>
                </a:solidFill>
                <a:latin typeface="Calibri"/>
                <a:cs typeface="Calibri"/>
              </a:rPr>
              <a:t>n</a:t>
            </a:r>
            <a:r>
              <a:rPr sz="1200" dirty="0">
                <a:solidFill>
                  <a:srgbClr val="585858"/>
                </a:solidFill>
                <a:latin typeface="Calibri"/>
                <a:cs typeface="Calibri"/>
              </a:rPr>
              <a:t>s</a:t>
            </a:r>
            <a:endParaRPr sz="1200">
              <a:latin typeface="Calibri"/>
              <a:cs typeface="Calibri"/>
            </a:endParaRPr>
          </a:p>
        </p:txBody>
      </p:sp>
      <p:sp>
        <p:nvSpPr>
          <p:cNvPr id="9" name="object 9"/>
          <p:cNvSpPr txBox="1"/>
          <p:nvPr/>
        </p:nvSpPr>
        <p:spPr>
          <a:xfrm>
            <a:off x="3930777" y="2360042"/>
            <a:ext cx="1594258" cy="203707"/>
          </a:xfrm>
          <a:prstGeom prst="rect">
            <a:avLst/>
          </a:prstGeom>
        </p:spPr>
        <p:txBody>
          <a:bodyPr wrap="square" lIns="0" tIns="0" rIns="0" bIns="0" rtlCol="0">
            <a:noAutofit/>
          </a:bodyPr>
          <a:lstStyle/>
          <a:p>
            <a:pPr marL="12700">
              <a:lnSpc>
                <a:spcPts val="1530"/>
              </a:lnSpc>
              <a:spcBef>
                <a:spcPts val="76"/>
              </a:spcBef>
            </a:pPr>
            <a:r>
              <a:rPr sz="2100" b="1" baseline="1950" dirty="0">
                <a:latin typeface="Calibri"/>
                <a:cs typeface="Calibri"/>
              </a:rPr>
              <a:t>Commun</a:t>
            </a:r>
            <a:r>
              <a:rPr sz="2100" b="1" spc="4" baseline="1950" dirty="0">
                <a:latin typeface="Calibri"/>
                <a:cs typeface="Calibri"/>
              </a:rPr>
              <a:t>i</a:t>
            </a:r>
            <a:r>
              <a:rPr sz="2100" b="1" baseline="1950" dirty="0">
                <a:latin typeface="Calibri"/>
                <a:cs typeface="Calibri"/>
              </a:rPr>
              <a:t>ca</a:t>
            </a:r>
            <a:r>
              <a:rPr sz="2100" b="1" spc="4" baseline="1950" dirty="0">
                <a:latin typeface="Calibri"/>
                <a:cs typeface="Calibri"/>
              </a:rPr>
              <a:t>t</a:t>
            </a:r>
            <a:r>
              <a:rPr sz="2100" b="1" baseline="1950" dirty="0">
                <a:latin typeface="Calibri"/>
                <a:cs typeface="Calibri"/>
              </a:rPr>
              <a:t>i</a:t>
            </a:r>
            <a:r>
              <a:rPr sz="2100" b="1" spc="-4" baseline="1950" dirty="0">
                <a:latin typeface="Calibri"/>
                <a:cs typeface="Calibri"/>
              </a:rPr>
              <a:t>o</a:t>
            </a:r>
            <a:r>
              <a:rPr sz="2100" b="1" baseline="1950" dirty="0">
                <a:latin typeface="Calibri"/>
                <a:cs typeface="Calibri"/>
              </a:rPr>
              <a:t>ns</a:t>
            </a:r>
            <a:r>
              <a:rPr sz="2100" b="1" spc="-34" baseline="1950" dirty="0">
                <a:latin typeface="Calibri"/>
                <a:cs typeface="Calibri"/>
              </a:rPr>
              <a:t> </a:t>
            </a:r>
            <a:r>
              <a:rPr sz="2100" b="1" baseline="1950" dirty="0">
                <a:latin typeface="Calibri"/>
                <a:cs typeface="Calibri"/>
              </a:rPr>
              <a:t>NIC</a:t>
            </a:r>
            <a:endParaRPr sz="1400">
              <a:latin typeface="Calibri"/>
              <a:cs typeface="Calibri"/>
            </a:endParaRPr>
          </a:p>
        </p:txBody>
      </p:sp>
      <p:sp>
        <p:nvSpPr>
          <p:cNvPr id="8" name="object 8"/>
          <p:cNvSpPr txBox="1"/>
          <p:nvPr/>
        </p:nvSpPr>
        <p:spPr>
          <a:xfrm>
            <a:off x="3930777" y="2562712"/>
            <a:ext cx="185342" cy="203708"/>
          </a:xfrm>
          <a:prstGeom prst="rect">
            <a:avLst/>
          </a:prstGeom>
        </p:spPr>
        <p:txBody>
          <a:bodyPr wrap="square" lIns="0" tIns="0" rIns="0" bIns="0" rtlCol="0">
            <a:noAutofit/>
          </a:bodyPr>
          <a:lstStyle/>
          <a:p>
            <a:pPr marL="12700">
              <a:lnSpc>
                <a:spcPts val="1590"/>
              </a:lnSpc>
              <a:spcBef>
                <a:spcPts val="79"/>
              </a:spcBef>
            </a:pPr>
            <a:r>
              <a:rPr sz="2100" baseline="1790" dirty="0">
                <a:solidFill>
                  <a:srgbClr val="79B800"/>
                </a:solidFill>
                <a:latin typeface="Segoe UI Emoji"/>
                <a:cs typeface="Segoe UI Emoji"/>
              </a:rPr>
              <a:t>◼</a:t>
            </a:r>
            <a:endParaRPr sz="1400">
              <a:latin typeface="Segoe UI Emoji"/>
              <a:cs typeface="Segoe UI Emoji"/>
            </a:endParaRPr>
          </a:p>
        </p:txBody>
      </p:sp>
      <p:sp>
        <p:nvSpPr>
          <p:cNvPr id="7" name="object 7"/>
          <p:cNvSpPr txBox="1"/>
          <p:nvPr/>
        </p:nvSpPr>
        <p:spPr>
          <a:xfrm>
            <a:off x="4220338" y="2573401"/>
            <a:ext cx="4301715" cy="2337968"/>
          </a:xfrm>
          <a:prstGeom prst="rect">
            <a:avLst/>
          </a:prstGeom>
        </p:spPr>
        <p:txBody>
          <a:bodyPr wrap="square" lIns="0" tIns="0" rIns="0" bIns="0" rtlCol="0">
            <a:noAutofit/>
          </a:bodyPr>
          <a:lstStyle/>
          <a:p>
            <a:pPr marL="12700" marR="26746">
              <a:lnSpc>
                <a:spcPts val="1530"/>
              </a:lnSpc>
              <a:spcBef>
                <a:spcPts val="76"/>
              </a:spcBef>
            </a:pPr>
            <a:r>
              <a:rPr sz="2100" spc="-4" baseline="1950" dirty="0">
                <a:latin typeface="Calibri"/>
                <a:cs typeface="Calibri"/>
              </a:rPr>
              <a:t>P</a:t>
            </a:r>
            <a:r>
              <a:rPr sz="2100" baseline="1950" dirty="0">
                <a:latin typeface="Calibri"/>
                <a:cs typeface="Calibri"/>
              </a:rPr>
              <a:t>lug a</a:t>
            </a:r>
            <a:r>
              <a:rPr sz="2100" spc="-4" baseline="1950" dirty="0">
                <a:latin typeface="Calibri"/>
                <a:cs typeface="Calibri"/>
              </a:rPr>
              <a:t>n</a:t>
            </a:r>
            <a:r>
              <a:rPr sz="2100" baseline="1950" dirty="0">
                <a:latin typeface="Calibri"/>
                <a:cs typeface="Calibri"/>
              </a:rPr>
              <a:t>d w</a:t>
            </a:r>
            <a:r>
              <a:rPr sz="2100" spc="4" baseline="1950" dirty="0">
                <a:latin typeface="Calibri"/>
                <a:cs typeface="Calibri"/>
              </a:rPr>
              <a:t>o</a:t>
            </a:r>
            <a:r>
              <a:rPr sz="2100" baseline="1950" dirty="0">
                <a:latin typeface="Calibri"/>
                <a:cs typeface="Calibri"/>
              </a:rPr>
              <a:t>rk,</a:t>
            </a:r>
            <a:r>
              <a:rPr sz="2100" spc="-19" baseline="1950" dirty="0">
                <a:latin typeface="Calibri"/>
                <a:cs typeface="Calibri"/>
              </a:rPr>
              <a:t> </a:t>
            </a:r>
            <a:r>
              <a:rPr sz="2100" baseline="1950" dirty="0">
                <a:latin typeface="Calibri"/>
                <a:cs typeface="Calibri"/>
              </a:rPr>
              <a:t>f</a:t>
            </a:r>
            <a:r>
              <a:rPr sz="2100" spc="4" baseline="1950" dirty="0">
                <a:latin typeface="Calibri"/>
                <a:cs typeface="Calibri"/>
              </a:rPr>
              <a:t>i</a:t>
            </a:r>
            <a:r>
              <a:rPr sz="2100" baseline="1950" dirty="0">
                <a:latin typeface="Calibri"/>
                <a:cs typeface="Calibri"/>
              </a:rPr>
              <a:t>el</a:t>
            </a:r>
            <a:r>
              <a:rPr sz="2100" spc="4" baseline="1950" dirty="0">
                <a:latin typeface="Calibri"/>
                <a:cs typeface="Calibri"/>
              </a:rPr>
              <a:t>d</a:t>
            </a:r>
            <a:r>
              <a:rPr sz="2100" baseline="1950" dirty="0">
                <a:latin typeface="Calibri"/>
                <a:cs typeface="Calibri"/>
              </a:rPr>
              <a:t>-re</a:t>
            </a:r>
            <a:r>
              <a:rPr sz="2100" spc="-4" baseline="1950" dirty="0">
                <a:latin typeface="Calibri"/>
                <a:cs typeface="Calibri"/>
              </a:rPr>
              <a:t>p</a:t>
            </a:r>
            <a:r>
              <a:rPr sz="2100" baseline="1950" dirty="0">
                <a:latin typeface="Calibri"/>
                <a:cs typeface="Calibri"/>
              </a:rPr>
              <a:t>la</a:t>
            </a:r>
            <a:r>
              <a:rPr sz="2100" spc="-4" baseline="1950" dirty="0">
                <a:latin typeface="Calibri"/>
                <a:cs typeface="Calibri"/>
              </a:rPr>
              <a:t>c</a:t>
            </a:r>
            <a:r>
              <a:rPr sz="2100" baseline="1950" dirty="0">
                <a:latin typeface="Calibri"/>
                <a:cs typeface="Calibri"/>
              </a:rPr>
              <a:t>ea</a:t>
            </a:r>
            <a:r>
              <a:rPr sz="2100" spc="-9" baseline="1950" dirty="0">
                <a:latin typeface="Calibri"/>
                <a:cs typeface="Calibri"/>
              </a:rPr>
              <a:t>b</a:t>
            </a:r>
            <a:r>
              <a:rPr sz="2100" baseline="1950" dirty="0">
                <a:latin typeface="Calibri"/>
                <a:cs typeface="Calibri"/>
              </a:rPr>
              <a:t>le,</a:t>
            </a:r>
            <a:r>
              <a:rPr sz="2100" spc="14" baseline="1950" dirty="0">
                <a:latin typeface="Calibri"/>
                <a:cs typeface="Calibri"/>
              </a:rPr>
              <a:t> </a:t>
            </a:r>
            <a:r>
              <a:rPr sz="2100" baseline="1950" dirty="0">
                <a:latin typeface="Calibri"/>
                <a:cs typeface="Calibri"/>
              </a:rPr>
              <a:t>el</a:t>
            </a:r>
            <a:r>
              <a:rPr sz="2100" spc="-4" baseline="1950" dirty="0">
                <a:latin typeface="Calibri"/>
                <a:cs typeface="Calibri"/>
              </a:rPr>
              <a:t>ec</a:t>
            </a:r>
            <a:r>
              <a:rPr sz="2100" baseline="1950" dirty="0">
                <a:latin typeface="Calibri"/>
                <a:cs typeface="Calibri"/>
              </a:rPr>
              <a:t>tri</a:t>
            </a:r>
            <a:r>
              <a:rPr sz="2100" spc="-4" baseline="1950" dirty="0">
                <a:latin typeface="Calibri"/>
                <a:cs typeface="Calibri"/>
              </a:rPr>
              <a:t>c</a:t>
            </a:r>
            <a:r>
              <a:rPr sz="2100" baseline="1950" dirty="0">
                <a:latin typeface="Calibri"/>
                <a:cs typeface="Calibri"/>
              </a:rPr>
              <a:t>ian-f</a:t>
            </a:r>
            <a:r>
              <a:rPr sz="2100" spc="4" baseline="1950" dirty="0">
                <a:latin typeface="Calibri"/>
                <a:cs typeface="Calibri"/>
              </a:rPr>
              <a:t>r</a:t>
            </a:r>
            <a:r>
              <a:rPr sz="2100" baseline="1950" dirty="0">
                <a:latin typeface="Calibri"/>
                <a:cs typeface="Calibri"/>
              </a:rPr>
              <a:t>ee f</a:t>
            </a:r>
            <a:r>
              <a:rPr sz="2100" spc="4" baseline="1950" dirty="0">
                <a:latin typeface="Calibri"/>
                <a:cs typeface="Calibri"/>
              </a:rPr>
              <a:t>i</a:t>
            </a:r>
            <a:r>
              <a:rPr sz="2100" baseline="1950" dirty="0">
                <a:latin typeface="Calibri"/>
                <a:cs typeface="Calibri"/>
              </a:rPr>
              <a:t>eld</a:t>
            </a:r>
            <a:endParaRPr sz="1400">
              <a:latin typeface="Calibri"/>
              <a:cs typeface="Calibri"/>
            </a:endParaRPr>
          </a:p>
          <a:p>
            <a:pPr marL="12700" marR="26746">
              <a:lnSpc>
                <a:spcPts val="1680"/>
              </a:lnSpc>
              <a:spcBef>
                <a:spcPts val="7"/>
              </a:spcBef>
            </a:pPr>
            <a:r>
              <a:rPr sz="2100" baseline="1950" dirty="0">
                <a:latin typeface="Calibri"/>
                <a:cs typeface="Calibri"/>
              </a:rPr>
              <a:t>installa</a:t>
            </a:r>
            <a:r>
              <a:rPr sz="2100" spc="-4" baseline="1950" dirty="0">
                <a:latin typeface="Calibri"/>
                <a:cs typeface="Calibri"/>
              </a:rPr>
              <a:t>t</a:t>
            </a:r>
            <a:r>
              <a:rPr sz="2100" baseline="1950" dirty="0">
                <a:latin typeface="Calibri"/>
                <a:cs typeface="Calibri"/>
              </a:rPr>
              <a:t>i</a:t>
            </a:r>
            <a:r>
              <a:rPr sz="2100" spc="4" baseline="1950" dirty="0">
                <a:latin typeface="Calibri"/>
                <a:cs typeface="Calibri"/>
              </a:rPr>
              <a:t>o</a:t>
            </a:r>
            <a:r>
              <a:rPr sz="2100" baseline="1950" dirty="0">
                <a:latin typeface="Calibri"/>
                <a:cs typeface="Calibri"/>
              </a:rPr>
              <a:t>n</a:t>
            </a:r>
            <a:endParaRPr sz="1400">
              <a:latin typeface="Calibri"/>
              <a:cs typeface="Calibri"/>
            </a:endParaRPr>
          </a:p>
          <a:p>
            <a:pPr marL="12700" marR="26746">
              <a:lnSpc>
                <a:spcPts val="1680"/>
              </a:lnSpc>
            </a:pPr>
            <a:r>
              <a:rPr sz="2100" baseline="1950" dirty="0">
                <a:latin typeface="Calibri"/>
                <a:cs typeface="Calibri"/>
              </a:rPr>
              <a:t>Ta</a:t>
            </a:r>
            <a:r>
              <a:rPr sz="2100" spc="-4" baseline="1950" dirty="0">
                <a:latin typeface="Calibri"/>
                <a:cs typeface="Calibri"/>
              </a:rPr>
              <a:t>mp</a:t>
            </a:r>
            <a:r>
              <a:rPr sz="2100" baseline="1950" dirty="0">
                <a:latin typeface="Calibri"/>
                <a:cs typeface="Calibri"/>
              </a:rPr>
              <a:t>er</a:t>
            </a:r>
            <a:r>
              <a:rPr sz="2100" spc="4" baseline="1950" dirty="0">
                <a:latin typeface="Calibri"/>
                <a:cs typeface="Calibri"/>
              </a:rPr>
              <a:t> </a:t>
            </a:r>
            <a:r>
              <a:rPr sz="2100" baseline="1950" dirty="0">
                <a:latin typeface="Calibri"/>
                <a:cs typeface="Calibri"/>
              </a:rPr>
              <a:t>Ala</a:t>
            </a:r>
            <a:r>
              <a:rPr sz="2100" spc="4" baseline="1950" dirty="0">
                <a:latin typeface="Calibri"/>
                <a:cs typeface="Calibri"/>
              </a:rPr>
              <a:t>r</a:t>
            </a:r>
            <a:r>
              <a:rPr sz="2100" spc="-4" baseline="1950" dirty="0">
                <a:latin typeface="Calibri"/>
                <a:cs typeface="Calibri"/>
              </a:rPr>
              <a:t>m</a:t>
            </a:r>
            <a:r>
              <a:rPr sz="2100" baseline="1950" dirty="0">
                <a:latin typeface="Calibri"/>
                <a:cs typeface="Calibri"/>
              </a:rPr>
              <a:t>s</a:t>
            </a:r>
            <a:endParaRPr sz="1400">
              <a:latin typeface="Calibri"/>
              <a:cs typeface="Calibri"/>
            </a:endParaRPr>
          </a:p>
          <a:p>
            <a:pPr marL="12700" marR="26746">
              <a:lnSpc>
                <a:spcPts val="1680"/>
              </a:lnSpc>
            </a:pPr>
            <a:r>
              <a:rPr sz="2100" baseline="1950" dirty="0">
                <a:latin typeface="Calibri"/>
                <a:cs typeface="Calibri"/>
              </a:rPr>
              <a:t>Scala</a:t>
            </a:r>
            <a:r>
              <a:rPr sz="2100" spc="-4" baseline="1950" dirty="0">
                <a:latin typeface="Calibri"/>
                <a:cs typeface="Calibri"/>
              </a:rPr>
              <a:t>b</a:t>
            </a:r>
            <a:r>
              <a:rPr sz="2100" baseline="1950" dirty="0">
                <a:latin typeface="Calibri"/>
                <a:cs typeface="Calibri"/>
              </a:rPr>
              <a:t>le</a:t>
            </a:r>
            <a:r>
              <a:rPr sz="2100" spc="4" baseline="1950" dirty="0">
                <a:latin typeface="Calibri"/>
                <a:cs typeface="Calibri"/>
              </a:rPr>
              <a:t> </a:t>
            </a:r>
            <a:r>
              <a:rPr sz="2100" spc="-4" baseline="1950" dirty="0">
                <a:latin typeface="Calibri"/>
                <a:cs typeface="Calibri"/>
              </a:rPr>
              <a:t>pu</a:t>
            </a:r>
            <a:r>
              <a:rPr sz="2100" baseline="1950" dirty="0">
                <a:latin typeface="Calibri"/>
                <a:cs typeface="Calibri"/>
              </a:rPr>
              <a:t>sh </a:t>
            </a:r>
            <a:r>
              <a:rPr sz="2100" spc="-4" baseline="1950" dirty="0">
                <a:latin typeface="Calibri"/>
                <a:cs typeface="Calibri"/>
              </a:rPr>
              <a:t>d</a:t>
            </a:r>
            <a:r>
              <a:rPr sz="2100" baseline="1950" dirty="0">
                <a:latin typeface="Calibri"/>
                <a:cs typeface="Calibri"/>
              </a:rPr>
              <a:t>ata a</a:t>
            </a:r>
            <a:r>
              <a:rPr sz="2100" spc="4" baseline="1950" dirty="0">
                <a:latin typeface="Calibri"/>
                <a:cs typeface="Calibri"/>
              </a:rPr>
              <a:t>r</a:t>
            </a:r>
            <a:r>
              <a:rPr sz="2100" spc="-4" baseline="1950" dirty="0">
                <a:latin typeface="Calibri"/>
                <a:cs typeface="Calibri"/>
              </a:rPr>
              <a:t>ch</a:t>
            </a:r>
            <a:r>
              <a:rPr sz="2100" baseline="1950" dirty="0">
                <a:latin typeface="Calibri"/>
                <a:cs typeface="Calibri"/>
              </a:rPr>
              <a:t>it</a:t>
            </a:r>
            <a:r>
              <a:rPr sz="2100" spc="-4" baseline="1950" dirty="0">
                <a:latin typeface="Calibri"/>
                <a:cs typeface="Calibri"/>
              </a:rPr>
              <a:t>ec</a:t>
            </a:r>
            <a:r>
              <a:rPr sz="2100" baseline="1950" dirty="0">
                <a:latin typeface="Calibri"/>
                <a:cs typeface="Calibri"/>
              </a:rPr>
              <a:t>t</a:t>
            </a:r>
            <a:r>
              <a:rPr sz="2100" spc="-9" baseline="1950" dirty="0">
                <a:latin typeface="Calibri"/>
                <a:cs typeface="Calibri"/>
              </a:rPr>
              <a:t>u</a:t>
            </a:r>
            <a:r>
              <a:rPr sz="2100" baseline="1950" dirty="0">
                <a:latin typeface="Calibri"/>
                <a:cs typeface="Calibri"/>
              </a:rPr>
              <a:t>re</a:t>
            </a:r>
            <a:endParaRPr sz="1400">
              <a:latin typeface="Calibri"/>
              <a:cs typeface="Calibri"/>
            </a:endParaRPr>
          </a:p>
          <a:p>
            <a:pPr marL="12700">
              <a:lnSpc>
                <a:spcPts val="1685"/>
              </a:lnSpc>
              <a:spcBef>
                <a:spcPts val="0"/>
              </a:spcBef>
            </a:pPr>
            <a:r>
              <a:rPr sz="2100" baseline="1950" dirty="0">
                <a:latin typeface="Calibri"/>
                <a:cs typeface="Calibri"/>
              </a:rPr>
              <a:t>Facilitates</a:t>
            </a:r>
            <a:r>
              <a:rPr sz="2100" spc="4" baseline="1950" dirty="0">
                <a:latin typeface="Calibri"/>
                <a:cs typeface="Calibri"/>
              </a:rPr>
              <a:t> </a:t>
            </a:r>
            <a:r>
              <a:rPr sz="2100" baseline="1950" dirty="0">
                <a:latin typeface="Calibri"/>
                <a:cs typeface="Calibri"/>
              </a:rPr>
              <a:t>o</a:t>
            </a:r>
            <a:r>
              <a:rPr sz="2100" spc="4" baseline="1950" dirty="0">
                <a:latin typeface="Calibri"/>
                <a:cs typeface="Calibri"/>
              </a:rPr>
              <a:t>v</a:t>
            </a:r>
            <a:r>
              <a:rPr sz="2100" baseline="1950" dirty="0">
                <a:latin typeface="Calibri"/>
                <a:cs typeface="Calibri"/>
              </a:rPr>
              <a:t>e</a:t>
            </a:r>
            <a:r>
              <a:rPr sz="2100" spc="4" baseline="1950" dirty="0">
                <a:latin typeface="Calibri"/>
                <a:cs typeface="Calibri"/>
              </a:rPr>
              <a:t>r</a:t>
            </a:r>
            <a:r>
              <a:rPr sz="2100" baseline="1950" dirty="0">
                <a:latin typeface="Calibri"/>
                <a:cs typeface="Calibri"/>
              </a:rPr>
              <a:t>-t</a:t>
            </a:r>
            <a:r>
              <a:rPr sz="2100" spc="-9" baseline="1950" dirty="0">
                <a:latin typeface="Calibri"/>
                <a:cs typeface="Calibri"/>
              </a:rPr>
              <a:t>h</a:t>
            </a:r>
            <a:r>
              <a:rPr sz="2100" spc="-4" baseline="1950" dirty="0">
                <a:latin typeface="Calibri"/>
                <a:cs typeface="Calibri"/>
              </a:rPr>
              <a:t>e</a:t>
            </a:r>
            <a:r>
              <a:rPr sz="2100" baseline="1950" dirty="0">
                <a:latin typeface="Calibri"/>
                <a:cs typeface="Calibri"/>
              </a:rPr>
              <a:t>-air ra</a:t>
            </a:r>
            <a:r>
              <a:rPr sz="2100" spc="-4" baseline="1950" dirty="0">
                <a:latin typeface="Calibri"/>
                <a:cs typeface="Calibri"/>
              </a:rPr>
              <a:t>d</a:t>
            </a:r>
            <a:r>
              <a:rPr sz="2100" baseline="1950" dirty="0">
                <a:latin typeface="Calibri"/>
                <a:cs typeface="Calibri"/>
              </a:rPr>
              <a:t>io f</a:t>
            </a:r>
            <a:r>
              <a:rPr sz="2100" spc="4" baseline="1950" dirty="0">
                <a:latin typeface="Calibri"/>
                <a:cs typeface="Calibri"/>
              </a:rPr>
              <a:t>i</a:t>
            </a:r>
            <a:r>
              <a:rPr sz="2100" baseline="1950" dirty="0">
                <a:latin typeface="Calibri"/>
                <a:cs typeface="Calibri"/>
              </a:rPr>
              <a:t>rmware</a:t>
            </a:r>
            <a:r>
              <a:rPr sz="2100" spc="-29" baseline="1950" dirty="0">
                <a:latin typeface="Calibri"/>
                <a:cs typeface="Calibri"/>
              </a:rPr>
              <a:t> </a:t>
            </a:r>
            <a:r>
              <a:rPr sz="2100" baseline="1950" dirty="0">
                <a:latin typeface="Calibri"/>
                <a:cs typeface="Calibri"/>
              </a:rPr>
              <a:t>a</a:t>
            </a:r>
            <a:r>
              <a:rPr sz="2100" spc="-4" baseline="1950" dirty="0">
                <a:latin typeface="Calibri"/>
                <a:cs typeface="Calibri"/>
              </a:rPr>
              <a:t>n</a:t>
            </a:r>
            <a:r>
              <a:rPr sz="2100" baseline="1950" dirty="0">
                <a:latin typeface="Calibri"/>
                <a:cs typeface="Calibri"/>
              </a:rPr>
              <a:t>d</a:t>
            </a:r>
            <a:r>
              <a:rPr sz="2100" spc="9" baseline="1950" dirty="0">
                <a:latin typeface="Calibri"/>
                <a:cs typeface="Calibri"/>
              </a:rPr>
              <a:t> </a:t>
            </a:r>
            <a:r>
              <a:rPr sz="2100" spc="-4" baseline="1950" dirty="0">
                <a:latin typeface="Calibri"/>
                <a:cs typeface="Calibri"/>
              </a:rPr>
              <a:t>m</a:t>
            </a:r>
            <a:r>
              <a:rPr sz="2100" baseline="1950" dirty="0">
                <a:latin typeface="Calibri"/>
                <a:cs typeface="Calibri"/>
              </a:rPr>
              <a:t>e</a:t>
            </a:r>
            <a:r>
              <a:rPr sz="2100" spc="-4" baseline="1950" dirty="0">
                <a:latin typeface="Calibri"/>
                <a:cs typeface="Calibri"/>
              </a:rPr>
              <a:t>t</a:t>
            </a:r>
            <a:r>
              <a:rPr sz="2100" baseline="1950" dirty="0">
                <a:latin typeface="Calibri"/>
                <a:cs typeface="Calibri"/>
              </a:rPr>
              <a:t>er</a:t>
            </a:r>
            <a:r>
              <a:rPr sz="2100" spc="-4" baseline="1950" dirty="0">
                <a:latin typeface="Calibri"/>
                <a:cs typeface="Calibri"/>
              </a:rPr>
              <a:t> </a:t>
            </a:r>
            <a:r>
              <a:rPr sz="2100" baseline="1950" dirty="0">
                <a:latin typeface="Calibri"/>
                <a:cs typeface="Calibri"/>
              </a:rPr>
              <a:t>f</a:t>
            </a:r>
            <a:r>
              <a:rPr sz="2100" spc="4" baseline="1950" dirty="0">
                <a:latin typeface="Calibri"/>
                <a:cs typeface="Calibri"/>
              </a:rPr>
              <a:t>i</a:t>
            </a:r>
            <a:r>
              <a:rPr sz="2100" baseline="1950" dirty="0">
                <a:latin typeface="Calibri"/>
                <a:cs typeface="Calibri"/>
              </a:rPr>
              <a:t>rmware</a:t>
            </a:r>
            <a:endParaRPr sz="1400">
              <a:latin typeface="Calibri"/>
              <a:cs typeface="Calibri"/>
            </a:endParaRPr>
          </a:p>
          <a:p>
            <a:pPr marL="12700" marR="26746">
              <a:lnSpc>
                <a:spcPts val="1680"/>
              </a:lnSpc>
            </a:pPr>
            <a:r>
              <a:rPr sz="2100" spc="-4" baseline="1950" dirty="0">
                <a:latin typeface="Calibri"/>
                <a:cs typeface="Calibri"/>
              </a:rPr>
              <a:t>up</a:t>
            </a:r>
            <a:r>
              <a:rPr sz="2100" baseline="1950" dirty="0">
                <a:latin typeface="Calibri"/>
                <a:cs typeface="Calibri"/>
              </a:rPr>
              <a:t>gra</a:t>
            </a:r>
            <a:r>
              <a:rPr sz="2100" spc="-4" baseline="1950" dirty="0">
                <a:latin typeface="Calibri"/>
                <a:cs typeface="Calibri"/>
              </a:rPr>
              <a:t>d</a:t>
            </a:r>
            <a:r>
              <a:rPr sz="2100" baseline="1950" dirty="0">
                <a:latin typeface="Calibri"/>
                <a:cs typeface="Calibri"/>
              </a:rPr>
              <a:t>es</a:t>
            </a:r>
            <a:endParaRPr sz="1400">
              <a:latin typeface="Calibri"/>
              <a:cs typeface="Calibri"/>
            </a:endParaRPr>
          </a:p>
          <a:p>
            <a:pPr marL="12700" marR="26746">
              <a:lnSpc>
                <a:spcPts val="1680"/>
              </a:lnSpc>
            </a:pPr>
            <a:r>
              <a:rPr sz="2100" spc="-4" baseline="1950" dirty="0">
                <a:latin typeface="Calibri"/>
                <a:cs typeface="Calibri"/>
              </a:rPr>
              <a:t>P</a:t>
            </a:r>
            <a:r>
              <a:rPr sz="2100" baseline="1950" dirty="0">
                <a:latin typeface="Calibri"/>
                <a:cs typeface="Calibri"/>
              </a:rPr>
              <a:t>ri</a:t>
            </a:r>
            <a:r>
              <a:rPr sz="2100" spc="4" baseline="1950" dirty="0">
                <a:latin typeface="Calibri"/>
                <a:cs typeface="Calibri"/>
              </a:rPr>
              <a:t>o</a:t>
            </a:r>
            <a:r>
              <a:rPr sz="2100" baseline="1950" dirty="0">
                <a:latin typeface="Calibri"/>
                <a:cs typeface="Calibri"/>
              </a:rPr>
              <a:t>ritizes </a:t>
            </a:r>
            <a:r>
              <a:rPr sz="2100" spc="-4" baseline="1950" dirty="0">
                <a:latin typeface="Calibri"/>
                <a:cs typeface="Calibri"/>
              </a:rPr>
              <a:t>m</a:t>
            </a:r>
            <a:r>
              <a:rPr sz="2100" baseline="1950" dirty="0">
                <a:latin typeface="Calibri"/>
                <a:cs typeface="Calibri"/>
              </a:rPr>
              <a:t>essages f</a:t>
            </a:r>
            <a:r>
              <a:rPr sz="2100" spc="4" baseline="1950" dirty="0">
                <a:latin typeface="Calibri"/>
                <a:cs typeface="Calibri"/>
              </a:rPr>
              <a:t>o</a:t>
            </a:r>
            <a:r>
              <a:rPr sz="2100" baseline="1950" dirty="0">
                <a:latin typeface="Calibri"/>
                <a:cs typeface="Calibri"/>
              </a:rPr>
              <a:t>r</a:t>
            </a:r>
            <a:r>
              <a:rPr sz="2100" spc="-14" baseline="1950" dirty="0">
                <a:latin typeface="Calibri"/>
                <a:cs typeface="Calibri"/>
              </a:rPr>
              <a:t> </a:t>
            </a:r>
            <a:r>
              <a:rPr sz="2100" spc="-4" baseline="1950" dirty="0">
                <a:latin typeface="Calibri"/>
                <a:cs typeface="Calibri"/>
              </a:rPr>
              <a:t>p</a:t>
            </a:r>
            <a:r>
              <a:rPr sz="2100" baseline="1950" dirty="0">
                <a:latin typeface="Calibri"/>
                <a:cs typeface="Calibri"/>
              </a:rPr>
              <a:t>o</a:t>
            </a:r>
            <a:r>
              <a:rPr sz="2100" spc="4" baseline="1950" dirty="0">
                <a:latin typeface="Calibri"/>
                <a:cs typeface="Calibri"/>
              </a:rPr>
              <a:t>w</a:t>
            </a:r>
            <a:r>
              <a:rPr sz="2100" baseline="1950" dirty="0">
                <a:latin typeface="Calibri"/>
                <a:cs typeface="Calibri"/>
              </a:rPr>
              <a:t>er</a:t>
            </a:r>
            <a:r>
              <a:rPr sz="2100" spc="-14" baseline="1950" dirty="0">
                <a:latin typeface="Calibri"/>
                <a:cs typeface="Calibri"/>
              </a:rPr>
              <a:t> </a:t>
            </a:r>
            <a:r>
              <a:rPr sz="2100" baseline="1950" dirty="0">
                <a:latin typeface="Calibri"/>
                <a:cs typeface="Calibri"/>
              </a:rPr>
              <a:t>outa</a:t>
            </a:r>
            <a:r>
              <a:rPr sz="2100" spc="-4" baseline="1950" dirty="0">
                <a:latin typeface="Calibri"/>
                <a:cs typeface="Calibri"/>
              </a:rPr>
              <a:t>g</a:t>
            </a:r>
            <a:r>
              <a:rPr sz="2100" baseline="1950" dirty="0">
                <a:latin typeface="Calibri"/>
                <a:cs typeface="Calibri"/>
              </a:rPr>
              <a:t>e</a:t>
            </a:r>
            <a:r>
              <a:rPr sz="2100" spc="14" baseline="1950" dirty="0">
                <a:latin typeface="Calibri"/>
                <a:cs typeface="Calibri"/>
              </a:rPr>
              <a:t> </a:t>
            </a:r>
            <a:r>
              <a:rPr sz="2100" baseline="1950" dirty="0">
                <a:latin typeface="Calibri"/>
                <a:cs typeface="Calibri"/>
              </a:rPr>
              <a:t>a</a:t>
            </a:r>
            <a:r>
              <a:rPr sz="2100" spc="-4" baseline="1950" dirty="0">
                <a:latin typeface="Calibri"/>
                <a:cs typeface="Calibri"/>
              </a:rPr>
              <a:t>n</a:t>
            </a:r>
            <a:r>
              <a:rPr sz="2100" baseline="1950" dirty="0">
                <a:latin typeface="Calibri"/>
                <a:cs typeface="Calibri"/>
              </a:rPr>
              <a:t>d resto</a:t>
            </a:r>
            <a:r>
              <a:rPr sz="2100" spc="4" baseline="1950" dirty="0">
                <a:latin typeface="Calibri"/>
                <a:cs typeface="Calibri"/>
              </a:rPr>
              <a:t>r</a:t>
            </a:r>
            <a:r>
              <a:rPr sz="2100" baseline="1950" dirty="0">
                <a:latin typeface="Calibri"/>
                <a:cs typeface="Calibri"/>
              </a:rPr>
              <a:t>ation</a:t>
            </a:r>
            <a:endParaRPr sz="1400">
              <a:latin typeface="Calibri"/>
              <a:cs typeface="Calibri"/>
            </a:endParaRPr>
          </a:p>
          <a:p>
            <a:pPr marL="12700" marR="26746">
              <a:lnSpc>
                <a:spcPts val="1680"/>
              </a:lnSpc>
            </a:pPr>
            <a:r>
              <a:rPr sz="2100" spc="-4" baseline="1950" dirty="0">
                <a:latin typeface="Calibri"/>
                <a:cs typeface="Calibri"/>
              </a:rPr>
              <a:t>n</a:t>
            </a:r>
            <a:r>
              <a:rPr sz="2100" baseline="1950" dirty="0">
                <a:latin typeface="Calibri"/>
                <a:cs typeface="Calibri"/>
              </a:rPr>
              <a:t>oti</a:t>
            </a:r>
            <a:r>
              <a:rPr sz="2100" spc="4" baseline="1950" dirty="0">
                <a:latin typeface="Calibri"/>
                <a:cs typeface="Calibri"/>
              </a:rPr>
              <a:t>f</a:t>
            </a:r>
            <a:r>
              <a:rPr sz="2100" baseline="1950" dirty="0">
                <a:latin typeface="Calibri"/>
                <a:cs typeface="Calibri"/>
              </a:rPr>
              <a:t>i</a:t>
            </a:r>
            <a:r>
              <a:rPr sz="2100" spc="-4" baseline="1950" dirty="0">
                <a:latin typeface="Calibri"/>
                <a:cs typeface="Calibri"/>
              </a:rPr>
              <a:t>c</a:t>
            </a:r>
            <a:r>
              <a:rPr sz="2100" baseline="1950" dirty="0">
                <a:latin typeface="Calibri"/>
                <a:cs typeface="Calibri"/>
              </a:rPr>
              <a:t>ations</a:t>
            </a:r>
            <a:endParaRPr sz="1400">
              <a:latin typeface="Calibri"/>
              <a:cs typeface="Calibri"/>
            </a:endParaRPr>
          </a:p>
          <a:p>
            <a:pPr marL="12700" marR="26746">
              <a:lnSpc>
                <a:spcPts val="1680"/>
              </a:lnSpc>
            </a:pPr>
            <a:r>
              <a:rPr sz="2100" baseline="1950" dirty="0">
                <a:latin typeface="Calibri"/>
                <a:cs typeface="Calibri"/>
              </a:rPr>
              <a:t>Last</a:t>
            </a:r>
            <a:r>
              <a:rPr sz="2100" spc="4" baseline="1950" dirty="0">
                <a:latin typeface="Calibri"/>
                <a:cs typeface="Calibri"/>
              </a:rPr>
              <a:t> </a:t>
            </a:r>
            <a:r>
              <a:rPr sz="2100" baseline="1950" dirty="0">
                <a:latin typeface="Calibri"/>
                <a:cs typeface="Calibri"/>
              </a:rPr>
              <a:t>Ga</a:t>
            </a:r>
            <a:r>
              <a:rPr sz="2100" spc="4" baseline="1950" dirty="0">
                <a:latin typeface="Calibri"/>
                <a:cs typeface="Calibri"/>
              </a:rPr>
              <a:t>s</a:t>
            </a:r>
            <a:r>
              <a:rPr sz="2100" baseline="1950" dirty="0">
                <a:latin typeface="Calibri"/>
                <a:cs typeface="Calibri"/>
              </a:rPr>
              <a:t>p</a:t>
            </a:r>
            <a:r>
              <a:rPr sz="2100" spc="-9" baseline="1950" dirty="0">
                <a:latin typeface="Calibri"/>
                <a:cs typeface="Calibri"/>
              </a:rPr>
              <a:t> </a:t>
            </a:r>
            <a:r>
              <a:rPr sz="2100" baseline="1950" dirty="0">
                <a:latin typeface="Calibri"/>
                <a:cs typeface="Calibri"/>
              </a:rPr>
              <a:t>&amp;</a:t>
            </a:r>
            <a:r>
              <a:rPr sz="2100" spc="-14" baseline="1950" dirty="0">
                <a:latin typeface="Calibri"/>
                <a:cs typeface="Calibri"/>
              </a:rPr>
              <a:t> </a:t>
            </a:r>
            <a:r>
              <a:rPr sz="2100" baseline="1950" dirty="0">
                <a:latin typeface="Calibri"/>
                <a:cs typeface="Calibri"/>
              </a:rPr>
              <a:t>F</a:t>
            </a:r>
            <a:r>
              <a:rPr sz="2100" spc="4" baseline="1950" dirty="0">
                <a:latin typeface="Calibri"/>
                <a:cs typeface="Calibri"/>
              </a:rPr>
              <a:t>i</a:t>
            </a:r>
            <a:r>
              <a:rPr sz="2100" baseline="1950" dirty="0">
                <a:latin typeface="Calibri"/>
                <a:cs typeface="Calibri"/>
              </a:rPr>
              <a:t>r</a:t>
            </a:r>
            <a:r>
              <a:rPr sz="2100" spc="4" baseline="1950" dirty="0">
                <a:latin typeface="Calibri"/>
                <a:cs typeface="Calibri"/>
              </a:rPr>
              <a:t>s</a:t>
            </a:r>
            <a:r>
              <a:rPr sz="2100" baseline="1950" dirty="0">
                <a:latin typeface="Calibri"/>
                <a:cs typeface="Calibri"/>
              </a:rPr>
              <a:t>t</a:t>
            </a:r>
            <a:r>
              <a:rPr sz="2100" spc="-4" baseline="1950" dirty="0">
                <a:latin typeface="Calibri"/>
                <a:cs typeface="Calibri"/>
              </a:rPr>
              <a:t> b</a:t>
            </a:r>
            <a:r>
              <a:rPr sz="2100" baseline="1950" dirty="0">
                <a:latin typeface="Calibri"/>
                <a:cs typeface="Calibri"/>
              </a:rPr>
              <a:t>reath </a:t>
            </a:r>
            <a:r>
              <a:rPr sz="2100" spc="-4" baseline="1950" dirty="0">
                <a:latin typeface="Calibri"/>
                <a:cs typeface="Calibri"/>
              </a:rPr>
              <a:t>n</a:t>
            </a:r>
            <a:r>
              <a:rPr sz="2100" baseline="1950" dirty="0">
                <a:latin typeface="Calibri"/>
                <a:cs typeface="Calibri"/>
              </a:rPr>
              <a:t>oti</a:t>
            </a:r>
            <a:r>
              <a:rPr sz="2100" spc="4" baseline="1950" dirty="0">
                <a:latin typeface="Calibri"/>
                <a:cs typeface="Calibri"/>
              </a:rPr>
              <a:t>f</a:t>
            </a:r>
            <a:r>
              <a:rPr sz="2100" baseline="1950" dirty="0">
                <a:latin typeface="Calibri"/>
                <a:cs typeface="Calibri"/>
              </a:rPr>
              <a:t>i</a:t>
            </a:r>
            <a:r>
              <a:rPr sz="2100" spc="-4" baseline="1950" dirty="0">
                <a:latin typeface="Calibri"/>
                <a:cs typeface="Calibri"/>
              </a:rPr>
              <a:t>c</a:t>
            </a:r>
            <a:r>
              <a:rPr sz="2100" baseline="1950" dirty="0">
                <a:latin typeface="Calibri"/>
                <a:cs typeface="Calibri"/>
              </a:rPr>
              <a:t>ations</a:t>
            </a:r>
            <a:r>
              <a:rPr sz="2100" spc="4" baseline="1950" dirty="0">
                <a:latin typeface="Calibri"/>
                <a:cs typeface="Calibri"/>
              </a:rPr>
              <a:t> </a:t>
            </a:r>
            <a:r>
              <a:rPr sz="2100" baseline="1950" dirty="0">
                <a:latin typeface="Calibri"/>
                <a:cs typeface="Calibri"/>
              </a:rPr>
              <a:t>su</a:t>
            </a:r>
            <a:r>
              <a:rPr sz="2100" spc="-9" baseline="1950" dirty="0">
                <a:latin typeface="Calibri"/>
                <a:cs typeface="Calibri"/>
              </a:rPr>
              <a:t>p</a:t>
            </a:r>
            <a:r>
              <a:rPr sz="2100" spc="-4" baseline="1950" dirty="0">
                <a:latin typeface="Calibri"/>
                <a:cs typeface="Calibri"/>
              </a:rPr>
              <a:t>p</a:t>
            </a:r>
            <a:r>
              <a:rPr sz="2100" baseline="1950" dirty="0">
                <a:latin typeface="Calibri"/>
                <a:cs typeface="Calibri"/>
              </a:rPr>
              <a:t>o</a:t>
            </a:r>
            <a:r>
              <a:rPr sz="2100" spc="4" baseline="1950" dirty="0">
                <a:latin typeface="Calibri"/>
                <a:cs typeface="Calibri"/>
              </a:rPr>
              <a:t>r</a:t>
            </a:r>
            <a:r>
              <a:rPr sz="2100" baseline="1950" dirty="0">
                <a:latin typeface="Calibri"/>
                <a:cs typeface="Calibri"/>
              </a:rPr>
              <a:t>t</a:t>
            </a:r>
            <a:r>
              <a:rPr sz="2100" spc="-4" baseline="1950" dirty="0">
                <a:latin typeface="Calibri"/>
                <a:cs typeface="Calibri"/>
              </a:rPr>
              <a:t>e</a:t>
            </a:r>
            <a:r>
              <a:rPr sz="2100" baseline="1950" dirty="0">
                <a:latin typeface="Calibri"/>
                <a:cs typeface="Calibri"/>
              </a:rPr>
              <a:t>d</a:t>
            </a:r>
            <a:endParaRPr sz="1400">
              <a:latin typeface="Calibri"/>
              <a:cs typeface="Calibri"/>
            </a:endParaRPr>
          </a:p>
          <a:p>
            <a:pPr marL="12700" marR="26746">
              <a:lnSpc>
                <a:spcPts val="1680"/>
              </a:lnSpc>
            </a:pPr>
            <a:r>
              <a:rPr sz="2100" spc="4" baseline="1950" dirty="0">
                <a:latin typeface="Calibri"/>
                <a:cs typeface="Calibri"/>
              </a:rPr>
              <a:t>R</a:t>
            </a:r>
            <a:r>
              <a:rPr sz="2100" baseline="1950" dirty="0">
                <a:latin typeface="Calibri"/>
                <a:cs typeface="Calibri"/>
              </a:rPr>
              <a:t>eal</a:t>
            </a:r>
            <a:r>
              <a:rPr sz="2100" spc="-4" baseline="1950" dirty="0">
                <a:latin typeface="Calibri"/>
                <a:cs typeface="Calibri"/>
              </a:rPr>
              <a:t> </a:t>
            </a:r>
            <a:r>
              <a:rPr sz="2100" baseline="1950" dirty="0">
                <a:latin typeface="Calibri"/>
                <a:cs typeface="Calibri"/>
              </a:rPr>
              <a:t>ti</a:t>
            </a:r>
            <a:r>
              <a:rPr sz="2100" spc="-4" baseline="1950" dirty="0">
                <a:latin typeface="Calibri"/>
                <a:cs typeface="Calibri"/>
              </a:rPr>
              <a:t>m</a:t>
            </a:r>
            <a:r>
              <a:rPr sz="2100" baseline="1950" dirty="0">
                <a:latin typeface="Calibri"/>
                <a:cs typeface="Calibri"/>
              </a:rPr>
              <a:t>e eve</a:t>
            </a:r>
            <a:r>
              <a:rPr sz="2100" spc="-4" baseline="1950" dirty="0">
                <a:latin typeface="Calibri"/>
                <a:cs typeface="Calibri"/>
              </a:rPr>
              <a:t>n</a:t>
            </a:r>
            <a:r>
              <a:rPr sz="2100" baseline="1950" dirty="0">
                <a:latin typeface="Calibri"/>
                <a:cs typeface="Calibri"/>
              </a:rPr>
              <a:t>t</a:t>
            </a:r>
            <a:r>
              <a:rPr sz="2100" spc="14" baseline="1950" dirty="0">
                <a:latin typeface="Calibri"/>
                <a:cs typeface="Calibri"/>
              </a:rPr>
              <a:t> </a:t>
            </a:r>
            <a:r>
              <a:rPr sz="2100" spc="-4" baseline="1950" dirty="0">
                <a:latin typeface="Calibri"/>
                <a:cs typeface="Calibri"/>
              </a:rPr>
              <a:t>n</a:t>
            </a:r>
            <a:r>
              <a:rPr sz="2100" baseline="1950" dirty="0">
                <a:latin typeface="Calibri"/>
                <a:cs typeface="Calibri"/>
              </a:rPr>
              <a:t>oti</a:t>
            </a:r>
            <a:r>
              <a:rPr sz="2100" spc="4" baseline="1950" dirty="0">
                <a:latin typeface="Calibri"/>
                <a:cs typeface="Calibri"/>
              </a:rPr>
              <a:t>f</a:t>
            </a:r>
            <a:r>
              <a:rPr sz="2100" baseline="1950" dirty="0">
                <a:latin typeface="Calibri"/>
                <a:cs typeface="Calibri"/>
              </a:rPr>
              <a:t>i</a:t>
            </a:r>
            <a:r>
              <a:rPr sz="2100" spc="-4" baseline="1950" dirty="0">
                <a:latin typeface="Calibri"/>
                <a:cs typeface="Calibri"/>
              </a:rPr>
              <a:t>c</a:t>
            </a:r>
            <a:r>
              <a:rPr sz="2100" baseline="1950" dirty="0">
                <a:latin typeface="Calibri"/>
                <a:cs typeface="Calibri"/>
              </a:rPr>
              <a:t>ations</a:t>
            </a:r>
            <a:endParaRPr sz="1400">
              <a:latin typeface="Calibri"/>
              <a:cs typeface="Calibri"/>
            </a:endParaRPr>
          </a:p>
          <a:p>
            <a:pPr marL="12700" marR="26746">
              <a:lnSpc>
                <a:spcPts val="1680"/>
              </a:lnSpc>
            </a:pPr>
            <a:r>
              <a:rPr sz="2100" baseline="1950" dirty="0">
                <a:latin typeface="Calibri"/>
                <a:cs typeface="Calibri"/>
              </a:rPr>
              <a:t>Ef</a:t>
            </a:r>
            <a:r>
              <a:rPr sz="2100" spc="4" baseline="1950" dirty="0">
                <a:latin typeface="Calibri"/>
                <a:cs typeface="Calibri"/>
              </a:rPr>
              <a:t>f</a:t>
            </a:r>
            <a:r>
              <a:rPr sz="2100" baseline="1950" dirty="0">
                <a:latin typeface="Calibri"/>
                <a:cs typeface="Calibri"/>
              </a:rPr>
              <a:t>i</a:t>
            </a:r>
            <a:r>
              <a:rPr sz="2100" spc="-4" baseline="1950" dirty="0">
                <a:latin typeface="Calibri"/>
                <a:cs typeface="Calibri"/>
              </a:rPr>
              <a:t>c</a:t>
            </a:r>
            <a:r>
              <a:rPr sz="2100" baseline="1950" dirty="0">
                <a:latin typeface="Calibri"/>
                <a:cs typeface="Calibri"/>
              </a:rPr>
              <a:t>ie</a:t>
            </a:r>
            <a:r>
              <a:rPr sz="2100" spc="-4" baseline="1950" dirty="0">
                <a:latin typeface="Calibri"/>
                <a:cs typeface="Calibri"/>
              </a:rPr>
              <a:t>n</a:t>
            </a:r>
            <a:r>
              <a:rPr sz="2100" baseline="1950" dirty="0">
                <a:latin typeface="Calibri"/>
                <a:cs typeface="Calibri"/>
              </a:rPr>
              <a:t>t</a:t>
            </a:r>
            <a:r>
              <a:rPr sz="2100" spc="4" baseline="1950" dirty="0">
                <a:latin typeface="Calibri"/>
                <a:cs typeface="Calibri"/>
              </a:rPr>
              <a:t> </a:t>
            </a:r>
            <a:r>
              <a:rPr sz="2100" baseline="1950" dirty="0">
                <a:latin typeface="Calibri"/>
                <a:cs typeface="Calibri"/>
              </a:rPr>
              <a:t>in</a:t>
            </a:r>
            <a:r>
              <a:rPr sz="2100" spc="-4" baseline="1950" dirty="0">
                <a:latin typeface="Calibri"/>
                <a:cs typeface="Calibri"/>
              </a:rPr>
              <a:t>t</a:t>
            </a:r>
            <a:r>
              <a:rPr sz="2100" baseline="1950" dirty="0">
                <a:latin typeface="Calibri"/>
                <a:cs typeface="Calibri"/>
              </a:rPr>
              <a:t>er</a:t>
            </a:r>
            <a:r>
              <a:rPr sz="2100" spc="-4" baseline="1950" dirty="0">
                <a:latin typeface="Calibri"/>
                <a:cs typeface="Calibri"/>
              </a:rPr>
              <a:t>n</a:t>
            </a:r>
            <a:r>
              <a:rPr sz="2100" baseline="1950" dirty="0">
                <a:latin typeface="Calibri"/>
                <a:cs typeface="Calibri"/>
              </a:rPr>
              <a:t>al</a:t>
            </a:r>
            <a:r>
              <a:rPr sz="2100" spc="19" baseline="1950" dirty="0">
                <a:latin typeface="Calibri"/>
                <a:cs typeface="Calibri"/>
              </a:rPr>
              <a:t> </a:t>
            </a:r>
            <a:r>
              <a:rPr sz="2100" baseline="1950" dirty="0">
                <a:latin typeface="Calibri"/>
                <a:cs typeface="Calibri"/>
              </a:rPr>
              <a:t>a</a:t>
            </a:r>
            <a:r>
              <a:rPr sz="2100" spc="-4" baseline="1950" dirty="0">
                <a:latin typeface="Calibri"/>
                <a:cs typeface="Calibri"/>
              </a:rPr>
              <a:t>n</a:t>
            </a:r>
            <a:r>
              <a:rPr sz="2100" baseline="1950" dirty="0">
                <a:latin typeface="Calibri"/>
                <a:cs typeface="Calibri"/>
              </a:rPr>
              <a:t>t</a:t>
            </a:r>
            <a:r>
              <a:rPr sz="2100" spc="-4" baseline="1950" dirty="0">
                <a:latin typeface="Calibri"/>
                <a:cs typeface="Calibri"/>
              </a:rPr>
              <a:t>enn</a:t>
            </a:r>
            <a:r>
              <a:rPr sz="2100" baseline="1950" dirty="0">
                <a:latin typeface="Calibri"/>
                <a:cs typeface="Calibri"/>
              </a:rPr>
              <a:t>a</a:t>
            </a:r>
            <a:r>
              <a:rPr sz="2100" spc="19" baseline="1950" dirty="0">
                <a:latin typeface="Calibri"/>
                <a:cs typeface="Calibri"/>
              </a:rPr>
              <a:t> </a:t>
            </a:r>
            <a:r>
              <a:rPr sz="2100" baseline="1950" dirty="0">
                <a:latin typeface="Calibri"/>
                <a:cs typeface="Calibri"/>
              </a:rPr>
              <a:t>to</a:t>
            </a:r>
            <a:r>
              <a:rPr sz="2100" spc="4" baseline="1950" dirty="0">
                <a:latin typeface="Calibri"/>
                <a:cs typeface="Calibri"/>
              </a:rPr>
              <a:t> </a:t>
            </a:r>
            <a:r>
              <a:rPr sz="2100" baseline="1950" dirty="0">
                <a:latin typeface="Calibri"/>
                <a:cs typeface="Calibri"/>
              </a:rPr>
              <a:t>re</a:t>
            </a:r>
            <a:r>
              <a:rPr sz="2100" spc="-4" baseline="1950" dirty="0">
                <a:latin typeface="Calibri"/>
                <a:cs typeface="Calibri"/>
              </a:rPr>
              <a:t>duc</a:t>
            </a:r>
            <a:r>
              <a:rPr sz="2100" baseline="1950" dirty="0">
                <a:latin typeface="Calibri"/>
                <a:cs typeface="Calibri"/>
              </a:rPr>
              <a:t>e costs</a:t>
            </a:r>
            <a:endParaRPr sz="1400">
              <a:latin typeface="Calibri"/>
              <a:cs typeface="Calibri"/>
            </a:endParaRPr>
          </a:p>
        </p:txBody>
      </p:sp>
      <p:sp>
        <p:nvSpPr>
          <p:cNvPr id="6" name="object 6"/>
          <p:cNvSpPr txBox="1"/>
          <p:nvPr/>
        </p:nvSpPr>
        <p:spPr>
          <a:xfrm>
            <a:off x="3930777" y="2989433"/>
            <a:ext cx="185342" cy="630809"/>
          </a:xfrm>
          <a:prstGeom prst="rect">
            <a:avLst/>
          </a:prstGeom>
        </p:spPr>
        <p:txBody>
          <a:bodyPr wrap="square" lIns="0" tIns="0" rIns="0" bIns="0" rtlCol="0">
            <a:noAutofit/>
          </a:bodyPr>
          <a:lstStyle/>
          <a:p>
            <a:pPr marL="12700">
              <a:lnSpc>
                <a:spcPts val="1590"/>
              </a:lnSpc>
              <a:spcBef>
                <a:spcPts val="79"/>
              </a:spcBef>
            </a:pPr>
            <a:r>
              <a:rPr sz="2100" baseline="1790" dirty="0">
                <a:solidFill>
                  <a:srgbClr val="79B800"/>
                </a:solidFill>
                <a:latin typeface="Segoe UI Emoji"/>
                <a:cs typeface="Segoe UI Emoji"/>
              </a:rPr>
              <a:t>◼</a:t>
            </a:r>
            <a:endParaRPr sz="1400">
              <a:latin typeface="Segoe UI Emoji"/>
              <a:cs typeface="Segoe UI Emoji"/>
            </a:endParaRPr>
          </a:p>
          <a:p>
            <a:pPr marL="12700">
              <a:lnSpc>
                <a:spcPts val="1680"/>
              </a:lnSpc>
              <a:spcBef>
                <a:spcPts val="4"/>
              </a:spcBef>
            </a:pPr>
            <a:r>
              <a:rPr sz="1400" dirty="0">
                <a:solidFill>
                  <a:srgbClr val="79B800"/>
                </a:solidFill>
                <a:latin typeface="Segoe UI Emoji"/>
                <a:cs typeface="Segoe UI Emoji"/>
              </a:rPr>
              <a:t>◼</a:t>
            </a:r>
            <a:endParaRPr sz="1400">
              <a:latin typeface="Segoe UI Emoji"/>
              <a:cs typeface="Segoe UI Emoji"/>
            </a:endParaRPr>
          </a:p>
          <a:p>
            <a:pPr marL="12700">
              <a:lnSpc>
                <a:spcPts val="1685"/>
              </a:lnSpc>
              <a:spcBef>
                <a:spcPts val="0"/>
              </a:spcBef>
            </a:pPr>
            <a:r>
              <a:rPr sz="1400" dirty="0">
                <a:solidFill>
                  <a:srgbClr val="79B800"/>
                </a:solidFill>
                <a:latin typeface="Segoe UI Emoji"/>
                <a:cs typeface="Segoe UI Emoji"/>
              </a:rPr>
              <a:t>◼</a:t>
            </a:r>
            <a:endParaRPr sz="1400">
              <a:latin typeface="Segoe UI Emoji"/>
              <a:cs typeface="Segoe UI Emoji"/>
            </a:endParaRPr>
          </a:p>
        </p:txBody>
      </p:sp>
      <p:sp>
        <p:nvSpPr>
          <p:cNvPr id="5" name="object 5"/>
          <p:cNvSpPr txBox="1"/>
          <p:nvPr/>
        </p:nvSpPr>
        <p:spPr>
          <a:xfrm>
            <a:off x="3930777" y="3843253"/>
            <a:ext cx="185342" cy="203708"/>
          </a:xfrm>
          <a:prstGeom prst="rect">
            <a:avLst/>
          </a:prstGeom>
        </p:spPr>
        <p:txBody>
          <a:bodyPr wrap="square" lIns="0" tIns="0" rIns="0" bIns="0" rtlCol="0">
            <a:noAutofit/>
          </a:bodyPr>
          <a:lstStyle/>
          <a:p>
            <a:pPr marL="12700">
              <a:lnSpc>
                <a:spcPts val="1590"/>
              </a:lnSpc>
              <a:spcBef>
                <a:spcPts val="79"/>
              </a:spcBef>
            </a:pPr>
            <a:r>
              <a:rPr sz="2100" baseline="1790" dirty="0">
                <a:solidFill>
                  <a:srgbClr val="79B800"/>
                </a:solidFill>
                <a:latin typeface="Segoe UI Emoji"/>
                <a:cs typeface="Segoe UI Emoji"/>
              </a:rPr>
              <a:t>◼</a:t>
            </a:r>
            <a:endParaRPr sz="1400">
              <a:latin typeface="Segoe UI Emoji"/>
              <a:cs typeface="Segoe UI Emoji"/>
            </a:endParaRPr>
          </a:p>
        </p:txBody>
      </p:sp>
      <p:sp>
        <p:nvSpPr>
          <p:cNvPr id="4" name="object 4"/>
          <p:cNvSpPr txBox="1"/>
          <p:nvPr/>
        </p:nvSpPr>
        <p:spPr>
          <a:xfrm>
            <a:off x="3930777" y="4269974"/>
            <a:ext cx="185342" cy="630707"/>
          </a:xfrm>
          <a:prstGeom prst="rect">
            <a:avLst/>
          </a:prstGeom>
        </p:spPr>
        <p:txBody>
          <a:bodyPr wrap="square" lIns="0" tIns="0" rIns="0" bIns="0" rtlCol="0">
            <a:noAutofit/>
          </a:bodyPr>
          <a:lstStyle/>
          <a:p>
            <a:pPr marL="12700">
              <a:lnSpc>
                <a:spcPts val="1590"/>
              </a:lnSpc>
              <a:spcBef>
                <a:spcPts val="79"/>
              </a:spcBef>
            </a:pPr>
            <a:r>
              <a:rPr sz="2100" baseline="1790" dirty="0">
                <a:solidFill>
                  <a:srgbClr val="79B800"/>
                </a:solidFill>
                <a:latin typeface="Segoe UI Emoji"/>
                <a:cs typeface="Segoe UI Emoji"/>
              </a:rPr>
              <a:t>◼</a:t>
            </a:r>
            <a:endParaRPr sz="1400">
              <a:latin typeface="Segoe UI Emoji"/>
              <a:cs typeface="Segoe UI Emoji"/>
            </a:endParaRPr>
          </a:p>
          <a:p>
            <a:pPr marL="12700">
              <a:lnSpc>
                <a:spcPts val="1680"/>
              </a:lnSpc>
              <a:spcBef>
                <a:spcPts val="4"/>
              </a:spcBef>
            </a:pPr>
            <a:r>
              <a:rPr sz="1400" dirty="0">
                <a:solidFill>
                  <a:srgbClr val="79B800"/>
                </a:solidFill>
                <a:latin typeface="Segoe UI Emoji"/>
                <a:cs typeface="Segoe UI Emoji"/>
              </a:rPr>
              <a:t>◼</a:t>
            </a:r>
            <a:endParaRPr sz="1400">
              <a:latin typeface="Segoe UI Emoji"/>
              <a:cs typeface="Segoe UI Emoji"/>
            </a:endParaRPr>
          </a:p>
          <a:p>
            <a:pPr marL="12700">
              <a:lnSpc>
                <a:spcPts val="1680"/>
              </a:lnSpc>
            </a:pPr>
            <a:r>
              <a:rPr sz="1400" dirty="0">
                <a:solidFill>
                  <a:srgbClr val="79B800"/>
                </a:solidFill>
                <a:latin typeface="Segoe UI Emoji"/>
                <a:cs typeface="Segoe UI Emoji"/>
              </a:rPr>
              <a:t>◼</a:t>
            </a:r>
            <a:endParaRPr sz="1400">
              <a:latin typeface="Segoe UI Emoji"/>
              <a:cs typeface="Segoe UI Emoji"/>
            </a:endParaRPr>
          </a:p>
        </p:txBody>
      </p:sp>
      <p:sp>
        <p:nvSpPr>
          <p:cNvPr id="2" name="object 2"/>
          <p:cNvSpPr txBox="1"/>
          <p:nvPr/>
        </p:nvSpPr>
        <p:spPr>
          <a:xfrm>
            <a:off x="8883778" y="5853023"/>
            <a:ext cx="203657" cy="177800"/>
          </a:xfrm>
          <a:prstGeom prst="rect">
            <a:avLst/>
          </a:prstGeom>
        </p:spPr>
        <p:txBody>
          <a:bodyPr wrap="square" lIns="0" tIns="0" rIns="0" bIns="0" rtlCol="0">
            <a:noAutofit/>
          </a:bodyPr>
          <a:lstStyle/>
          <a:p>
            <a:pPr marL="12700">
              <a:lnSpc>
                <a:spcPts val="1320"/>
              </a:lnSpc>
              <a:spcBef>
                <a:spcPts val="66"/>
              </a:spcBef>
            </a:pPr>
            <a:r>
              <a:rPr spc="4" baseline="2275" dirty="0">
                <a:latin typeface="Calibri"/>
                <a:cs typeface="Calibri"/>
              </a:rPr>
              <a:t>15</a:t>
            </a:r>
            <a:endParaRPr sz="1200">
              <a:latin typeface="Calibri"/>
              <a:cs typeface="Calibri"/>
            </a:endParaRPr>
          </a:p>
        </p:txBody>
      </p:sp>
    </p:spTree>
    <p:extLst>
      <p:ext uri="{BB962C8B-B14F-4D97-AF65-F5344CB8AC3E}">
        <p14:creationId xmlns:p14="http://schemas.microsoft.com/office/powerpoint/2010/main" val="188107468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object 33"/>
          <p:cNvSpPr txBox="1"/>
          <p:nvPr/>
        </p:nvSpPr>
        <p:spPr>
          <a:xfrm>
            <a:off x="51816" y="2740914"/>
            <a:ext cx="2547264" cy="3015996"/>
          </a:xfrm>
          <a:prstGeom prst="rect">
            <a:avLst/>
          </a:prstGeom>
        </p:spPr>
        <p:txBody>
          <a:bodyPr wrap="square" lIns="0" tIns="0" rIns="0" bIns="0" rtlCol="0">
            <a:noAutofit/>
          </a:bodyPr>
          <a:lstStyle/>
          <a:p>
            <a:pPr marL="1044854">
              <a:lnSpc>
                <a:spcPct val="101725"/>
              </a:lnSpc>
              <a:spcBef>
                <a:spcPts val="25"/>
              </a:spcBef>
            </a:pPr>
            <a:r>
              <a:rPr sz="1200" spc="4" dirty="0">
                <a:solidFill>
                  <a:srgbClr val="585858"/>
                </a:solidFill>
                <a:latin typeface="Calibri"/>
                <a:cs typeface="Calibri"/>
              </a:rPr>
              <a:t>N</a:t>
            </a:r>
            <a:r>
              <a:rPr sz="1200" dirty="0">
                <a:solidFill>
                  <a:srgbClr val="585858"/>
                </a:solidFill>
                <a:latin typeface="Calibri"/>
                <a:cs typeface="Calibri"/>
              </a:rPr>
              <a:t>ext</a:t>
            </a:r>
            <a:r>
              <a:rPr sz="1200" spc="9" dirty="0">
                <a:solidFill>
                  <a:srgbClr val="585858"/>
                </a:solidFill>
                <a:latin typeface="Calibri"/>
                <a:cs typeface="Calibri"/>
              </a:rPr>
              <a:t> </a:t>
            </a:r>
            <a:r>
              <a:rPr sz="1200" dirty="0">
                <a:solidFill>
                  <a:srgbClr val="585858"/>
                </a:solidFill>
                <a:latin typeface="Calibri"/>
                <a:cs typeface="Calibri"/>
              </a:rPr>
              <a:t>Ge</a:t>
            </a:r>
            <a:r>
              <a:rPr sz="1200" spc="4" dirty="0">
                <a:solidFill>
                  <a:srgbClr val="585858"/>
                </a:solidFill>
                <a:latin typeface="Calibri"/>
                <a:cs typeface="Calibri"/>
              </a:rPr>
              <a:t>n</a:t>
            </a:r>
            <a:r>
              <a:rPr sz="1200" dirty="0">
                <a:solidFill>
                  <a:srgbClr val="585858"/>
                </a:solidFill>
                <a:latin typeface="Calibri"/>
                <a:cs typeface="Calibri"/>
              </a:rPr>
              <a:t>e</a:t>
            </a:r>
            <a:r>
              <a:rPr sz="1200" spc="4" dirty="0">
                <a:solidFill>
                  <a:srgbClr val="585858"/>
                </a:solidFill>
                <a:latin typeface="Calibri"/>
                <a:cs typeface="Calibri"/>
              </a:rPr>
              <a:t>r</a:t>
            </a:r>
            <a:r>
              <a:rPr sz="1200" dirty="0">
                <a:solidFill>
                  <a:srgbClr val="585858"/>
                </a:solidFill>
                <a:latin typeface="Calibri"/>
                <a:cs typeface="Calibri"/>
              </a:rPr>
              <a:t>a</a:t>
            </a:r>
            <a:r>
              <a:rPr sz="1200" spc="4" dirty="0">
                <a:solidFill>
                  <a:srgbClr val="585858"/>
                </a:solidFill>
                <a:latin typeface="Calibri"/>
                <a:cs typeface="Calibri"/>
              </a:rPr>
              <a:t>t</a:t>
            </a:r>
            <a:r>
              <a:rPr sz="1200" dirty="0">
                <a:solidFill>
                  <a:srgbClr val="585858"/>
                </a:solidFill>
                <a:latin typeface="Calibri"/>
                <a:cs typeface="Calibri"/>
              </a:rPr>
              <a:t>ion</a:t>
            </a:r>
            <a:r>
              <a:rPr sz="1200" spc="-24" dirty="0">
                <a:solidFill>
                  <a:srgbClr val="585858"/>
                </a:solidFill>
                <a:latin typeface="Calibri"/>
                <a:cs typeface="Calibri"/>
              </a:rPr>
              <a:t> </a:t>
            </a:r>
            <a:r>
              <a:rPr sz="1200" dirty="0">
                <a:solidFill>
                  <a:srgbClr val="585858"/>
                </a:solidFill>
                <a:latin typeface="Calibri"/>
                <a:cs typeface="Calibri"/>
              </a:rPr>
              <a:t>Ga</a:t>
            </a:r>
            <a:r>
              <a:rPr sz="1200" spc="4" dirty="0">
                <a:solidFill>
                  <a:srgbClr val="585858"/>
                </a:solidFill>
                <a:latin typeface="Calibri"/>
                <a:cs typeface="Calibri"/>
              </a:rPr>
              <a:t>t</a:t>
            </a:r>
            <a:r>
              <a:rPr sz="1200" dirty="0">
                <a:solidFill>
                  <a:srgbClr val="585858"/>
                </a:solidFill>
                <a:latin typeface="Calibri"/>
                <a:cs typeface="Calibri"/>
              </a:rPr>
              <a:t>e</a:t>
            </a:r>
            <a:endParaRPr sz="1200">
              <a:latin typeface="Calibri"/>
              <a:cs typeface="Calibri"/>
            </a:endParaRPr>
          </a:p>
        </p:txBody>
      </p:sp>
      <p:sp>
        <p:nvSpPr>
          <p:cNvPr id="14" name="object 14"/>
          <p:cNvSpPr/>
          <p:nvPr/>
        </p:nvSpPr>
        <p:spPr>
          <a:xfrm>
            <a:off x="0" y="857250"/>
            <a:ext cx="9144000" cy="847344"/>
          </a:xfrm>
          <a:prstGeom prst="rect">
            <a:avLst/>
          </a:prstGeom>
          <a:blipFill>
            <a:blip r:embed="rId2" cstate="print"/>
            <a:stretch>
              <a:fillRect/>
            </a:stretch>
          </a:blipFill>
        </p:spPr>
        <p:txBody>
          <a:bodyPr wrap="square" lIns="0" tIns="0" rIns="0" bIns="0" rtlCol="0">
            <a:noAutofit/>
          </a:bodyPr>
          <a:lstStyle/>
          <a:p>
            <a:endParaRPr/>
          </a:p>
        </p:txBody>
      </p:sp>
      <p:sp>
        <p:nvSpPr>
          <p:cNvPr id="15" name="object 15"/>
          <p:cNvSpPr/>
          <p:nvPr/>
        </p:nvSpPr>
        <p:spPr>
          <a:xfrm>
            <a:off x="6185916" y="857250"/>
            <a:ext cx="2958084" cy="842772"/>
          </a:xfrm>
          <a:prstGeom prst="rect">
            <a:avLst/>
          </a:prstGeom>
          <a:blipFill>
            <a:blip r:embed="rId3" cstate="print"/>
            <a:stretch>
              <a:fillRect/>
            </a:stretch>
          </a:blipFill>
        </p:spPr>
        <p:txBody>
          <a:bodyPr wrap="square" lIns="0" tIns="0" rIns="0" bIns="0" rtlCol="0">
            <a:noAutofit/>
          </a:bodyPr>
          <a:lstStyle/>
          <a:p>
            <a:endParaRPr/>
          </a:p>
        </p:txBody>
      </p:sp>
      <p:sp>
        <p:nvSpPr>
          <p:cNvPr id="16" name="object 16"/>
          <p:cNvSpPr/>
          <p:nvPr/>
        </p:nvSpPr>
        <p:spPr>
          <a:xfrm>
            <a:off x="0" y="857886"/>
            <a:ext cx="9144000" cy="3346069"/>
          </a:xfrm>
          <a:prstGeom prst="rect">
            <a:avLst/>
          </a:prstGeom>
          <a:blipFill>
            <a:blip r:embed="rId4" cstate="print"/>
            <a:stretch>
              <a:fillRect/>
            </a:stretch>
          </a:blipFill>
        </p:spPr>
        <p:txBody>
          <a:bodyPr wrap="square" lIns="0" tIns="0" rIns="0" bIns="0" rtlCol="0">
            <a:noAutofit/>
          </a:bodyPr>
          <a:lstStyle/>
          <a:p>
            <a:endParaRPr/>
          </a:p>
        </p:txBody>
      </p:sp>
      <p:sp>
        <p:nvSpPr>
          <p:cNvPr id="17" name="object 17"/>
          <p:cNvSpPr/>
          <p:nvPr/>
        </p:nvSpPr>
        <p:spPr>
          <a:xfrm>
            <a:off x="739140" y="3118866"/>
            <a:ext cx="2319528" cy="2319528"/>
          </a:xfrm>
          <a:prstGeom prst="rect">
            <a:avLst/>
          </a:prstGeom>
          <a:blipFill>
            <a:blip r:embed="rId5" cstate="print"/>
            <a:stretch>
              <a:fillRect/>
            </a:stretch>
          </a:blipFill>
        </p:spPr>
        <p:txBody>
          <a:bodyPr wrap="square" lIns="0" tIns="0" rIns="0" bIns="0" rtlCol="0">
            <a:noAutofit/>
          </a:bodyPr>
          <a:lstStyle/>
          <a:p>
            <a:endParaRPr/>
          </a:p>
        </p:txBody>
      </p:sp>
      <p:sp>
        <p:nvSpPr>
          <p:cNvPr id="18" name="object 18"/>
          <p:cNvSpPr/>
          <p:nvPr/>
        </p:nvSpPr>
        <p:spPr>
          <a:xfrm>
            <a:off x="786384" y="3143250"/>
            <a:ext cx="2229612" cy="2229612"/>
          </a:xfrm>
          <a:custGeom>
            <a:avLst/>
            <a:gdLst/>
            <a:ahLst/>
            <a:cxnLst/>
            <a:rect l="l" t="t" r="r" b="b"/>
            <a:pathLst>
              <a:path w="2229612" h="2229612">
                <a:moveTo>
                  <a:pt x="0" y="1114806"/>
                </a:moveTo>
                <a:lnTo>
                  <a:pt x="3695" y="1023373"/>
                </a:lnTo>
                <a:lnTo>
                  <a:pt x="14590" y="933977"/>
                </a:lnTo>
                <a:lnTo>
                  <a:pt x="32398" y="846903"/>
                </a:lnTo>
                <a:lnTo>
                  <a:pt x="56833" y="762438"/>
                </a:lnTo>
                <a:lnTo>
                  <a:pt x="87606" y="680870"/>
                </a:lnTo>
                <a:lnTo>
                  <a:pt x="124431" y="602485"/>
                </a:lnTo>
                <a:lnTo>
                  <a:pt x="167022" y="527571"/>
                </a:lnTo>
                <a:lnTo>
                  <a:pt x="215091" y="456413"/>
                </a:lnTo>
                <a:lnTo>
                  <a:pt x="268351" y="389299"/>
                </a:lnTo>
                <a:lnTo>
                  <a:pt x="326516" y="326517"/>
                </a:lnTo>
                <a:lnTo>
                  <a:pt x="389299" y="268351"/>
                </a:lnTo>
                <a:lnTo>
                  <a:pt x="456413" y="215091"/>
                </a:lnTo>
                <a:lnTo>
                  <a:pt x="527571" y="167022"/>
                </a:lnTo>
                <a:lnTo>
                  <a:pt x="602485" y="124431"/>
                </a:lnTo>
                <a:lnTo>
                  <a:pt x="680870" y="87606"/>
                </a:lnTo>
                <a:lnTo>
                  <a:pt x="762438" y="56833"/>
                </a:lnTo>
                <a:lnTo>
                  <a:pt x="846903" y="32398"/>
                </a:lnTo>
                <a:lnTo>
                  <a:pt x="933977" y="14590"/>
                </a:lnTo>
                <a:lnTo>
                  <a:pt x="1023373" y="3695"/>
                </a:lnTo>
                <a:lnTo>
                  <a:pt x="1114805" y="0"/>
                </a:lnTo>
                <a:lnTo>
                  <a:pt x="1206238" y="3695"/>
                </a:lnTo>
                <a:lnTo>
                  <a:pt x="1295634" y="14590"/>
                </a:lnTo>
                <a:lnTo>
                  <a:pt x="1382708" y="32398"/>
                </a:lnTo>
                <a:lnTo>
                  <a:pt x="1467173" y="56833"/>
                </a:lnTo>
                <a:lnTo>
                  <a:pt x="1548741" y="87606"/>
                </a:lnTo>
                <a:lnTo>
                  <a:pt x="1627126" y="124431"/>
                </a:lnTo>
                <a:lnTo>
                  <a:pt x="1702040" y="167022"/>
                </a:lnTo>
                <a:lnTo>
                  <a:pt x="1773198" y="215091"/>
                </a:lnTo>
                <a:lnTo>
                  <a:pt x="1840312" y="268351"/>
                </a:lnTo>
                <a:lnTo>
                  <a:pt x="1903094" y="326517"/>
                </a:lnTo>
                <a:lnTo>
                  <a:pt x="1961260" y="389299"/>
                </a:lnTo>
                <a:lnTo>
                  <a:pt x="2014520" y="456413"/>
                </a:lnTo>
                <a:lnTo>
                  <a:pt x="2062589" y="527571"/>
                </a:lnTo>
                <a:lnTo>
                  <a:pt x="2105180" y="602485"/>
                </a:lnTo>
                <a:lnTo>
                  <a:pt x="2142005" y="680870"/>
                </a:lnTo>
                <a:lnTo>
                  <a:pt x="2172778" y="762438"/>
                </a:lnTo>
                <a:lnTo>
                  <a:pt x="2197213" y="846903"/>
                </a:lnTo>
                <a:lnTo>
                  <a:pt x="2215021" y="933977"/>
                </a:lnTo>
                <a:lnTo>
                  <a:pt x="2225916" y="1023373"/>
                </a:lnTo>
                <a:lnTo>
                  <a:pt x="2229612" y="1114806"/>
                </a:lnTo>
                <a:lnTo>
                  <a:pt x="2225916" y="1206238"/>
                </a:lnTo>
                <a:lnTo>
                  <a:pt x="2215021" y="1295634"/>
                </a:lnTo>
                <a:lnTo>
                  <a:pt x="2197213" y="1382708"/>
                </a:lnTo>
                <a:lnTo>
                  <a:pt x="2172778" y="1467173"/>
                </a:lnTo>
                <a:lnTo>
                  <a:pt x="2142005" y="1548741"/>
                </a:lnTo>
                <a:lnTo>
                  <a:pt x="2105180" y="1627126"/>
                </a:lnTo>
                <a:lnTo>
                  <a:pt x="2062589" y="1702040"/>
                </a:lnTo>
                <a:lnTo>
                  <a:pt x="2014520" y="1773198"/>
                </a:lnTo>
                <a:lnTo>
                  <a:pt x="1961260" y="1840312"/>
                </a:lnTo>
                <a:lnTo>
                  <a:pt x="1903094" y="1903095"/>
                </a:lnTo>
                <a:lnTo>
                  <a:pt x="1840312" y="1961260"/>
                </a:lnTo>
                <a:lnTo>
                  <a:pt x="1773198" y="2014520"/>
                </a:lnTo>
                <a:lnTo>
                  <a:pt x="1702040" y="2062589"/>
                </a:lnTo>
                <a:lnTo>
                  <a:pt x="1627126" y="2105180"/>
                </a:lnTo>
                <a:lnTo>
                  <a:pt x="1548741" y="2142005"/>
                </a:lnTo>
                <a:lnTo>
                  <a:pt x="1467173" y="2172778"/>
                </a:lnTo>
                <a:lnTo>
                  <a:pt x="1382708" y="2197213"/>
                </a:lnTo>
                <a:lnTo>
                  <a:pt x="1295634" y="2215021"/>
                </a:lnTo>
                <a:lnTo>
                  <a:pt x="1206238" y="2225916"/>
                </a:lnTo>
                <a:lnTo>
                  <a:pt x="1114805" y="2229612"/>
                </a:lnTo>
                <a:lnTo>
                  <a:pt x="1023373" y="2225916"/>
                </a:lnTo>
                <a:lnTo>
                  <a:pt x="933977" y="2215021"/>
                </a:lnTo>
                <a:lnTo>
                  <a:pt x="846903" y="2197213"/>
                </a:lnTo>
                <a:lnTo>
                  <a:pt x="762438" y="2172778"/>
                </a:lnTo>
                <a:lnTo>
                  <a:pt x="680870" y="2142005"/>
                </a:lnTo>
                <a:lnTo>
                  <a:pt x="602485" y="2105180"/>
                </a:lnTo>
                <a:lnTo>
                  <a:pt x="527571" y="2062589"/>
                </a:lnTo>
                <a:lnTo>
                  <a:pt x="456413" y="2014520"/>
                </a:lnTo>
                <a:lnTo>
                  <a:pt x="389299" y="1961260"/>
                </a:lnTo>
                <a:lnTo>
                  <a:pt x="326516" y="1903095"/>
                </a:lnTo>
                <a:lnTo>
                  <a:pt x="268351" y="1840312"/>
                </a:lnTo>
                <a:lnTo>
                  <a:pt x="215091" y="1773198"/>
                </a:lnTo>
                <a:lnTo>
                  <a:pt x="167022" y="1702040"/>
                </a:lnTo>
                <a:lnTo>
                  <a:pt x="124431" y="1627126"/>
                </a:lnTo>
                <a:lnTo>
                  <a:pt x="87606" y="1548741"/>
                </a:lnTo>
                <a:lnTo>
                  <a:pt x="56833" y="1467173"/>
                </a:lnTo>
                <a:lnTo>
                  <a:pt x="32398" y="1382708"/>
                </a:lnTo>
                <a:lnTo>
                  <a:pt x="14590" y="1295634"/>
                </a:lnTo>
                <a:lnTo>
                  <a:pt x="3695" y="1206238"/>
                </a:lnTo>
                <a:lnTo>
                  <a:pt x="0" y="1114806"/>
                </a:lnTo>
                <a:close/>
              </a:path>
            </a:pathLst>
          </a:custGeom>
          <a:ln w="9144">
            <a:solidFill>
              <a:srgbClr val="FFFFFF"/>
            </a:solidFill>
          </a:ln>
        </p:spPr>
        <p:txBody>
          <a:bodyPr wrap="square" lIns="0" tIns="0" rIns="0" bIns="0" rtlCol="0">
            <a:noAutofit/>
          </a:bodyPr>
          <a:lstStyle/>
          <a:p>
            <a:endParaRPr/>
          </a:p>
        </p:txBody>
      </p:sp>
      <p:sp>
        <p:nvSpPr>
          <p:cNvPr id="19" name="object 19"/>
          <p:cNvSpPr/>
          <p:nvPr/>
        </p:nvSpPr>
        <p:spPr>
          <a:xfrm>
            <a:off x="51816" y="2740914"/>
            <a:ext cx="2374392" cy="3015996"/>
          </a:xfrm>
          <a:prstGeom prst="rect">
            <a:avLst/>
          </a:prstGeom>
          <a:blipFill>
            <a:blip r:embed="rId6" cstate="print"/>
            <a:stretch>
              <a:fillRect/>
            </a:stretch>
          </a:blipFill>
        </p:spPr>
        <p:txBody>
          <a:bodyPr wrap="square" lIns="0" tIns="0" rIns="0" bIns="0" rtlCol="0">
            <a:noAutofit/>
          </a:bodyPr>
          <a:lstStyle/>
          <a:p>
            <a:endParaRPr/>
          </a:p>
        </p:txBody>
      </p:sp>
      <p:sp>
        <p:nvSpPr>
          <p:cNvPr id="20" name="object 20"/>
          <p:cNvSpPr/>
          <p:nvPr/>
        </p:nvSpPr>
        <p:spPr>
          <a:xfrm>
            <a:off x="1972056" y="3597402"/>
            <a:ext cx="1693164" cy="1391412"/>
          </a:xfrm>
          <a:prstGeom prst="rect">
            <a:avLst/>
          </a:prstGeom>
          <a:blipFill>
            <a:blip r:embed="rId7" cstate="print"/>
            <a:stretch>
              <a:fillRect/>
            </a:stretch>
          </a:blipFill>
        </p:spPr>
        <p:txBody>
          <a:bodyPr wrap="square" lIns="0" tIns="0" rIns="0" bIns="0" rtlCol="0">
            <a:noAutofit/>
          </a:bodyPr>
          <a:lstStyle/>
          <a:p>
            <a:endParaRPr/>
          </a:p>
        </p:txBody>
      </p:sp>
      <p:sp>
        <p:nvSpPr>
          <p:cNvPr id="13" name="object 13"/>
          <p:cNvSpPr txBox="1"/>
          <p:nvPr/>
        </p:nvSpPr>
        <p:spPr>
          <a:xfrm>
            <a:off x="435966" y="1201191"/>
            <a:ext cx="347157" cy="304596"/>
          </a:xfrm>
          <a:prstGeom prst="rect">
            <a:avLst/>
          </a:prstGeom>
        </p:spPr>
        <p:txBody>
          <a:bodyPr wrap="square" lIns="0" tIns="0" rIns="0" bIns="0" rtlCol="0">
            <a:noAutofit/>
          </a:bodyPr>
          <a:lstStyle/>
          <a:p>
            <a:pPr marL="12700">
              <a:lnSpc>
                <a:spcPts val="2340"/>
              </a:lnSpc>
              <a:spcBef>
                <a:spcPts val="117"/>
              </a:spcBef>
            </a:pPr>
            <a:r>
              <a:rPr sz="3300" baseline="2482" dirty="0">
                <a:solidFill>
                  <a:srgbClr val="FFFFFF"/>
                </a:solidFill>
                <a:latin typeface="Calibri"/>
                <a:cs typeface="Calibri"/>
              </a:rPr>
              <a:t>RF</a:t>
            </a:r>
            <a:endParaRPr sz="2200">
              <a:latin typeface="Calibri"/>
              <a:cs typeface="Calibri"/>
            </a:endParaRPr>
          </a:p>
        </p:txBody>
      </p:sp>
      <p:sp>
        <p:nvSpPr>
          <p:cNvPr id="12" name="object 12"/>
          <p:cNvSpPr txBox="1"/>
          <p:nvPr/>
        </p:nvSpPr>
        <p:spPr>
          <a:xfrm>
            <a:off x="780216" y="1201191"/>
            <a:ext cx="3017749" cy="304596"/>
          </a:xfrm>
          <a:prstGeom prst="rect">
            <a:avLst/>
          </a:prstGeom>
        </p:spPr>
        <p:txBody>
          <a:bodyPr wrap="square" lIns="0" tIns="0" rIns="0" bIns="0" rtlCol="0">
            <a:noAutofit/>
          </a:bodyPr>
          <a:lstStyle/>
          <a:p>
            <a:pPr marL="12700">
              <a:lnSpc>
                <a:spcPts val="2340"/>
              </a:lnSpc>
              <a:spcBef>
                <a:spcPts val="117"/>
              </a:spcBef>
            </a:pPr>
            <a:r>
              <a:rPr sz="3300" spc="-4" baseline="2482" dirty="0">
                <a:solidFill>
                  <a:srgbClr val="FFFFFF"/>
                </a:solidFill>
                <a:latin typeface="Calibri"/>
                <a:cs typeface="Calibri"/>
              </a:rPr>
              <a:t>M</a:t>
            </a:r>
            <a:r>
              <a:rPr sz="3300" baseline="2482" dirty="0">
                <a:solidFill>
                  <a:srgbClr val="FFFFFF"/>
                </a:solidFill>
                <a:latin typeface="Calibri"/>
                <a:cs typeface="Calibri"/>
              </a:rPr>
              <a:t>esh</a:t>
            </a:r>
            <a:r>
              <a:rPr sz="3300" spc="4" baseline="2482" dirty="0">
                <a:solidFill>
                  <a:srgbClr val="FFFFFF"/>
                </a:solidFill>
                <a:latin typeface="Calibri"/>
                <a:cs typeface="Calibri"/>
              </a:rPr>
              <a:t> </a:t>
            </a:r>
            <a:r>
              <a:rPr sz="3300" baseline="2482" dirty="0">
                <a:solidFill>
                  <a:srgbClr val="FFFFFF"/>
                </a:solidFill>
                <a:latin typeface="Calibri"/>
                <a:cs typeface="Calibri"/>
              </a:rPr>
              <a:t>–</a:t>
            </a:r>
            <a:r>
              <a:rPr sz="3300" spc="3" baseline="2482" dirty="0">
                <a:solidFill>
                  <a:srgbClr val="FFFFFF"/>
                </a:solidFill>
                <a:latin typeface="Calibri"/>
                <a:cs typeface="Calibri"/>
              </a:rPr>
              <a:t> </a:t>
            </a:r>
            <a:r>
              <a:rPr sz="3300" baseline="2482" dirty="0">
                <a:solidFill>
                  <a:srgbClr val="FFFFFF"/>
                </a:solidFill>
                <a:latin typeface="Calibri"/>
                <a:cs typeface="Calibri"/>
              </a:rPr>
              <a:t>N</a:t>
            </a:r>
            <a:r>
              <a:rPr sz="3300" spc="-4" baseline="2482" dirty="0">
                <a:solidFill>
                  <a:srgbClr val="FFFFFF"/>
                </a:solidFill>
                <a:latin typeface="Calibri"/>
                <a:cs typeface="Calibri"/>
              </a:rPr>
              <a:t>e</a:t>
            </a:r>
            <a:r>
              <a:rPr sz="3300" baseline="2482" dirty="0">
                <a:solidFill>
                  <a:srgbClr val="FFFFFF"/>
                </a:solidFill>
                <a:latin typeface="Calibri"/>
                <a:cs typeface="Calibri"/>
              </a:rPr>
              <a:t>twork</a:t>
            </a:r>
            <a:r>
              <a:rPr sz="3300" spc="14" baseline="2482" dirty="0">
                <a:solidFill>
                  <a:srgbClr val="FFFFFF"/>
                </a:solidFill>
                <a:latin typeface="Calibri"/>
                <a:cs typeface="Calibri"/>
              </a:rPr>
              <a:t> </a:t>
            </a:r>
            <a:r>
              <a:rPr sz="3300" spc="-4" baseline="2482" dirty="0">
                <a:solidFill>
                  <a:srgbClr val="FFFFFF"/>
                </a:solidFill>
                <a:latin typeface="Calibri"/>
                <a:cs typeface="Calibri"/>
              </a:rPr>
              <a:t>G</a:t>
            </a:r>
            <a:r>
              <a:rPr sz="3300" baseline="2482" dirty="0">
                <a:solidFill>
                  <a:srgbClr val="FFFFFF"/>
                </a:solidFill>
                <a:latin typeface="Calibri"/>
                <a:cs typeface="Calibri"/>
              </a:rPr>
              <a:t>ateway</a:t>
            </a:r>
            <a:endParaRPr sz="2200">
              <a:latin typeface="Calibri"/>
              <a:cs typeface="Calibri"/>
            </a:endParaRPr>
          </a:p>
        </p:txBody>
      </p:sp>
      <p:sp>
        <p:nvSpPr>
          <p:cNvPr id="11" name="object 11"/>
          <p:cNvSpPr txBox="1"/>
          <p:nvPr/>
        </p:nvSpPr>
        <p:spPr>
          <a:xfrm>
            <a:off x="1266571" y="1937284"/>
            <a:ext cx="1227634" cy="724001"/>
          </a:xfrm>
          <a:prstGeom prst="rect">
            <a:avLst/>
          </a:prstGeom>
        </p:spPr>
        <p:txBody>
          <a:bodyPr wrap="square" lIns="0" tIns="0" rIns="0" bIns="0" rtlCol="0">
            <a:noAutofit/>
          </a:bodyPr>
          <a:lstStyle/>
          <a:p>
            <a:pPr marL="17271" marR="3976">
              <a:lnSpc>
                <a:spcPts val="2645"/>
              </a:lnSpc>
              <a:spcBef>
                <a:spcPts val="132"/>
              </a:spcBef>
            </a:pPr>
            <a:r>
              <a:rPr sz="3750" b="1" baseline="3276" dirty="0">
                <a:latin typeface="Calibri"/>
                <a:cs typeface="Calibri"/>
              </a:rPr>
              <a:t>N</a:t>
            </a:r>
            <a:r>
              <a:rPr sz="3750" b="1" spc="-9" baseline="3276" dirty="0">
                <a:latin typeface="Calibri"/>
                <a:cs typeface="Calibri"/>
              </a:rPr>
              <a:t>e</a:t>
            </a:r>
            <a:r>
              <a:rPr sz="3750" b="1" baseline="3276" dirty="0">
                <a:latin typeface="Calibri"/>
                <a:cs typeface="Calibri"/>
              </a:rPr>
              <a:t>t</a:t>
            </a:r>
            <a:r>
              <a:rPr sz="3750" b="1" spc="-25" baseline="3276" dirty="0">
                <a:latin typeface="Calibri"/>
                <a:cs typeface="Calibri"/>
              </a:rPr>
              <a:t>w</a:t>
            </a:r>
            <a:r>
              <a:rPr sz="3750" b="1" baseline="3276" dirty="0">
                <a:latin typeface="Calibri"/>
                <a:cs typeface="Calibri"/>
              </a:rPr>
              <a:t>ork</a:t>
            </a:r>
            <a:endParaRPr sz="2500">
              <a:latin typeface="Calibri"/>
              <a:cs typeface="Calibri"/>
            </a:endParaRPr>
          </a:p>
          <a:p>
            <a:pPr marL="12700">
              <a:lnSpc>
                <a:spcPts val="3005"/>
              </a:lnSpc>
              <a:spcBef>
                <a:spcPts val="18"/>
              </a:spcBef>
            </a:pPr>
            <a:r>
              <a:rPr sz="3750" b="1" baseline="1092" dirty="0">
                <a:latin typeface="Calibri"/>
                <a:cs typeface="Calibri"/>
              </a:rPr>
              <a:t>G</a:t>
            </a:r>
            <a:r>
              <a:rPr sz="3750" b="1" spc="-14" baseline="1092" dirty="0">
                <a:latin typeface="Calibri"/>
                <a:cs typeface="Calibri"/>
              </a:rPr>
              <a:t>a</a:t>
            </a:r>
            <a:r>
              <a:rPr sz="3750" b="1" spc="-34" baseline="1092" dirty="0">
                <a:latin typeface="Calibri"/>
                <a:cs typeface="Calibri"/>
              </a:rPr>
              <a:t>t</a:t>
            </a:r>
            <a:r>
              <a:rPr sz="3750" b="1" spc="-9" baseline="1092" dirty="0">
                <a:latin typeface="Calibri"/>
                <a:cs typeface="Calibri"/>
              </a:rPr>
              <a:t>e</a:t>
            </a:r>
            <a:r>
              <a:rPr sz="3750" b="1" spc="-25" baseline="1092" dirty="0">
                <a:latin typeface="Calibri"/>
                <a:cs typeface="Calibri"/>
              </a:rPr>
              <a:t>w</a:t>
            </a:r>
            <a:r>
              <a:rPr sz="3750" b="1" spc="-44" baseline="1092" dirty="0">
                <a:latin typeface="Calibri"/>
                <a:cs typeface="Calibri"/>
              </a:rPr>
              <a:t>a</a:t>
            </a:r>
            <a:r>
              <a:rPr sz="3750" b="1" baseline="1092" dirty="0">
                <a:latin typeface="Calibri"/>
                <a:cs typeface="Calibri"/>
              </a:rPr>
              <a:t>y</a:t>
            </a:r>
            <a:endParaRPr sz="2500">
              <a:latin typeface="Calibri"/>
              <a:cs typeface="Calibri"/>
            </a:endParaRPr>
          </a:p>
        </p:txBody>
      </p:sp>
      <p:sp>
        <p:nvSpPr>
          <p:cNvPr id="10" name="object 10"/>
          <p:cNvSpPr txBox="1"/>
          <p:nvPr/>
        </p:nvSpPr>
        <p:spPr>
          <a:xfrm>
            <a:off x="4003295" y="2258950"/>
            <a:ext cx="1993079" cy="203707"/>
          </a:xfrm>
          <a:prstGeom prst="rect">
            <a:avLst/>
          </a:prstGeom>
        </p:spPr>
        <p:txBody>
          <a:bodyPr wrap="square" lIns="0" tIns="0" rIns="0" bIns="0" rtlCol="0">
            <a:noAutofit/>
          </a:bodyPr>
          <a:lstStyle/>
          <a:p>
            <a:pPr marL="12700">
              <a:lnSpc>
                <a:spcPts val="1530"/>
              </a:lnSpc>
              <a:spcBef>
                <a:spcPts val="76"/>
              </a:spcBef>
            </a:pPr>
            <a:r>
              <a:rPr sz="2100" b="1" baseline="1950" dirty="0">
                <a:latin typeface="Calibri"/>
                <a:cs typeface="Calibri"/>
              </a:rPr>
              <a:t>Commun</a:t>
            </a:r>
            <a:r>
              <a:rPr sz="2100" b="1" spc="4" baseline="1950" dirty="0">
                <a:latin typeface="Calibri"/>
                <a:cs typeface="Calibri"/>
              </a:rPr>
              <a:t>i</a:t>
            </a:r>
            <a:r>
              <a:rPr sz="2100" b="1" baseline="1950" dirty="0">
                <a:latin typeface="Calibri"/>
                <a:cs typeface="Calibri"/>
              </a:rPr>
              <a:t>ca</a:t>
            </a:r>
            <a:r>
              <a:rPr sz="2100" b="1" spc="4" baseline="1950" dirty="0">
                <a:latin typeface="Calibri"/>
                <a:cs typeface="Calibri"/>
              </a:rPr>
              <a:t>t</a:t>
            </a:r>
            <a:r>
              <a:rPr sz="2100" b="1" baseline="1950" dirty="0">
                <a:latin typeface="Calibri"/>
                <a:cs typeface="Calibri"/>
              </a:rPr>
              <a:t>i</a:t>
            </a:r>
            <a:r>
              <a:rPr sz="2100" b="1" spc="-4" baseline="1950" dirty="0">
                <a:latin typeface="Calibri"/>
                <a:cs typeface="Calibri"/>
              </a:rPr>
              <a:t>o</a:t>
            </a:r>
            <a:r>
              <a:rPr sz="2100" b="1" baseline="1950" dirty="0">
                <a:latin typeface="Calibri"/>
                <a:cs typeface="Calibri"/>
              </a:rPr>
              <a:t>ns</a:t>
            </a:r>
            <a:r>
              <a:rPr sz="2100" b="1" spc="-34" baseline="1950" dirty="0">
                <a:latin typeface="Calibri"/>
                <a:cs typeface="Calibri"/>
              </a:rPr>
              <a:t> </a:t>
            </a:r>
            <a:r>
              <a:rPr sz="2100" b="1" spc="4" baseline="1950" dirty="0">
                <a:latin typeface="Calibri"/>
                <a:cs typeface="Calibri"/>
              </a:rPr>
              <a:t>G</a:t>
            </a:r>
            <a:r>
              <a:rPr sz="2100" b="1" baseline="1950" dirty="0">
                <a:latin typeface="Calibri"/>
                <a:cs typeface="Calibri"/>
              </a:rPr>
              <a:t>a</a:t>
            </a:r>
            <a:r>
              <a:rPr sz="2100" b="1" spc="4" baseline="1950" dirty="0">
                <a:latin typeface="Calibri"/>
                <a:cs typeface="Calibri"/>
              </a:rPr>
              <a:t>t</a:t>
            </a:r>
            <a:r>
              <a:rPr sz="2100" b="1" baseline="1950" dirty="0">
                <a:latin typeface="Calibri"/>
                <a:cs typeface="Calibri"/>
              </a:rPr>
              <a:t>e</a:t>
            </a:r>
            <a:r>
              <a:rPr sz="2100" b="1" spc="-14" baseline="1950" dirty="0">
                <a:latin typeface="Calibri"/>
                <a:cs typeface="Calibri"/>
              </a:rPr>
              <a:t>w</a:t>
            </a:r>
            <a:r>
              <a:rPr sz="2100" b="1" baseline="1950" dirty="0">
                <a:latin typeface="Calibri"/>
                <a:cs typeface="Calibri"/>
              </a:rPr>
              <a:t>ay</a:t>
            </a:r>
            <a:endParaRPr sz="1400">
              <a:latin typeface="Calibri"/>
              <a:cs typeface="Calibri"/>
            </a:endParaRPr>
          </a:p>
        </p:txBody>
      </p:sp>
      <p:sp>
        <p:nvSpPr>
          <p:cNvPr id="9" name="object 9"/>
          <p:cNvSpPr txBox="1"/>
          <p:nvPr/>
        </p:nvSpPr>
        <p:spPr>
          <a:xfrm>
            <a:off x="4003294" y="2461620"/>
            <a:ext cx="185342" cy="1911096"/>
          </a:xfrm>
          <a:prstGeom prst="rect">
            <a:avLst/>
          </a:prstGeom>
        </p:spPr>
        <p:txBody>
          <a:bodyPr wrap="square" lIns="0" tIns="0" rIns="0" bIns="0" rtlCol="0">
            <a:noAutofit/>
          </a:bodyPr>
          <a:lstStyle/>
          <a:p>
            <a:pPr marL="12700">
              <a:lnSpc>
                <a:spcPts val="1590"/>
              </a:lnSpc>
              <a:spcBef>
                <a:spcPts val="79"/>
              </a:spcBef>
            </a:pPr>
            <a:r>
              <a:rPr sz="2100" baseline="1790" dirty="0">
                <a:solidFill>
                  <a:srgbClr val="79B800"/>
                </a:solidFill>
                <a:latin typeface="Segoe UI Emoji"/>
                <a:cs typeface="Segoe UI Emoji"/>
              </a:rPr>
              <a:t>◼</a:t>
            </a:r>
            <a:endParaRPr sz="1400">
              <a:latin typeface="Segoe UI Emoji"/>
              <a:cs typeface="Segoe UI Emoji"/>
            </a:endParaRPr>
          </a:p>
          <a:p>
            <a:pPr marL="12700">
              <a:lnSpc>
                <a:spcPts val="1680"/>
              </a:lnSpc>
              <a:spcBef>
                <a:spcPts val="4"/>
              </a:spcBef>
            </a:pPr>
            <a:r>
              <a:rPr sz="1400" dirty="0">
                <a:solidFill>
                  <a:srgbClr val="79B800"/>
                </a:solidFill>
                <a:latin typeface="Segoe UI Emoji"/>
                <a:cs typeface="Segoe UI Emoji"/>
              </a:rPr>
              <a:t>◼</a:t>
            </a:r>
            <a:endParaRPr sz="1400">
              <a:latin typeface="Segoe UI Emoji"/>
              <a:cs typeface="Segoe UI Emoji"/>
            </a:endParaRPr>
          </a:p>
          <a:p>
            <a:pPr marL="12700">
              <a:lnSpc>
                <a:spcPts val="1680"/>
              </a:lnSpc>
            </a:pPr>
            <a:r>
              <a:rPr sz="1400" dirty="0">
                <a:solidFill>
                  <a:srgbClr val="79B800"/>
                </a:solidFill>
                <a:latin typeface="Segoe UI Emoji"/>
                <a:cs typeface="Segoe UI Emoji"/>
              </a:rPr>
              <a:t>◼</a:t>
            </a:r>
            <a:endParaRPr sz="1400">
              <a:latin typeface="Segoe UI Emoji"/>
              <a:cs typeface="Segoe UI Emoji"/>
            </a:endParaRPr>
          </a:p>
          <a:p>
            <a:pPr marL="12700">
              <a:lnSpc>
                <a:spcPts val="1680"/>
              </a:lnSpc>
            </a:pPr>
            <a:r>
              <a:rPr sz="1400" dirty="0">
                <a:solidFill>
                  <a:srgbClr val="79B800"/>
                </a:solidFill>
                <a:latin typeface="Segoe UI Emoji"/>
                <a:cs typeface="Segoe UI Emoji"/>
              </a:rPr>
              <a:t>◼</a:t>
            </a:r>
            <a:endParaRPr sz="1400">
              <a:latin typeface="Segoe UI Emoji"/>
              <a:cs typeface="Segoe UI Emoji"/>
            </a:endParaRPr>
          </a:p>
          <a:p>
            <a:pPr marL="12700">
              <a:lnSpc>
                <a:spcPts val="1680"/>
              </a:lnSpc>
            </a:pPr>
            <a:r>
              <a:rPr sz="1400" dirty="0">
                <a:solidFill>
                  <a:srgbClr val="79B800"/>
                </a:solidFill>
                <a:latin typeface="Segoe UI Emoji"/>
                <a:cs typeface="Segoe UI Emoji"/>
              </a:rPr>
              <a:t>◼</a:t>
            </a:r>
            <a:endParaRPr sz="1400">
              <a:latin typeface="Segoe UI Emoji"/>
              <a:cs typeface="Segoe UI Emoji"/>
            </a:endParaRPr>
          </a:p>
          <a:p>
            <a:pPr marL="12700">
              <a:lnSpc>
                <a:spcPts val="1680"/>
              </a:lnSpc>
            </a:pPr>
            <a:r>
              <a:rPr sz="1400" dirty="0">
                <a:solidFill>
                  <a:srgbClr val="79B800"/>
                </a:solidFill>
                <a:latin typeface="Segoe UI Emoji"/>
                <a:cs typeface="Segoe UI Emoji"/>
              </a:rPr>
              <a:t>◼</a:t>
            </a:r>
            <a:endParaRPr sz="1400">
              <a:latin typeface="Segoe UI Emoji"/>
              <a:cs typeface="Segoe UI Emoji"/>
            </a:endParaRPr>
          </a:p>
          <a:p>
            <a:pPr marL="12700">
              <a:lnSpc>
                <a:spcPts val="1680"/>
              </a:lnSpc>
            </a:pPr>
            <a:r>
              <a:rPr sz="1400" dirty="0">
                <a:solidFill>
                  <a:srgbClr val="79B800"/>
                </a:solidFill>
                <a:latin typeface="Segoe UI Emoji"/>
                <a:cs typeface="Segoe UI Emoji"/>
              </a:rPr>
              <a:t>◼</a:t>
            </a:r>
            <a:endParaRPr sz="1400">
              <a:latin typeface="Segoe UI Emoji"/>
              <a:cs typeface="Segoe UI Emoji"/>
            </a:endParaRPr>
          </a:p>
          <a:p>
            <a:pPr marL="12700">
              <a:lnSpc>
                <a:spcPts val="1680"/>
              </a:lnSpc>
            </a:pPr>
            <a:r>
              <a:rPr sz="1400" dirty="0">
                <a:solidFill>
                  <a:srgbClr val="79B800"/>
                </a:solidFill>
                <a:latin typeface="Segoe UI Emoji"/>
                <a:cs typeface="Segoe UI Emoji"/>
              </a:rPr>
              <a:t>◼</a:t>
            </a:r>
            <a:endParaRPr sz="1400">
              <a:latin typeface="Segoe UI Emoji"/>
              <a:cs typeface="Segoe UI Emoji"/>
            </a:endParaRPr>
          </a:p>
          <a:p>
            <a:pPr marL="12700">
              <a:lnSpc>
                <a:spcPts val="1680"/>
              </a:lnSpc>
            </a:pPr>
            <a:r>
              <a:rPr sz="1400" dirty="0">
                <a:solidFill>
                  <a:srgbClr val="79B800"/>
                </a:solidFill>
                <a:latin typeface="Segoe UI Emoji"/>
                <a:cs typeface="Segoe UI Emoji"/>
              </a:rPr>
              <a:t>◼</a:t>
            </a:r>
            <a:endParaRPr sz="1400">
              <a:latin typeface="Segoe UI Emoji"/>
              <a:cs typeface="Segoe UI Emoji"/>
            </a:endParaRPr>
          </a:p>
        </p:txBody>
      </p:sp>
      <p:sp>
        <p:nvSpPr>
          <p:cNvPr id="8" name="object 8"/>
          <p:cNvSpPr txBox="1"/>
          <p:nvPr/>
        </p:nvSpPr>
        <p:spPr>
          <a:xfrm>
            <a:off x="4292855" y="2472310"/>
            <a:ext cx="2848721" cy="1911095"/>
          </a:xfrm>
          <a:prstGeom prst="rect">
            <a:avLst/>
          </a:prstGeom>
        </p:spPr>
        <p:txBody>
          <a:bodyPr wrap="square" lIns="0" tIns="0" rIns="0" bIns="0" rtlCol="0">
            <a:noAutofit/>
          </a:bodyPr>
          <a:lstStyle/>
          <a:p>
            <a:pPr marL="12700">
              <a:lnSpc>
                <a:spcPts val="1530"/>
              </a:lnSpc>
              <a:spcBef>
                <a:spcPts val="76"/>
              </a:spcBef>
            </a:pPr>
            <a:r>
              <a:rPr sz="2100" baseline="1950" dirty="0">
                <a:latin typeface="Calibri"/>
                <a:cs typeface="Calibri"/>
              </a:rPr>
              <a:t>La</a:t>
            </a:r>
            <a:r>
              <a:rPr sz="2100" spc="-4" baseline="1950" dirty="0">
                <a:latin typeface="Calibri"/>
                <a:cs typeface="Calibri"/>
              </a:rPr>
              <a:t>t</a:t>
            </a:r>
            <a:r>
              <a:rPr sz="2100" baseline="1950" dirty="0">
                <a:latin typeface="Calibri"/>
                <a:cs typeface="Calibri"/>
              </a:rPr>
              <a:t>est</a:t>
            </a:r>
            <a:r>
              <a:rPr sz="2100" spc="14" baseline="1950" dirty="0">
                <a:latin typeface="Calibri"/>
                <a:cs typeface="Calibri"/>
              </a:rPr>
              <a:t> </a:t>
            </a:r>
            <a:r>
              <a:rPr sz="2100" baseline="1950" dirty="0">
                <a:latin typeface="Calibri"/>
                <a:cs typeface="Calibri"/>
              </a:rPr>
              <a:t>Ge</a:t>
            </a:r>
            <a:r>
              <a:rPr sz="2100" spc="-4" baseline="1950" dirty="0">
                <a:latin typeface="Calibri"/>
                <a:cs typeface="Calibri"/>
              </a:rPr>
              <a:t>n</a:t>
            </a:r>
            <a:r>
              <a:rPr sz="2100" baseline="1950" dirty="0">
                <a:latin typeface="Calibri"/>
                <a:cs typeface="Calibri"/>
              </a:rPr>
              <a:t>eration </a:t>
            </a:r>
            <a:r>
              <a:rPr sz="2100" spc="9" baseline="1950" dirty="0">
                <a:latin typeface="Calibri"/>
                <a:cs typeface="Calibri"/>
              </a:rPr>
              <a:t>N</a:t>
            </a:r>
            <a:r>
              <a:rPr sz="2100" baseline="1950" dirty="0">
                <a:latin typeface="Calibri"/>
                <a:cs typeface="Calibri"/>
              </a:rPr>
              <a:t>e</a:t>
            </a:r>
            <a:r>
              <a:rPr sz="2100" spc="-4" baseline="1950" dirty="0">
                <a:latin typeface="Calibri"/>
                <a:cs typeface="Calibri"/>
              </a:rPr>
              <a:t>t</a:t>
            </a:r>
            <a:r>
              <a:rPr sz="2100" baseline="1950" dirty="0">
                <a:latin typeface="Calibri"/>
                <a:cs typeface="Calibri"/>
              </a:rPr>
              <a:t>w</a:t>
            </a:r>
            <a:r>
              <a:rPr sz="2100" spc="4" baseline="1950" dirty="0">
                <a:latin typeface="Calibri"/>
                <a:cs typeface="Calibri"/>
              </a:rPr>
              <a:t>o</a:t>
            </a:r>
            <a:r>
              <a:rPr sz="2100" baseline="1950" dirty="0">
                <a:latin typeface="Calibri"/>
                <a:cs typeface="Calibri"/>
              </a:rPr>
              <a:t>rk</a:t>
            </a:r>
            <a:r>
              <a:rPr sz="2100" spc="-14" baseline="1950" dirty="0">
                <a:latin typeface="Calibri"/>
                <a:cs typeface="Calibri"/>
              </a:rPr>
              <a:t> </a:t>
            </a:r>
            <a:r>
              <a:rPr sz="2100" baseline="1950" dirty="0">
                <a:latin typeface="Calibri"/>
                <a:cs typeface="Calibri"/>
              </a:rPr>
              <a:t>E</a:t>
            </a:r>
            <a:r>
              <a:rPr sz="2100" spc="-4" baseline="1950" dirty="0">
                <a:latin typeface="Calibri"/>
                <a:cs typeface="Calibri"/>
              </a:rPr>
              <a:t>qu</a:t>
            </a:r>
            <a:r>
              <a:rPr sz="2100" baseline="1950" dirty="0">
                <a:latin typeface="Calibri"/>
                <a:cs typeface="Calibri"/>
              </a:rPr>
              <a:t>ip</a:t>
            </a:r>
            <a:r>
              <a:rPr sz="2100" spc="-9" baseline="1950" dirty="0">
                <a:latin typeface="Calibri"/>
                <a:cs typeface="Calibri"/>
              </a:rPr>
              <a:t>m</a:t>
            </a:r>
            <a:r>
              <a:rPr sz="2100" baseline="1950" dirty="0">
                <a:latin typeface="Calibri"/>
                <a:cs typeface="Calibri"/>
              </a:rPr>
              <a:t>e</a:t>
            </a:r>
            <a:r>
              <a:rPr sz="2100" spc="-9" baseline="1950" dirty="0">
                <a:latin typeface="Calibri"/>
                <a:cs typeface="Calibri"/>
              </a:rPr>
              <a:t>n</a:t>
            </a:r>
            <a:r>
              <a:rPr sz="2100" baseline="1950" dirty="0">
                <a:latin typeface="Calibri"/>
                <a:cs typeface="Calibri"/>
              </a:rPr>
              <a:t>t</a:t>
            </a:r>
            <a:endParaRPr sz="1400">
              <a:latin typeface="Calibri"/>
              <a:cs typeface="Calibri"/>
            </a:endParaRPr>
          </a:p>
          <a:p>
            <a:pPr marL="12700" marR="26746">
              <a:lnSpc>
                <a:spcPts val="1680"/>
              </a:lnSpc>
              <a:spcBef>
                <a:spcPts val="7"/>
              </a:spcBef>
            </a:pPr>
            <a:r>
              <a:rPr sz="2100" spc="-4" baseline="1950" dirty="0">
                <a:latin typeface="Calibri"/>
                <a:cs typeface="Calibri"/>
              </a:rPr>
              <a:t>C</a:t>
            </a:r>
            <a:r>
              <a:rPr sz="2100" baseline="1950" dirty="0">
                <a:latin typeface="Calibri"/>
                <a:cs typeface="Calibri"/>
              </a:rPr>
              <a:t>onfigura</a:t>
            </a:r>
            <a:r>
              <a:rPr sz="2100" spc="-4" baseline="1950" dirty="0">
                <a:latin typeface="Calibri"/>
                <a:cs typeface="Calibri"/>
              </a:rPr>
              <a:t>b</a:t>
            </a:r>
            <a:r>
              <a:rPr sz="2100" baseline="1950" dirty="0">
                <a:latin typeface="Calibri"/>
                <a:cs typeface="Calibri"/>
              </a:rPr>
              <a:t>le</a:t>
            </a:r>
            <a:r>
              <a:rPr sz="2100" spc="4" baseline="1950" dirty="0">
                <a:latin typeface="Calibri"/>
                <a:cs typeface="Calibri"/>
              </a:rPr>
              <a:t> </a:t>
            </a:r>
            <a:r>
              <a:rPr sz="2100" baseline="1950" dirty="0">
                <a:latin typeface="Calibri"/>
                <a:cs typeface="Calibri"/>
              </a:rPr>
              <a:t>a</a:t>
            </a:r>
            <a:r>
              <a:rPr sz="2100" spc="-4" baseline="1950" dirty="0">
                <a:latin typeface="Calibri"/>
                <a:cs typeface="Calibri"/>
              </a:rPr>
              <a:t>n</a:t>
            </a:r>
            <a:r>
              <a:rPr sz="2100" baseline="1950" dirty="0">
                <a:latin typeface="Calibri"/>
                <a:cs typeface="Calibri"/>
              </a:rPr>
              <a:t>d</a:t>
            </a:r>
            <a:r>
              <a:rPr sz="2100" spc="9" baseline="1950" dirty="0">
                <a:latin typeface="Calibri"/>
                <a:cs typeface="Calibri"/>
              </a:rPr>
              <a:t> </a:t>
            </a:r>
            <a:r>
              <a:rPr sz="2100" baseline="1950" dirty="0">
                <a:latin typeface="Calibri"/>
                <a:cs typeface="Calibri"/>
              </a:rPr>
              <a:t>Scala</a:t>
            </a:r>
            <a:r>
              <a:rPr sz="2100" spc="-4" baseline="1950" dirty="0">
                <a:latin typeface="Calibri"/>
                <a:cs typeface="Calibri"/>
              </a:rPr>
              <a:t>b</a:t>
            </a:r>
            <a:r>
              <a:rPr sz="2100" baseline="1950" dirty="0">
                <a:latin typeface="Calibri"/>
                <a:cs typeface="Calibri"/>
              </a:rPr>
              <a:t>le</a:t>
            </a:r>
            <a:endParaRPr sz="1400">
              <a:latin typeface="Calibri"/>
              <a:cs typeface="Calibri"/>
            </a:endParaRPr>
          </a:p>
          <a:p>
            <a:pPr marL="12700" marR="26746">
              <a:lnSpc>
                <a:spcPts val="1680"/>
              </a:lnSpc>
            </a:pPr>
            <a:r>
              <a:rPr sz="2100" baseline="1950" dirty="0">
                <a:latin typeface="Calibri"/>
                <a:cs typeface="Calibri"/>
              </a:rPr>
              <a:t>E</a:t>
            </a:r>
            <a:r>
              <a:rPr sz="2100" spc="-4" baseline="1950" dirty="0">
                <a:latin typeface="Calibri"/>
                <a:cs typeface="Calibri"/>
              </a:rPr>
              <a:t>n</a:t>
            </a:r>
            <a:r>
              <a:rPr sz="2100" baseline="1950" dirty="0">
                <a:latin typeface="Calibri"/>
                <a:cs typeface="Calibri"/>
              </a:rPr>
              <a:t>vi</a:t>
            </a:r>
            <a:r>
              <a:rPr sz="2100" spc="4" baseline="1950" dirty="0">
                <a:latin typeface="Calibri"/>
                <a:cs typeface="Calibri"/>
              </a:rPr>
              <a:t>r</a:t>
            </a:r>
            <a:r>
              <a:rPr sz="2100" baseline="1950" dirty="0">
                <a:latin typeface="Calibri"/>
                <a:cs typeface="Calibri"/>
              </a:rPr>
              <a:t>on</a:t>
            </a:r>
            <a:r>
              <a:rPr sz="2100" spc="-9" baseline="1950" dirty="0">
                <a:latin typeface="Calibri"/>
                <a:cs typeface="Calibri"/>
              </a:rPr>
              <a:t>m</a:t>
            </a:r>
            <a:r>
              <a:rPr sz="2100" baseline="1950" dirty="0">
                <a:latin typeface="Calibri"/>
                <a:cs typeface="Calibri"/>
              </a:rPr>
              <a:t>e</a:t>
            </a:r>
            <a:r>
              <a:rPr sz="2100" spc="-9" baseline="1950" dirty="0">
                <a:latin typeface="Calibri"/>
                <a:cs typeface="Calibri"/>
              </a:rPr>
              <a:t>n</a:t>
            </a:r>
            <a:r>
              <a:rPr sz="2100" baseline="1950" dirty="0">
                <a:latin typeface="Calibri"/>
                <a:cs typeface="Calibri"/>
              </a:rPr>
              <a:t>tally</a:t>
            </a:r>
            <a:r>
              <a:rPr sz="2100" spc="19" baseline="1950" dirty="0">
                <a:latin typeface="Calibri"/>
                <a:cs typeface="Calibri"/>
              </a:rPr>
              <a:t> </a:t>
            </a:r>
            <a:r>
              <a:rPr sz="2100" spc="4" baseline="1950" dirty="0">
                <a:latin typeface="Calibri"/>
                <a:cs typeface="Calibri"/>
              </a:rPr>
              <a:t>R</a:t>
            </a:r>
            <a:r>
              <a:rPr sz="2100" spc="-4" baseline="1950" dirty="0">
                <a:latin typeface="Calibri"/>
                <a:cs typeface="Calibri"/>
              </a:rPr>
              <a:t>u</a:t>
            </a:r>
            <a:r>
              <a:rPr sz="2100" baseline="1950" dirty="0">
                <a:latin typeface="Calibri"/>
                <a:cs typeface="Calibri"/>
              </a:rPr>
              <a:t>gg</a:t>
            </a:r>
            <a:r>
              <a:rPr sz="2100" spc="-4" baseline="1950" dirty="0">
                <a:latin typeface="Calibri"/>
                <a:cs typeface="Calibri"/>
              </a:rPr>
              <a:t>e</a:t>
            </a:r>
            <a:r>
              <a:rPr sz="2100" baseline="1950" dirty="0">
                <a:latin typeface="Calibri"/>
                <a:cs typeface="Calibri"/>
              </a:rPr>
              <a:t>d</a:t>
            </a:r>
            <a:endParaRPr sz="1400">
              <a:latin typeface="Calibri"/>
              <a:cs typeface="Calibri"/>
            </a:endParaRPr>
          </a:p>
          <a:p>
            <a:pPr marL="12700" marR="26746">
              <a:lnSpc>
                <a:spcPts val="1680"/>
              </a:lnSpc>
            </a:pPr>
            <a:r>
              <a:rPr sz="2100" baseline="1950" dirty="0">
                <a:latin typeface="Calibri"/>
                <a:cs typeface="Calibri"/>
              </a:rPr>
              <a:t>Ta</a:t>
            </a:r>
            <a:r>
              <a:rPr sz="2100" spc="-4" baseline="1950" dirty="0">
                <a:latin typeface="Calibri"/>
                <a:cs typeface="Calibri"/>
              </a:rPr>
              <a:t>mp</a:t>
            </a:r>
            <a:r>
              <a:rPr sz="2100" baseline="1950" dirty="0">
                <a:latin typeface="Calibri"/>
                <a:cs typeface="Calibri"/>
              </a:rPr>
              <a:t>er</a:t>
            </a:r>
            <a:r>
              <a:rPr sz="2100" spc="4" baseline="1950" dirty="0">
                <a:latin typeface="Calibri"/>
                <a:cs typeface="Calibri"/>
              </a:rPr>
              <a:t> </a:t>
            </a:r>
            <a:r>
              <a:rPr sz="2100" baseline="1950" dirty="0">
                <a:latin typeface="Calibri"/>
                <a:cs typeface="Calibri"/>
              </a:rPr>
              <a:t>Ala</a:t>
            </a:r>
            <a:r>
              <a:rPr sz="2100" spc="4" baseline="1950" dirty="0">
                <a:latin typeface="Calibri"/>
                <a:cs typeface="Calibri"/>
              </a:rPr>
              <a:t>r</a:t>
            </a:r>
            <a:r>
              <a:rPr sz="2100" spc="-4" baseline="1950" dirty="0">
                <a:latin typeface="Calibri"/>
                <a:cs typeface="Calibri"/>
              </a:rPr>
              <a:t>m</a:t>
            </a:r>
            <a:r>
              <a:rPr sz="2100" baseline="1950" dirty="0">
                <a:latin typeface="Calibri"/>
                <a:cs typeface="Calibri"/>
              </a:rPr>
              <a:t>s</a:t>
            </a:r>
            <a:endParaRPr sz="1400">
              <a:latin typeface="Calibri"/>
              <a:cs typeface="Calibri"/>
            </a:endParaRPr>
          </a:p>
          <a:p>
            <a:pPr marL="12700" marR="26746">
              <a:lnSpc>
                <a:spcPts val="1680"/>
              </a:lnSpc>
            </a:pPr>
            <a:r>
              <a:rPr sz="2100" baseline="1950" dirty="0">
                <a:latin typeface="Calibri"/>
                <a:cs typeface="Calibri"/>
              </a:rPr>
              <a:t>M</a:t>
            </a:r>
            <a:r>
              <a:rPr sz="2100" spc="-4" baseline="1950" dirty="0">
                <a:latin typeface="Calibri"/>
                <a:cs typeface="Calibri"/>
              </a:rPr>
              <a:t>u</a:t>
            </a:r>
            <a:r>
              <a:rPr sz="2100" baseline="1950" dirty="0">
                <a:latin typeface="Calibri"/>
                <a:cs typeface="Calibri"/>
              </a:rPr>
              <a:t>lti</a:t>
            </a:r>
            <a:r>
              <a:rPr sz="2100" spc="-4" baseline="1950" dirty="0">
                <a:latin typeface="Calibri"/>
                <a:cs typeface="Calibri"/>
              </a:rPr>
              <a:t>p</a:t>
            </a:r>
            <a:r>
              <a:rPr sz="2100" baseline="1950" dirty="0">
                <a:latin typeface="Calibri"/>
                <a:cs typeface="Calibri"/>
              </a:rPr>
              <a:t>le</a:t>
            </a:r>
            <a:r>
              <a:rPr sz="2100" spc="19" baseline="1950" dirty="0">
                <a:latin typeface="Calibri"/>
                <a:cs typeface="Calibri"/>
              </a:rPr>
              <a:t> </a:t>
            </a:r>
            <a:r>
              <a:rPr sz="2100" baseline="1950" dirty="0">
                <a:latin typeface="Calibri"/>
                <a:cs typeface="Calibri"/>
              </a:rPr>
              <a:t>Mou</a:t>
            </a:r>
            <a:r>
              <a:rPr sz="2100" spc="-9" baseline="1950" dirty="0">
                <a:latin typeface="Calibri"/>
                <a:cs typeface="Calibri"/>
              </a:rPr>
              <a:t>n</a:t>
            </a:r>
            <a:r>
              <a:rPr sz="2100" baseline="1950" dirty="0">
                <a:latin typeface="Calibri"/>
                <a:cs typeface="Calibri"/>
              </a:rPr>
              <a:t>ti</a:t>
            </a:r>
            <a:r>
              <a:rPr sz="2100" spc="-4" baseline="1950" dirty="0">
                <a:latin typeface="Calibri"/>
                <a:cs typeface="Calibri"/>
              </a:rPr>
              <a:t>n</a:t>
            </a:r>
            <a:r>
              <a:rPr sz="2100" baseline="1950" dirty="0">
                <a:latin typeface="Calibri"/>
                <a:cs typeface="Calibri"/>
              </a:rPr>
              <a:t>g</a:t>
            </a:r>
            <a:r>
              <a:rPr sz="2100" spc="14" baseline="1950" dirty="0">
                <a:latin typeface="Calibri"/>
                <a:cs typeface="Calibri"/>
              </a:rPr>
              <a:t> </a:t>
            </a:r>
            <a:r>
              <a:rPr sz="2100" spc="-4" baseline="1950" dirty="0">
                <a:latin typeface="Calibri"/>
                <a:cs typeface="Calibri"/>
              </a:rPr>
              <a:t>Op</a:t>
            </a:r>
            <a:r>
              <a:rPr sz="2100" baseline="1950" dirty="0">
                <a:latin typeface="Calibri"/>
                <a:cs typeface="Calibri"/>
              </a:rPr>
              <a:t>tions</a:t>
            </a:r>
            <a:endParaRPr sz="1400">
              <a:latin typeface="Calibri"/>
              <a:cs typeface="Calibri"/>
            </a:endParaRPr>
          </a:p>
          <a:p>
            <a:pPr marL="12700" marR="26746">
              <a:lnSpc>
                <a:spcPts val="1680"/>
              </a:lnSpc>
            </a:pPr>
            <a:r>
              <a:rPr sz="2100" spc="4" baseline="1950" dirty="0">
                <a:latin typeface="Calibri"/>
                <a:cs typeface="Calibri"/>
              </a:rPr>
              <a:t>B</a:t>
            </a:r>
            <a:r>
              <a:rPr sz="2100" baseline="1950" dirty="0">
                <a:latin typeface="Calibri"/>
                <a:cs typeface="Calibri"/>
              </a:rPr>
              <a:t>at</a:t>
            </a:r>
            <a:r>
              <a:rPr sz="2100" spc="-4" baseline="1950" dirty="0">
                <a:latin typeface="Calibri"/>
                <a:cs typeface="Calibri"/>
              </a:rPr>
              <a:t>t</a:t>
            </a:r>
            <a:r>
              <a:rPr sz="2100" baseline="1950" dirty="0">
                <a:latin typeface="Calibri"/>
                <a:cs typeface="Calibri"/>
              </a:rPr>
              <a:t>ery</a:t>
            </a:r>
            <a:r>
              <a:rPr sz="2100" spc="4" baseline="1950" dirty="0">
                <a:latin typeface="Calibri"/>
                <a:cs typeface="Calibri"/>
              </a:rPr>
              <a:t> B</a:t>
            </a:r>
            <a:r>
              <a:rPr sz="2100" baseline="1950" dirty="0">
                <a:latin typeface="Calibri"/>
                <a:cs typeface="Calibri"/>
              </a:rPr>
              <a:t>a</a:t>
            </a:r>
            <a:r>
              <a:rPr sz="2100" spc="-4" baseline="1950" dirty="0">
                <a:latin typeface="Calibri"/>
                <a:cs typeface="Calibri"/>
              </a:rPr>
              <a:t>c</a:t>
            </a:r>
            <a:r>
              <a:rPr sz="2100" baseline="1950" dirty="0">
                <a:latin typeface="Calibri"/>
                <a:cs typeface="Calibri"/>
              </a:rPr>
              <a:t>k</a:t>
            </a:r>
            <a:r>
              <a:rPr sz="2100" spc="-4" baseline="1950" dirty="0">
                <a:latin typeface="Calibri"/>
                <a:cs typeface="Calibri"/>
              </a:rPr>
              <a:t>e</a:t>
            </a:r>
            <a:r>
              <a:rPr sz="2100" baseline="1950" dirty="0">
                <a:latin typeface="Calibri"/>
                <a:cs typeface="Calibri"/>
              </a:rPr>
              <a:t>d</a:t>
            </a:r>
            <a:r>
              <a:rPr sz="2100" spc="9" baseline="1950" dirty="0">
                <a:latin typeface="Calibri"/>
                <a:cs typeface="Calibri"/>
              </a:rPr>
              <a:t> </a:t>
            </a:r>
            <a:r>
              <a:rPr sz="2100" baseline="1950" dirty="0">
                <a:latin typeface="Calibri"/>
                <a:cs typeface="Calibri"/>
              </a:rPr>
              <a:t>–</a:t>
            </a:r>
            <a:r>
              <a:rPr sz="2100" spc="-9" baseline="1950" dirty="0">
                <a:latin typeface="Calibri"/>
                <a:cs typeface="Calibri"/>
              </a:rPr>
              <a:t> </a:t>
            </a:r>
            <a:r>
              <a:rPr sz="2100" baseline="1950" dirty="0">
                <a:latin typeface="Calibri"/>
                <a:cs typeface="Calibri"/>
              </a:rPr>
              <a:t>8</a:t>
            </a:r>
            <a:r>
              <a:rPr sz="2100" spc="4" baseline="1950" dirty="0">
                <a:latin typeface="Calibri"/>
                <a:cs typeface="Calibri"/>
              </a:rPr>
              <a:t> </a:t>
            </a:r>
            <a:r>
              <a:rPr sz="2100" spc="-4" baseline="1950" dirty="0">
                <a:latin typeface="Calibri"/>
                <a:cs typeface="Calibri"/>
              </a:rPr>
              <a:t>h</a:t>
            </a:r>
            <a:r>
              <a:rPr sz="2100" baseline="1950" dirty="0">
                <a:latin typeface="Calibri"/>
                <a:cs typeface="Calibri"/>
              </a:rPr>
              <a:t>ours</a:t>
            </a:r>
            <a:endParaRPr sz="1400">
              <a:latin typeface="Calibri"/>
              <a:cs typeface="Calibri"/>
            </a:endParaRPr>
          </a:p>
          <a:p>
            <a:pPr marL="12700" marR="26746">
              <a:lnSpc>
                <a:spcPts val="1680"/>
              </a:lnSpc>
            </a:pPr>
            <a:r>
              <a:rPr sz="2100" baseline="1950" dirty="0">
                <a:latin typeface="Calibri"/>
                <a:cs typeface="Calibri"/>
              </a:rPr>
              <a:t>GPS</a:t>
            </a:r>
            <a:endParaRPr sz="1400">
              <a:latin typeface="Calibri"/>
              <a:cs typeface="Calibri"/>
            </a:endParaRPr>
          </a:p>
          <a:p>
            <a:pPr marL="12700" marR="26746">
              <a:lnSpc>
                <a:spcPts val="1680"/>
              </a:lnSpc>
            </a:pPr>
            <a:r>
              <a:rPr sz="2100" baseline="1950" dirty="0">
                <a:latin typeface="Calibri"/>
                <a:cs typeface="Calibri"/>
              </a:rPr>
              <a:t>Se</a:t>
            </a:r>
            <a:r>
              <a:rPr sz="2100" spc="-4" baseline="1950" dirty="0">
                <a:latin typeface="Calibri"/>
                <a:cs typeface="Calibri"/>
              </a:rPr>
              <a:t>cu</a:t>
            </a:r>
            <a:r>
              <a:rPr sz="2100" baseline="1950" dirty="0">
                <a:latin typeface="Calibri"/>
                <a:cs typeface="Calibri"/>
              </a:rPr>
              <a:t>re</a:t>
            </a:r>
            <a:r>
              <a:rPr sz="2100" spc="-4" baseline="1950" dirty="0">
                <a:latin typeface="Calibri"/>
                <a:cs typeface="Calibri"/>
              </a:rPr>
              <a:t> </a:t>
            </a:r>
            <a:r>
              <a:rPr sz="2100" baseline="1950" dirty="0">
                <a:latin typeface="Calibri"/>
                <a:cs typeface="Calibri"/>
              </a:rPr>
              <a:t>WiFi</a:t>
            </a:r>
            <a:r>
              <a:rPr sz="2100" spc="-9" baseline="1950" dirty="0">
                <a:latin typeface="Calibri"/>
                <a:cs typeface="Calibri"/>
              </a:rPr>
              <a:t> </a:t>
            </a:r>
            <a:r>
              <a:rPr sz="2100" baseline="1950" dirty="0">
                <a:latin typeface="Calibri"/>
                <a:cs typeface="Calibri"/>
              </a:rPr>
              <a:t>f</a:t>
            </a:r>
            <a:r>
              <a:rPr sz="2100" spc="4" baseline="1950" dirty="0">
                <a:latin typeface="Calibri"/>
                <a:cs typeface="Calibri"/>
              </a:rPr>
              <a:t>o</a:t>
            </a:r>
            <a:r>
              <a:rPr sz="2100" baseline="1950" dirty="0">
                <a:latin typeface="Calibri"/>
                <a:cs typeface="Calibri"/>
              </a:rPr>
              <a:t>r</a:t>
            </a:r>
            <a:r>
              <a:rPr sz="2100" spc="-14" baseline="1950" dirty="0">
                <a:latin typeface="Calibri"/>
                <a:cs typeface="Calibri"/>
              </a:rPr>
              <a:t> </a:t>
            </a:r>
            <a:r>
              <a:rPr sz="2100" spc="-4" baseline="1950" dirty="0">
                <a:latin typeface="Calibri"/>
                <a:cs typeface="Calibri"/>
              </a:rPr>
              <a:t>C</a:t>
            </a:r>
            <a:r>
              <a:rPr sz="2100" baseline="1950" dirty="0">
                <a:latin typeface="Calibri"/>
                <a:cs typeface="Calibri"/>
              </a:rPr>
              <a:t>onfiguration</a:t>
            </a:r>
            <a:endParaRPr sz="1400">
              <a:latin typeface="Calibri"/>
              <a:cs typeface="Calibri"/>
            </a:endParaRPr>
          </a:p>
          <a:p>
            <a:pPr marL="12700" marR="26746">
              <a:lnSpc>
                <a:spcPts val="1680"/>
              </a:lnSpc>
            </a:pPr>
            <a:r>
              <a:rPr sz="2100" baseline="1950" dirty="0">
                <a:latin typeface="Calibri"/>
                <a:cs typeface="Calibri"/>
              </a:rPr>
              <a:t>Li</a:t>
            </a:r>
            <a:r>
              <a:rPr sz="2100" spc="-4" baseline="1950" dirty="0">
                <a:latin typeface="Calibri"/>
                <a:cs typeface="Calibri"/>
              </a:rPr>
              <a:t>nu</a:t>
            </a:r>
            <a:r>
              <a:rPr sz="2100" baseline="1950" dirty="0">
                <a:latin typeface="Calibri"/>
                <a:cs typeface="Calibri"/>
              </a:rPr>
              <a:t>x</a:t>
            </a:r>
            <a:r>
              <a:rPr sz="2100" spc="9" baseline="1950" dirty="0">
                <a:latin typeface="Calibri"/>
                <a:cs typeface="Calibri"/>
              </a:rPr>
              <a:t> </a:t>
            </a:r>
            <a:r>
              <a:rPr sz="2100" spc="-4" baseline="1950" dirty="0">
                <a:latin typeface="Calibri"/>
                <a:cs typeface="Calibri"/>
              </a:rPr>
              <a:t>P</a:t>
            </a:r>
            <a:r>
              <a:rPr sz="2100" baseline="1950" dirty="0">
                <a:latin typeface="Calibri"/>
                <a:cs typeface="Calibri"/>
              </a:rPr>
              <a:t>r</a:t>
            </a:r>
            <a:r>
              <a:rPr sz="2100" spc="4" baseline="1950" dirty="0">
                <a:latin typeface="Calibri"/>
                <a:cs typeface="Calibri"/>
              </a:rPr>
              <a:t>o</a:t>
            </a:r>
            <a:r>
              <a:rPr sz="2100" spc="-4" baseline="1950" dirty="0">
                <a:latin typeface="Calibri"/>
                <a:cs typeface="Calibri"/>
              </a:rPr>
              <a:t>c</a:t>
            </a:r>
            <a:r>
              <a:rPr sz="2100" baseline="1950" dirty="0">
                <a:latin typeface="Calibri"/>
                <a:cs typeface="Calibri"/>
              </a:rPr>
              <a:t>essing</a:t>
            </a:r>
            <a:r>
              <a:rPr sz="2100" spc="-4" baseline="1950" dirty="0">
                <a:latin typeface="Calibri"/>
                <a:cs typeface="Calibri"/>
              </a:rPr>
              <a:t> </a:t>
            </a:r>
            <a:r>
              <a:rPr sz="2100" baseline="1950" dirty="0">
                <a:latin typeface="Calibri"/>
                <a:cs typeface="Calibri"/>
              </a:rPr>
              <a:t>Mod</a:t>
            </a:r>
            <a:r>
              <a:rPr sz="2100" spc="-9" baseline="1950" dirty="0">
                <a:latin typeface="Calibri"/>
                <a:cs typeface="Calibri"/>
              </a:rPr>
              <a:t>u</a:t>
            </a:r>
            <a:r>
              <a:rPr sz="2100" baseline="1950" dirty="0">
                <a:latin typeface="Calibri"/>
                <a:cs typeface="Calibri"/>
              </a:rPr>
              <a:t>le</a:t>
            </a:r>
            <a:endParaRPr sz="1400">
              <a:latin typeface="Calibri"/>
              <a:cs typeface="Calibri"/>
            </a:endParaRPr>
          </a:p>
        </p:txBody>
      </p:sp>
      <p:sp>
        <p:nvSpPr>
          <p:cNvPr id="7" name="object 7"/>
          <p:cNvSpPr txBox="1"/>
          <p:nvPr/>
        </p:nvSpPr>
        <p:spPr>
          <a:xfrm>
            <a:off x="2441854" y="2762631"/>
            <a:ext cx="299116" cy="177800"/>
          </a:xfrm>
          <a:prstGeom prst="rect">
            <a:avLst/>
          </a:prstGeom>
        </p:spPr>
        <p:txBody>
          <a:bodyPr wrap="square" lIns="0" tIns="0" rIns="0" bIns="0" rtlCol="0">
            <a:noAutofit/>
          </a:bodyPr>
          <a:lstStyle/>
          <a:p>
            <a:pPr marL="12700">
              <a:lnSpc>
                <a:spcPts val="1320"/>
              </a:lnSpc>
              <a:spcBef>
                <a:spcPts val="66"/>
              </a:spcBef>
            </a:pPr>
            <a:r>
              <a:rPr baseline="2275" dirty="0">
                <a:solidFill>
                  <a:srgbClr val="585858"/>
                </a:solidFill>
                <a:latin typeface="Calibri"/>
                <a:cs typeface="Calibri"/>
              </a:rPr>
              <a:t>way</a:t>
            </a:r>
            <a:endParaRPr sz="1200">
              <a:latin typeface="Calibri"/>
              <a:cs typeface="Calibri"/>
            </a:endParaRPr>
          </a:p>
        </p:txBody>
      </p:sp>
      <p:sp>
        <p:nvSpPr>
          <p:cNvPr id="6" name="object 6"/>
          <p:cNvSpPr txBox="1"/>
          <p:nvPr/>
        </p:nvSpPr>
        <p:spPr>
          <a:xfrm>
            <a:off x="4003295" y="4606467"/>
            <a:ext cx="1299151" cy="203708"/>
          </a:xfrm>
          <a:prstGeom prst="rect">
            <a:avLst/>
          </a:prstGeom>
        </p:spPr>
        <p:txBody>
          <a:bodyPr wrap="square" lIns="0" tIns="0" rIns="0" bIns="0" rtlCol="0">
            <a:noAutofit/>
          </a:bodyPr>
          <a:lstStyle/>
          <a:p>
            <a:pPr marL="12700">
              <a:lnSpc>
                <a:spcPts val="1530"/>
              </a:lnSpc>
              <a:spcBef>
                <a:spcPts val="76"/>
              </a:spcBef>
            </a:pPr>
            <a:r>
              <a:rPr sz="2100" b="1" baseline="1950" dirty="0">
                <a:latin typeface="Calibri"/>
                <a:cs typeface="Calibri"/>
              </a:rPr>
              <a:t>Commun</a:t>
            </a:r>
            <a:r>
              <a:rPr sz="2100" b="1" spc="4" baseline="1950" dirty="0">
                <a:latin typeface="Calibri"/>
                <a:cs typeface="Calibri"/>
              </a:rPr>
              <a:t>i</a:t>
            </a:r>
            <a:r>
              <a:rPr sz="2100" b="1" baseline="1950" dirty="0">
                <a:latin typeface="Calibri"/>
                <a:cs typeface="Calibri"/>
              </a:rPr>
              <a:t>ca</a:t>
            </a:r>
            <a:r>
              <a:rPr sz="2100" b="1" spc="4" baseline="1950" dirty="0">
                <a:latin typeface="Calibri"/>
                <a:cs typeface="Calibri"/>
              </a:rPr>
              <a:t>t</a:t>
            </a:r>
            <a:r>
              <a:rPr sz="2100" b="1" baseline="1950" dirty="0">
                <a:latin typeface="Calibri"/>
                <a:cs typeface="Calibri"/>
              </a:rPr>
              <a:t>i</a:t>
            </a:r>
            <a:r>
              <a:rPr sz="2100" b="1" spc="-4" baseline="1950" dirty="0">
                <a:latin typeface="Calibri"/>
                <a:cs typeface="Calibri"/>
              </a:rPr>
              <a:t>o</a:t>
            </a:r>
            <a:r>
              <a:rPr sz="2100" b="1" baseline="1950" dirty="0">
                <a:latin typeface="Calibri"/>
                <a:cs typeface="Calibri"/>
              </a:rPr>
              <a:t>ns</a:t>
            </a:r>
            <a:endParaRPr sz="1400">
              <a:latin typeface="Calibri"/>
              <a:cs typeface="Calibri"/>
            </a:endParaRPr>
          </a:p>
        </p:txBody>
      </p:sp>
      <p:sp>
        <p:nvSpPr>
          <p:cNvPr id="5" name="object 5"/>
          <p:cNvSpPr txBox="1"/>
          <p:nvPr/>
        </p:nvSpPr>
        <p:spPr>
          <a:xfrm>
            <a:off x="4003294" y="4809139"/>
            <a:ext cx="185342" cy="417372"/>
          </a:xfrm>
          <a:prstGeom prst="rect">
            <a:avLst/>
          </a:prstGeom>
        </p:spPr>
        <p:txBody>
          <a:bodyPr wrap="square" lIns="0" tIns="0" rIns="0" bIns="0" rtlCol="0">
            <a:noAutofit/>
          </a:bodyPr>
          <a:lstStyle/>
          <a:p>
            <a:pPr marL="12700">
              <a:lnSpc>
                <a:spcPts val="1590"/>
              </a:lnSpc>
              <a:spcBef>
                <a:spcPts val="79"/>
              </a:spcBef>
            </a:pPr>
            <a:r>
              <a:rPr sz="2100" baseline="1790" dirty="0">
                <a:solidFill>
                  <a:srgbClr val="79B800"/>
                </a:solidFill>
                <a:latin typeface="Segoe UI Emoji"/>
                <a:cs typeface="Segoe UI Emoji"/>
              </a:rPr>
              <a:t>◼</a:t>
            </a:r>
            <a:endParaRPr sz="1400">
              <a:latin typeface="Segoe UI Emoji"/>
              <a:cs typeface="Segoe UI Emoji"/>
            </a:endParaRPr>
          </a:p>
          <a:p>
            <a:pPr marL="12700">
              <a:lnSpc>
                <a:spcPts val="1680"/>
              </a:lnSpc>
              <a:spcBef>
                <a:spcPts val="4"/>
              </a:spcBef>
            </a:pPr>
            <a:r>
              <a:rPr sz="1400" dirty="0">
                <a:solidFill>
                  <a:srgbClr val="79B800"/>
                </a:solidFill>
                <a:latin typeface="Segoe UI Emoji"/>
                <a:cs typeface="Segoe UI Emoji"/>
              </a:rPr>
              <a:t>◼</a:t>
            </a:r>
            <a:endParaRPr sz="1400">
              <a:latin typeface="Segoe UI Emoji"/>
              <a:cs typeface="Segoe UI Emoji"/>
            </a:endParaRPr>
          </a:p>
        </p:txBody>
      </p:sp>
      <p:sp>
        <p:nvSpPr>
          <p:cNvPr id="4" name="object 4"/>
          <p:cNvSpPr txBox="1"/>
          <p:nvPr/>
        </p:nvSpPr>
        <p:spPr>
          <a:xfrm>
            <a:off x="4292855" y="4819827"/>
            <a:ext cx="4029371" cy="417372"/>
          </a:xfrm>
          <a:prstGeom prst="rect">
            <a:avLst/>
          </a:prstGeom>
        </p:spPr>
        <p:txBody>
          <a:bodyPr wrap="square" lIns="0" tIns="0" rIns="0" bIns="0" rtlCol="0">
            <a:noAutofit/>
          </a:bodyPr>
          <a:lstStyle/>
          <a:p>
            <a:pPr marL="12700" marR="26746">
              <a:lnSpc>
                <a:spcPts val="1530"/>
              </a:lnSpc>
              <a:spcBef>
                <a:spcPts val="76"/>
              </a:spcBef>
            </a:pPr>
            <a:r>
              <a:rPr sz="2100" baseline="1950" dirty="0">
                <a:latin typeface="Calibri"/>
                <a:cs typeface="Calibri"/>
              </a:rPr>
              <a:t>LTE and Et</a:t>
            </a:r>
            <a:r>
              <a:rPr sz="2100" spc="-9" baseline="1950" dirty="0">
                <a:latin typeface="Calibri"/>
                <a:cs typeface="Calibri"/>
              </a:rPr>
              <a:t>h</a:t>
            </a:r>
            <a:r>
              <a:rPr sz="2100" baseline="1950" dirty="0">
                <a:latin typeface="Calibri"/>
                <a:cs typeface="Calibri"/>
              </a:rPr>
              <a:t>er</a:t>
            </a:r>
            <a:r>
              <a:rPr sz="2100" spc="-4" baseline="1950" dirty="0">
                <a:latin typeface="Calibri"/>
                <a:cs typeface="Calibri"/>
              </a:rPr>
              <a:t>n</a:t>
            </a:r>
            <a:r>
              <a:rPr sz="2100" baseline="1950" dirty="0">
                <a:latin typeface="Calibri"/>
                <a:cs typeface="Calibri"/>
              </a:rPr>
              <a:t>et</a:t>
            </a:r>
            <a:r>
              <a:rPr sz="2100" spc="14" baseline="1950" dirty="0">
                <a:latin typeface="Calibri"/>
                <a:cs typeface="Calibri"/>
              </a:rPr>
              <a:t> </a:t>
            </a:r>
            <a:r>
              <a:rPr sz="2100" spc="4" baseline="1950" dirty="0">
                <a:latin typeface="Calibri"/>
                <a:cs typeface="Calibri"/>
              </a:rPr>
              <a:t>B</a:t>
            </a:r>
            <a:r>
              <a:rPr sz="2100" baseline="1950" dirty="0">
                <a:latin typeface="Calibri"/>
                <a:cs typeface="Calibri"/>
              </a:rPr>
              <a:t>a</a:t>
            </a:r>
            <a:r>
              <a:rPr sz="2100" spc="-4" baseline="1950" dirty="0">
                <a:latin typeface="Calibri"/>
                <a:cs typeface="Calibri"/>
              </a:rPr>
              <a:t>c</a:t>
            </a:r>
            <a:r>
              <a:rPr sz="2100" baseline="1950" dirty="0">
                <a:latin typeface="Calibri"/>
                <a:cs typeface="Calibri"/>
              </a:rPr>
              <a:t>k</a:t>
            </a:r>
            <a:r>
              <a:rPr sz="2100" spc="-9" baseline="1950" dirty="0">
                <a:latin typeface="Calibri"/>
                <a:cs typeface="Calibri"/>
              </a:rPr>
              <a:t>h</a:t>
            </a:r>
            <a:r>
              <a:rPr sz="2100" baseline="1950" dirty="0">
                <a:latin typeface="Calibri"/>
                <a:cs typeface="Calibri"/>
              </a:rPr>
              <a:t>a</a:t>
            </a:r>
            <a:r>
              <a:rPr sz="2100" spc="-4" baseline="1950" dirty="0">
                <a:latin typeface="Calibri"/>
                <a:cs typeface="Calibri"/>
              </a:rPr>
              <a:t>u</a:t>
            </a:r>
            <a:r>
              <a:rPr sz="2100" baseline="1950" dirty="0">
                <a:latin typeface="Calibri"/>
                <a:cs typeface="Calibri"/>
              </a:rPr>
              <a:t>l</a:t>
            </a:r>
            <a:r>
              <a:rPr sz="2100" spc="19" baseline="1950" dirty="0">
                <a:latin typeface="Calibri"/>
                <a:cs typeface="Calibri"/>
              </a:rPr>
              <a:t> </a:t>
            </a:r>
            <a:r>
              <a:rPr sz="2100" baseline="1950" dirty="0">
                <a:latin typeface="Calibri"/>
                <a:cs typeface="Calibri"/>
              </a:rPr>
              <a:t>w</a:t>
            </a:r>
            <a:r>
              <a:rPr sz="2100" spc="4" baseline="1950" dirty="0">
                <a:latin typeface="Calibri"/>
                <a:cs typeface="Calibri"/>
              </a:rPr>
              <a:t>i</a:t>
            </a:r>
            <a:r>
              <a:rPr sz="2100" baseline="1950" dirty="0">
                <a:latin typeface="Calibri"/>
                <a:cs typeface="Calibri"/>
              </a:rPr>
              <a:t>th</a:t>
            </a:r>
            <a:r>
              <a:rPr sz="2100" spc="-9" baseline="1950" dirty="0">
                <a:latin typeface="Calibri"/>
                <a:cs typeface="Calibri"/>
              </a:rPr>
              <a:t> </a:t>
            </a:r>
            <a:r>
              <a:rPr sz="2100" baseline="1950" dirty="0">
                <a:latin typeface="Calibri"/>
                <a:cs typeface="Calibri"/>
              </a:rPr>
              <a:t>fa</a:t>
            </a:r>
            <a:r>
              <a:rPr sz="2100" spc="4" baseline="1950" dirty="0">
                <a:latin typeface="Calibri"/>
                <a:cs typeface="Calibri"/>
              </a:rPr>
              <a:t>i</a:t>
            </a:r>
            <a:r>
              <a:rPr sz="2100" baseline="1950" dirty="0">
                <a:latin typeface="Calibri"/>
                <a:cs typeface="Calibri"/>
              </a:rPr>
              <a:t>l</a:t>
            </a:r>
            <a:r>
              <a:rPr sz="2100" spc="4" baseline="1950" dirty="0">
                <a:latin typeface="Calibri"/>
                <a:cs typeface="Calibri"/>
              </a:rPr>
              <a:t>o</a:t>
            </a:r>
            <a:r>
              <a:rPr sz="2100" baseline="1950" dirty="0">
                <a:latin typeface="Calibri"/>
                <a:cs typeface="Calibri"/>
              </a:rPr>
              <a:t>ver</a:t>
            </a:r>
            <a:endParaRPr sz="1400">
              <a:latin typeface="Calibri"/>
              <a:cs typeface="Calibri"/>
            </a:endParaRPr>
          </a:p>
          <a:p>
            <a:pPr marL="12700">
              <a:lnSpc>
                <a:spcPts val="1680"/>
              </a:lnSpc>
              <a:spcBef>
                <a:spcPts val="7"/>
              </a:spcBef>
            </a:pPr>
            <a:r>
              <a:rPr sz="2100" baseline="1950" dirty="0">
                <a:latin typeface="Calibri"/>
                <a:cs typeface="Calibri"/>
              </a:rPr>
              <a:t>Su</a:t>
            </a:r>
            <a:r>
              <a:rPr sz="2100" spc="-9" baseline="1950" dirty="0">
                <a:latin typeface="Calibri"/>
                <a:cs typeface="Calibri"/>
              </a:rPr>
              <a:t>p</a:t>
            </a:r>
            <a:r>
              <a:rPr sz="2100" spc="-4" baseline="1950" dirty="0">
                <a:latin typeface="Calibri"/>
                <a:cs typeface="Calibri"/>
              </a:rPr>
              <a:t>p</a:t>
            </a:r>
            <a:r>
              <a:rPr sz="2100" baseline="1950" dirty="0">
                <a:latin typeface="Calibri"/>
                <a:cs typeface="Calibri"/>
              </a:rPr>
              <a:t>o</a:t>
            </a:r>
            <a:r>
              <a:rPr sz="2100" spc="4" baseline="1950" dirty="0">
                <a:latin typeface="Calibri"/>
                <a:cs typeface="Calibri"/>
              </a:rPr>
              <a:t>r</a:t>
            </a:r>
            <a:r>
              <a:rPr sz="2100" baseline="1950" dirty="0">
                <a:latin typeface="Calibri"/>
                <a:cs typeface="Calibri"/>
              </a:rPr>
              <a:t>ts</a:t>
            </a:r>
            <a:r>
              <a:rPr sz="2100" spc="-4" baseline="1950" dirty="0">
                <a:latin typeface="Calibri"/>
                <a:cs typeface="Calibri"/>
              </a:rPr>
              <a:t> </a:t>
            </a:r>
            <a:r>
              <a:rPr sz="2100" baseline="1950" dirty="0">
                <a:latin typeface="Calibri"/>
                <a:cs typeface="Calibri"/>
              </a:rPr>
              <a:t>f</a:t>
            </a:r>
            <a:r>
              <a:rPr sz="2100" spc="4" baseline="1950" dirty="0">
                <a:latin typeface="Calibri"/>
                <a:cs typeface="Calibri"/>
              </a:rPr>
              <a:t>r</a:t>
            </a:r>
            <a:r>
              <a:rPr sz="2100" baseline="1950" dirty="0">
                <a:latin typeface="Calibri"/>
                <a:cs typeface="Calibri"/>
              </a:rPr>
              <a:t>om</a:t>
            </a:r>
            <a:r>
              <a:rPr sz="2100" spc="-29" baseline="1950" dirty="0">
                <a:latin typeface="Calibri"/>
                <a:cs typeface="Calibri"/>
              </a:rPr>
              <a:t> </a:t>
            </a:r>
            <a:r>
              <a:rPr sz="2100" baseline="1950" dirty="0">
                <a:latin typeface="Calibri"/>
                <a:cs typeface="Calibri"/>
              </a:rPr>
              <a:t>1</a:t>
            </a:r>
            <a:r>
              <a:rPr sz="2100" spc="-4" baseline="1950" dirty="0">
                <a:latin typeface="Calibri"/>
                <a:cs typeface="Calibri"/>
              </a:rPr>
              <a:t>0</a:t>
            </a:r>
            <a:r>
              <a:rPr sz="2100" baseline="1950" dirty="0">
                <a:latin typeface="Calibri"/>
                <a:cs typeface="Calibri"/>
              </a:rPr>
              <a:t>00</a:t>
            </a:r>
            <a:r>
              <a:rPr sz="2100" spc="9" baseline="1950" dirty="0">
                <a:latin typeface="Calibri"/>
                <a:cs typeface="Calibri"/>
              </a:rPr>
              <a:t> </a:t>
            </a:r>
            <a:r>
              <a:rPr sz="2100" baseline="1950" dirty="0">
                <a:latin typeface="Calibri"/>
                <a:cs typeface="Calibri"/>
              </a:rPr>
              <a:t>to </a:t>
            </a:r>
            <a:r>
              <a:rPr sz="2100" spc="-4" baseline="1950" dirty="0">
                <a:latin typeface="Calibri"/>
                <a:cs typeface="Calibri"/>
              </a:rPr>
              <a:t>5</a:t>
            </a:r>
            <a:r>
              <a:rPr sz="2100" baseline="1950" dirty="0">
                <a:latin typeface="Calibri"/>
                <a:cs typeface="Calibri"/>
              </a:rPr>
              <a:t>0</a:t>
            </a:r>
            <a:r>
              <a:rPr sz="2100" spc="-4" baseline="1950" dirty="0">
                <a:latin typeface="Calibri"/>
                <a:cs typeface="Calibri"/>
              </a:rPr>
              <a:t>0</a:t>
            </a:r>
            <a:r>
              <a:rPr sz="2100" baseline="1950" dirty="0">
                <a:latin typeface="Calibri"/>
                <a:cs typeface="Calibri"/>
              </a:rPr>
              <a:t>0 e</a:t>
            </a:r>
            <a:r>
              <a:rPr sz="2100" spc="-4" baseline="1950" dirty="0">
                <a:latin typeface="Calibri"/>
                <a:cs typeface="Calibri"/>
              </a:rPr>
              <a:t>n</a:t>
            </a:r>
            <a:r>
              <a:rPr sz="2100" baseline="1950" dirty="0">
                <a:latin typeface="Calibri"/>
                <a:cs typeface="Calibri"/>
              </a:rPr>
              <a:t>d</a:t>
            </a:r>
            <a:r>
              <a:rPr sz="2100" spc="9" baseline="1950" dirty="0">
                <a:latin typeface="Calibri"/>
                <a:cs typeface="Calibri"/>
              </a:rPr>
              <a:t> </a:t>
            </a:r>
            <a:r>
              <a:rPr sz="2100" spc="-4" baseline="1950" dirty="0">
                <a:latin typeface="Calibri"/>
                <a:cs typeface="Calibri"/>
              </a:rPr>
              <a:t>p</a:t>
            </a:r>
            <a:r>
              <a:rPr sz="2100" baseline="1950" dirty="0">
                <a:latin typeface="Calibri"/>
                <a:cs typeface="Calibri"/>
              </a:rPr>
              <a:t>o</a:t>
            </a:r>
            <a:r>
              <a:rPr sz="2100" spc="4" baseline="1950" dirty="0">
                <a:latin typeface="Calibri"/>
                <a:cs typeface="Calibri"/>
              </a:rPr>
              <a:t>i</a:t>
            </a:r>
            <a:r>
              <a:rPr sz="2100" spc="-4" baseline="1950" dirty="0">
                <a:latin typeface="Calibri"/>
                <a:cs typeface="Calibri"/>
              </a:rPr>
              <a:t>n</a:t>
            </a:r>
            <a:r>
              <a:rPr sz="2100" baseline="1950" dirty="0">
                <a:latin typeface="Calibri"/>
                <a:cs typeface="Calibri"/>
              </a:rPr>
              <a:t>ts</a:t>
            </a:r>
            <a:r>
              <a:rPr sz="2100" spc="4" baseline="1950" dirty="0">
                <a:latin typeface="Calibri"/>
                <a:cs typeface="Calibri"/>
              </a:rPr>
              <a:t> </a:t>
            </a:r>
            <a:r>
              <a:rPr sz="2100" spc="-4" baseline="1950" dirty="0">
                <a:latin typeface="Calibri"/>
                <a:cs typeface="Calibri"/>
              </a:rPr>
              <a:t>(</a:t>
            </a:r>
            <a:r>
              <a:rPr sz="2100" baseline="1950" dirty="0">
                <a:latin typeface="Calibri"/>
                <a:cs typeface="Calibri"/>
              </a:rPr>
              <a:t>as </a:t>
            </a:r>
            <a:r>
              <a:rPr sz="2100" spc="-9" baseline="1950" dirty="0">
                <a:latin typeface="Calibri"/>
                <a:cs typeface="Calibri"/>
              </a:rPr>
              <a:t>p</a:t>
            </a:r>
            <a:r>
              <a:rPr sz="2100" baseline="1950" dirty="0">
                <a:latin typeface="Calibri"/>
                <a:cs typeface="Calibri"/>
              </a:rPr>
              <a:t>er</a:t>
            </a:r>
            <a:r>
              <a:rPr sz="2100" spc="4" baseline="1950" dirty="0">
                <a:latin typeface="Calibri"/>
                <a:cs typeface="Calibri"/>
              </a:rPr>
              <a:t> </a:t>
            </a:r>
            <a:r>
              <a:rPr sz="2100" baseline="1950" dirty="0">
                <a:latin typeface="Calibri"/>
                <a:cs typeface="Calibri"/>
              </a:rPr>
              <a:t>variant)</a:t>
            </a:r>
            <a:endParaRPr sz="1400">
              <a:latin typeface="Calibri"/>
              <a:cs typeface="Calibri"/>
            </a:endParaRPr>
          </a:p>
        </p:txBody>
      </p:sp>
      <p:sp>
        <p:nvSpPr>
          <p:cNvPr id="2" name="object 2"/>
          <p:cNvSpPr txBox="1"/>
          <p:nvPr/>
        </p:nvSpPr>
        <p:spPr>
          <a:xfrm>
            <a:off x="8883778" y="5853023"/>
            <a:ext cx="203657" cy="177800"/>
          </a:xfrm>
          <a:prstGeom prst="rect">
            <a:avLst/>
          </a:prstGeom>
        </p:spPr>
        <p:txBody>
          <a:bodyPr wrap="square" lIns="0" tIns="0" rIns="0" bIns="0" rtlCol="0">
            <a:noAutofit/>
          </a:bodyPr>
          <a:lstStyle/>
          <a:p>
            <a:pPr marL="12700">
              <a:lnSpc>
                <a:spcPts val="1320"/>
              </a:lnSpc>
              <a:spcBef>
                <a:spcPts val="66"/>
              </a:spcBef>
            </a:pPr>
            <a:r>
              <a:rPr spc="4" baseline="2275" dirty="0">
                <a:latin typeface="Calibri"/>
                <a:cs typeface="Calibri"/>
              </a:rPr>
              <a:t>16</a:t>
            </a:r>
            <a:endParaRPr sz="1200">
              <a:latin typeface="Calibri"/>
              <a:cs typeface="Calibri"/>
            </a:endParaRPr>
          </a:p>
        </p:txBody>
      </p:sp>
    </p:spTree>
    <p:extLst>
      <p:ext uri="{BB962C8B-B14F-4D97-AF65-F5344CB8AC3E}">
        <p14:creationId xmlns:p14="http://schemas.microsoft.com/office/powerpoint/2010/main" val="255715334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bject 13"/>
          <p:cNvSpPr/>
          <p:nvPr/>
        </p:nvSpPr>
        <p:spPr>
          <a:xfrm>
            <a:off x="0" y="857250"/>
            <a:ext cx="9144000" cy="847344"/>
          </a:xfrm>
          <a:prstGeom prst="rect">
            <a:avLst/>
          </a:prstGeom>
          <a:blipFill>
            <a:blip r:embed="rId2" cstate="print"/>
            <a:stretch>
              <a:fillRect/>
            </a:stretch>
          </a:blipFill>
        </p:spPr>
        <p:txBody>
          <a:bodyPr wrap="square" lIns="0" tIns="0" rIns="0" bIns="0" rtlCol="0">
            <a:noAutofit/>
          </a:bodyPr>
          <a:lstStyle/>
          <a:p>
            <a:endParaRPr/>
          </a:p>
        </p:txBody>
      </p:sp>
      <p:sp>
        <p:nvSpPr>
          <p:cNvPr id="14" name="object 14"/>
          <p:cNvSpPr/>
          <p:nvPr/>
        </p:nvSpPr>
        <p:spPr>
          <a:xfrm>
            <a:off x="6185916" y="857250"/>
            <a:ext cx="2958084" cy="842772"/>
          </a:xfrm>
          <a:prstGeom prst="rect">
            <a:avLst/>
          </a:prstGeom>
          <a:blipFill>
            <a:blip r:embed="rId3" cstate="print"/>
            <a:stretch>
              <a:fillRect/>
            </a:stretch>
          </a:blipFill>
        </p:spPr>
        <p:txBody>
          <a:bodyPr wrap="square" lIns="0" tIns="0" rIns="0" bIns="0" rtlCol="0">
            <a:noAutofit/>
          </a:bodyPr>
          <a:lstStyle/>
          <a:p>
            <a:endParaRPr/>
          </a:p>
        </p:txBody>
      </p:sp>
      <p:sp>
        <p:nvSpPr>
          <p:cNvPr id="15" name="object 15"/>
          <p:cNvSpPr/>
          <p:nvPr/>
        </p:nvSpPr>
        <p:spPr>
          <a:xfrm>
            <a:off x="0" y="857886"/>
            <a:ext cx="9144000" cy="3346069"/>
          </a:xfrm>
          <a:prstGeom prst="rect">
            <a:avLst/>
          </a:prstGeom>
          <a:blipFill>
            <a:blip r:embed="rId4" cstate="print"/>
            <a:stretch>
              <a:fillRect/>
            </a:stretch>
          </a:blipFill>
        </p:spPr>
        <p:txBody>
          <a:bodyPr wrap="square" lIns="0" tIns="0" rIns="0" bIns="0" rtlCol="0">
            <a:noAutofit/>
          </a:bodyPr>
          <a:lstStyle/>
          <a:p>
            <a:endParaRPr/>
          </a:p>
        </p:txBody>
      </p:sp>
      <p:sp>
        <p:nvSpPr>
          <p:cNvPr id="16" name="object 16"/>
          <p:cNvSpPr/>
          <p:nvPr/>
        </p:nvSpPr>
        <p:spPr>
          <a:xfrm>
            <a:off x="757428" y="2984754"/>
            <a:ext cx="2321052" cy="2319528"/>
          </a:xfrm>
          <a:prstGeom prst="rect">
            <a:avLst/>
          </a:prstGeom>
          <a:blipFill>
            <a:blip r:embed="rId5" cstate="print"/>
            <a:stretch>
              <a:fillRect/>
            </a:stretch>
          </a:blipFill>
        </p:spPr>
        <p:txBody>
          <a:bodyPr wrap="square" lIns="0" tIns="0" rIns="0" bIns="0" rtlCol="0">
            <a:noAutofit/>
          </a:bodyPr>
          <a:lstStyle/>
          <a:p>
            <a:endParaRPr/>
          </a:p>
        </p:txBody>
      </p:sp>
      <p:sp>
        <p:nvSpPr>
          <p:cNvPr id="17" name="object 17"/>
          <p:cNvSpPr/>
          <p:nvPr/>
        </p:nvSpPr>
        <p:spPr>
          <a:xfrm>
            <a:off x="804672" y="3009138"/>
            <a:ext cx="2231136" cy="2229612"/>
          </a:xfrm>
          <a:custGeom>
            <a:avLst/>
            <a:gdLst/>
            <a:ahLst/>
            <a:cxnLst/>
            <a:rect l="l" t="t" r="r" b="b"/>
            <a:pathLst>
              <a:path w="2231136" h="2229612">
                <a:moveTo>
                  <a:pt x="0" y="1114806"/>
                </a:moveTo>
                <a:lnTo>
                  <a:pt x="3698" y="1023373"/>
                </a:lnTo>
                <a:lnTo>
                  <a:pt x="14601" y="933977"/>
                </a:lnTo>
                <a:lnTo>
                  <a:pt x="32423" y="846903"/>
                </a:lnTo>
                <a:lnTo>
                  <a:pt x="56875" y="762438"/>
                </a:lnTo>
                <a:lnTo>
                  <a:pt x="87671" y="680870"/>
                </a:lnTo>
                <a:lnTo>
                  <a:pt x="124524" y="602485"/>
                </a:lnTo>
                <a:lnTo>
                  <a:pt x="167145" y="527571"/>
                </a:lnTo>
                <a:lnTo>
                  <a:pt x="215249" y="456413"/>
                </a:lnTo>
                <a:lnTo>
                  <a:pt x="268548" y="389299"/>
                </a:lnTo>
                <a:lnTo>
                  <a:pt x="326755" y="326517"/>
                </a:lnTo>
                <a:lnTo>
                  <a:pt x="389582" y="268351"/>
                </a:lnTo>
                <a:lnTo>
                  <a:pt x="456742" y="215091"/>
                </a:lnTo>
                <a:lnTo>
                  <a:pt x="527949" y="167022"/>
                </a:lnTo>
                <a:lnTo>
                  <a:pt x="602915" y="124431"/>
                </a:lnTo>
                <a:lnTo>
                  <a:pt x="681353" y="87606"/>
                </a:lnTo>
                <a:lnTo>
                  <a:pt x="762975" y="56833"/>
                </a:lnTo>
                <a:lnTo>
                  <a:pt x="847495" y="32398"/>
                </a:lnTo>
                <a:lnTo>
                  <a:pt x="934625" y="14590"/>
                </a:lnTo>
                <a:lnTo>
                  <a:pt x="1024078" y="3695"/>
                </a:lnTo>
                <a:lnTo>
                  <a:pt x="1115567" y="0"/>
                </a:lnTo>
                <a:lnTo>
                  <a:pt x="1207057" y="3695"/>
                </a:lnTo>
                <a:lnTo>
                  <a:pt x="1296510" y="14590"/>
                </a:lnTo>
                <a:lnTo>
                  <a:pt x="1383640" y="32398"/>
                </a:lnTo>
                <a:lnTo>
                  <a:pt x="1468160" y="56833"/>
                </a:lnTo>
                <a:lnTo>
                  <a:pt x="1549782" y="87606"/>
                </a:lnTo>
                <a:lnTo>
                  <a:pt x="1628220" y="124431"/>
                </a:lnTo>
                <a:lnTo>
                  <a:pt x="1703186" y="167022"/>
                </a:lnTo>
                <a:lnTo>
                  <a:pt x="1774393" y="215091"/>
                </a:lnTo>
                <a:lnTo>
                  <a:pt x="1841553" y="268351"/>
                </a:lnTo>
                <a:lnTo>
                  <a:pt x="1904380" y="326517"/>
                </a:lnTo>
                <a:lnTo>
                  <a:pt x="1962587" y="389299"/>
                </a:lnTo>
                <a:lnTo>
                  <a:pt x="2015886" y="456413"/>
                </a:lnTo>
                <a:lnTo>
                  <a:pt x="2063990" y="527571"/>
                </a:lnTo>
                <a:lnTo>
                  <a:pt x="2106611" y="602485"/>
                </a:lnTo>
                <a:lnTo>
                  <a:pt x="2143464" y="680870"/>
                </a:lnTo>
                <a:lnTo>
                  <a:pt x="2174260" y="762438"/>
                </a:lnTo>
                <a:lnTo>
                  <a:pt x="2198712" y="846903"/>
                </a:lnTo>
                <a:lnTo>
                  <a:pt x="2216534" y="933977"/>
                </a:lnTo>
                <a:lnTo>
                  <a:pt x="2227437" y="1023373"/>
                </a:lnTo>
                <a:lnTo>
                  <a:pt x="2231136" y="1114806"/>
                </a:lnTo>
                <a:lnTo>
                  <a:pt x="2227437" y="1206238"/>
                </a:lnTo>
                <a:lnTo>
                  <a:pt x="2216534" y="1295634"/>
                </a:lnTo>
                <a:lnTo>
                  <a:pt x="2198712" y="1382708"/>
                </a:lnTo>
                <a:lnTo>
                  <a:pt x="2174260" y="1467173"/>
                </a:lnTo>
                <a:lnTo>
                  <a:pt x="2143464" y="1548741"/>
                </a:lnTo>
                <a:lnTo>
                  <a:pt x="2106611" y="1627126"/>
                </a:lnTo>
                <a:lnTo>
                  <a:pt x="2063990" y="1702040"/>
                </a:lnTo>
                <a:lnTo>
                  <a:pt x="2015886" y="1773198"/>
                </a:lnTo>
                <a:lnTo>
                  <a:pt x="1962587" y="1840312"/>
                </a:lnTo>
                <a:lnTo>
                  <a:pt x="1904380" y="1903095"/>
                </a:lnTo>
                <a:lnTo>
                  <a:pt x="1841553" y="1961260"/>
                </a:lnTo>
                <a:lnTo>
                  <a:pt x="1774393" y="2014520"/>
                </a:lnTo>
                <a:lnTo>
                  <a:pt x="1703186" y="2062589"/>
                </a:lnTo>
                <a:lnTo>
                  <a:pt x="1628220" y="2105180"/>
                </a:lnTo>
                <a:lnTo>
                  <a:pt x="1549782" y="2142005"/>
                </a:lnTo>
                <a:lnTo>
                  <a:pt x="1468160" y="2172778"/>
                </a:lnTo>
                <a:lnTo>
                  <a:pt x="1383640" y="2197213"/>
                </a:lnTo>
                <a:lnTo>
                  <a:pt x="1296510" y="2215021"/>
                </a:lnTo>
                <a:lnTo>
                  <a:pt x="1207057" y="2225916"/>
                </a:lnTo>
                <a:lnTo>
                  <a:pt x="1115567" y="2229612"/>
                </a:lnTo>
                <a:lnTo>
                  <a:pt x="1024078" y="2225916"/>
                </a:lnTo>
                <a:lnTo>
                  <a:pt x="934625" y="2215021"/>
                </a:lnTo>
                <a:lnTo>
                  <a:pt x="847495" y="2197213"/>
                </a:lnTo>
                <a:lnTo>
                  <a:pt x="762975" y="2172778"/>
                </a:lnTo>
                <a:lnTo>
                  <a:pt x="681353" y="2142005"/>
                </a:lnTo>
                <a:lnTo>
                  <a:pt x="602915" y="2105180"/>
                </a:lnTo>
                <a:lnTo>
                  <a:pt x="527949" y="2062589"/>
                </a:lnTo>
                <a:lnTo>
                  <a:pt x="456742" y="2014520"/>
                </a:lnTo>
                <a:lnTo>
                  <a:pt x="389582" y="1961260"/>
                </a:lnTo>
                <a:lnTo>
                  <a:pt x="326755" y="1903095"/>
                </a:lnTo>
                <a:lnTo>
                  <a:pt x="268548" y="1840312"/>
                </a:lnTo>
                <a:lnTo>
                  <a:pt x="215249" y="1773198"/>
                </a:lnTo>
                <a:lnTo>
                  <a:pt x="167145" y="1702040"/>
                </a:lnTo>
                <a:lnTo>
                  <a:pt x="124524" y="1627126"/>
                </a:lnTo>
                <a:lnTo>
                  <a:pt x="87671" y="1548741"/>
                </a:lnTo>
                <a:lnTo>
                  <a:pt x="56875" y="1467173"/>
                </a:lnTo>
                <a:lnTo>
                  <a:pt x="32423" y="1382708"/>
                </a:lnTo>
                <a:lnTo>
                  <a:pt x="14601" y="1295634"/>
                </a:lnTo>
                <a:lnTo>
                  <a:pt x="3698" y="1206238"/>
                </a:lnTo>
                <a:lnTo>
                  <a:pt x="0" y="1114806"/>
                </a:lnTo>
                <a:close/>
              </a:path>
            </a:pathLst>
          </a:custGeom>
          <a:ln w="9144">
            <a:solidFill>
              <a:srgbClr val="FFFFFF"/>
            </a:solidFill>
          </a:ln>
        </p:spPr>
        <p:txBody>
          <a:bodyPr wrap="square" lIns="0" tIns="0" rIns="0" bIns="0" rtlCol="0">
            <a:noAutofit/>
          </a:bodyPr>
          <a:lstStyle/>
          <a:p>
            <a:endParaRPr/>
          </a:p>
        </p:txBody>
      </p:sp>
      <p:sp>
        <p:nvSpPr>
          <p:cNvPr id="18" name="object 18"/>
          <p:cNvSpPr/>
          <p:nvPr/>
        </p:nvSpPr>
        <p:spPr>
          <a:xfrm>
            <a:off x="874776" y="3344418"/>
            <a:ext cx="1865376" cy="2334768"/>
          </a:xfrm>
          <a:prstGeom prst="rect">
            <a:avLst/>
          </a:prstGeom>
          <a:blipFill>
            <a:blip r:embed="rId6" cstate="print"/>
            <a:stretch>
              <a:fillRect/>
            </a:stretch>
          </a:blipFill>
        </p:spPr>
        <p:txBody>
          <a:bodyPr wrap="square" lIns="0" tIns="0" rIns="0" bIns="0" rtlCol="0">
            <a:noAutofit/>
          </a:bodyPr>
          <a:lstStyle/>
          <a:p>
            <a:endParaRPr/>
          </a:p>
        </p:txBody>
      </p:sp>
      <p:sp>
        <p:nvSpPr>
          <p:cNvPr id="12" name="object 12"/>
          <p:cNvSpPr txBox="1"/>
          <p:nvPr/>
        </p:nvSpPr>
        <p:spPr>
          <a:xfrm>
            <a:off x="435966" y="1201191"/>
            <a:ext cx="347157" cy="304596"/>
          </a:xfrm>
          <a:prstGeom prst="rect">
            <a:avLst/>
          </a:prstGeom>
        </p:spPr>
        <p:txBody>
          <a:bodyPr wrap="square" lIns="0" tIns="0" rIns="0" bIns="0" rtlCol="0">
            <a:noAutofit/>
          </a:bodyPr>
          <a:lstStyle/>
          <a:p>
            <a:pPr marL="12700">
              <a:lnSpc>
                <a:spcPts val="2340"/>
              </a:lnSpc>
              <a:spcBef>
                <a:spcPts val="117"/>
              </a:spcBef>
            </a:pPr>
            <a:r>
              <a:rPr sz="3300" baseline="2482" dirty="0">
                <a:solidFill>
                  <a:srgbClr val="FFFFFF"/>
                </a:solidFill>
                <a:latin typeface="Calibri"/>
                <a:cs typeface="Calibri"/>
              </a:rPr>
              <a:t>RF</a:t>
            </a:r>
            <a:endParaRPr sz="2200">
              <a:latin typeface="Calibri"/>
              <a:cs typeface="Calibri"/>
            </a:endParaRPr>
          </a:p>
        </p:txBody>
      </p:sp>
      <p:sp>
        <p:nvSpPr>
          <p:cNvPr id="11" name="object 11"/>
          <p:cNvSpPr txBox="1"/>
          <p:nvPr/>
        </p:nvSpPr>
        <p:spPr>
          <a:xfrm>
            <a:off x="780216" y="1201191"/>
            <a:ext cx="1742429" cy="304596"/>
          </a:xfrm>
          <a:prstGeom prst="rect">
            <a:avLst/>
          </a:prstGeom>
        </p:spPr>
        <p:txBody>
          <a:bodyPr wrap="square" lIns="0" tIns="0" rIns="0" bIns="0" rtlCol="0">
            <a:noAutofit/>
          </a:bodyPr>
          <a:lstStyle/>
          <a:p>
            <a:pPr marL="12700">
              <a:lnSpc>
                <a:spcPts val="2340"/>
              </a:lnSpc>
              <a:spcBef>
                <a:spcPts val="117"/>
              </a:spcBef>
            </a:pPr>
            <a:r>
              <a:rPr sz="3300" spc="-4" baseline="2482" dirty="0">
                <a:solidFill>
                  <a:srgbClr val="FFFFFF"/>
                </a:solidFill>
                <a:latin typeface="Calibri"/>
                <a:cs typeface="Calibri"/>
              </a:rPr>
              <a:t>M</a:t>
            </a:r>
            <a:r>
              <a:rPr sz="3300" baseline="2482" dirty="0">
                <a:solidFill>
                  <a:srgbClr val="FFFFFF"/>
                </a:solidFill>
                <a:latin typeface="Calibri"/>
                <a:cs typeface="Calibri"/>
              </a:rPr>
              <a:t>esh</a:t>
            </a:r>
            <a:r>
              <a:rPr sz="3300" spc="4" baseline="2482" dirty="0">
                <a:solidFill>
                  <a:srgbClr val="FFFFFF"/>
                </a:solidFill>
                <a:latin typeface="Calibri"/>
                <a:cs typeface="Calibri"/>
              </a:rPr>
              <a:t> </a:t>
            </a:r>
            <a:r>
              <a:rPr sz="3300" baseline="2482" dirty="0">
                <a:solidFill>
                  <a:srgbClr val="FFFFFF"/>
                </a:solidFill>
                <a:latin typeface="Calibri"/>
                <a:cs typeface="Calibri"/>
              </a:rPr>
              <a:t>–</a:t>
            </a:r>
            <a:r>
              <a:rPr sz="3300" spc="3" baseline="2482" dirty="0">
                <a:solidFill>
                  <a:srgbClr val="FFFFFF"/>
                </a:solidFill>
                <a:latin typeface="Calibri"/>
                <a:cs typeface="Calibri"/>
              </a:rPr>
              <a:t> </a:t>
            </a:r>
            <a:r>
              <a:rPr sz="3300" baseline="2482" dirty="0">
                <a:solidFill>
                  <a:srgbClr val="FFFFFF"/>
                </a:solidFill>
                <a:latin typeface="Calibri"/>
                <a:cs typeface="Calibri"/>
              </a:rPr>
              <a:t>Rou</a:t>
            </a:r>
            <a:r>
              <a:rPr sz="3300" spc="-9" baseline="2482" dirty="0">
                <a:solidFill>
                  <a:srgbClr val="FFFFFF"/>
                </a:solidFill>
                <a:latin typeface="Calibri"/>
                <a:cs typeface="Calibri"/>
              </a:rPr>
              <a:t>t</a:t>
            </a:r>
            <a:r>
              <a:rPr sz="3300" baseline="2482" dirty="0">
                <a:solidFill>
                  <a:srgbClr val="FFFFFF"/>
                </a:solidFill>
                <a:latin typeface="Calibri"/>
                <a:cs typeface="Calibri"/>
              </a:rPr>
              <a:t>er</a:t>
            </a:r>
            <a:endParaRPr sz="2200">
              <a:latin typeface="Calibri"/>
              <a:cs typeface="Calibri"/>
            </a:endParaRPr>
          </a:p>
        </p:txBody>
      </p:sp>
      <p:sp>
        <p:nvSpPr>
          <p:cNvPr id="10" name="object 10"/>
          <p:cNvSpPr txBox="1"/>
          <p:nvPr/>
        </p:nvSpPr>
        <p:spPr>
          <a:xfrm>
            <a:off x="941324" y="1958848"/>
            <a:ext cx="2015536" cy="1002664"/>
          </a:xfrm>
          <a:prstGeom prst="rect">
            <a:avLst/>
          </a:prstGeom>
        </p:spPr>
        <p:txBody>
          <a:bodyPr wrap="square" lIns="0" tIns="0" rIns="0" bIns="0" rtlCol="0">
            <a:noAutofit/>
          </a:bodyPr>
          <a:lstStyle/>
          <a:p>
            <a:pPr marL="349351" marR="447611" algn="ctr">
              <a:lnSpc>
                <a:spcPts val="2645"/>
              </a:lnSpc>
              <a:spcBef>
                <a:spcPts val="132"/>
              </a:spcBef>
            </a:pPr>
            <a:r>
              <a:rPr sz="3750" b="1" baseline="3276" dirty="0">
                <a:latin typeface="Calibri"/>
                <a:cs typeface="Calibri"/>
              </a:rPr>
              <a:t>N</a:t>
            </a:r>
            <a:r>
              <a:rPr sz="3750" b="1" spc="-9" baseline="3276" dirty="0">
                <a:latin typeface="Calibri"/>
                <a:cs typeface="Calibri"/>
              </a:rPr>
              <a:t>e</a:t>
            </a:r>
            <a:r>
              <a:rPr sz="3750" b="1" baseline="3276" dirty="0">
                <a:latin typeface="Calibri"/>
                <a:cs typeface="Calibri"/>
              </a:rPr>
              <a:t>t</a:t>
            </a:r>
            <a:r>
              <a:rPr sz="3750" b="1" spc="-24" baseline="3276" dirty="0">
                <a:latin typeface="Calibri"/>
                <a:cs typeface="Calibri"/>
              </a:rPr>
              <a:t>w</a:t>
            </a:r>
            <a:r>
              <a:rPr sz="3750" b="1" baseline="3276" dirty="0">
                <a:latin typeface="Calibri"/>
                <a:cs typeface="Calibri"/>
              </a:rPr>
              <a:t>ork</a:t>
            </a:r>
            <a:endParaRPr sz="2500">
              <a:latin typeface="Calibri"/>
              <a:cs typeface="Calibri"/>
            </a:endParaRPr>
          </a:p>
          <a:p>
            <a:pPr marL="477367" marR="574191" algn="ctr">
              <a:lnSpc>
                <a:spcPts val="3000"/>
              </a:lnSpc>
              <a:spcBef>
                <a:spcPts val="17"/>
              </a:spcBef>
            </a:pPr>
            <a:r>
              <a:rPr sz="3750" b="1" spc="-50" baseline="1092" dirty="0">
                <a:latin typeface="Calibri"/>
                <a:cs typeface="Calibri"/>
              </a:rPr>
              <a:t>R</a:t>
            </a:r>
            <a:r>
              <a:rPr sz="3750" b="1" baseline="1092" dirty="0">
                <a:latin typeface="Calibri"/>
                <a:cs typeface="Calibri"/>
              </a:rPr>
              <a:t>ou</a:t>
            </a:r>
            <a:r>
              <a:rPr sz="3750" b="1" spc="-29" baseline="1092" dirty="0">
                <a:latin typeface="Calibri"/>
                <a:cs typeface="Calibri"/>
              </a:rPr>
              <a:t>t</a:t>
            </a:r>
            <a:r>
              <a:rPr sz="3750" b="1" baseline="1092" dirty="0">
                <a:latin typeface="Calibri"/>
                <a:cs typeface="Calibri"/>
              </a:rPr>
              <a:t>er</a:t>
            </a:r>
            <a:endParaRPr sz="2500">
              <a:latin typeface="Calibri"/>
              <a:cs typeface="Calibri"/>
            </a:endParaRPr>
          </a:p>
          <a:p>
            <a:pPr algn="ctr">
              <a:lnSpc>
                <a:spcPct val="101725"/>
              </a:lnSpc>
              <a:spcBef>
                <a:spcPts val="559"/>
              </a:spcBef>
            </a:pPr>
            <a:r>
              <a:rPr sz="1200" dirty="0">
                <a:solidFill>
                  <a:srgbClr val="585858"/>
                </a:solidFill>
                <a:latin typeface="Calibri"/>
                <a:cs typeface="Calibri"/>
              </a:rPr>
              <a:t>P</a:t>
            </a:r>
            <a:r>
              <a:rPr sz="1200" spc="4" dirty="0">
                <a:solidFill>
                  <a:srgbClr val="585858"/>
                </a:solidFill>
                <a:latin typeface="Calibri"/>
                <a:cs typeface="Calibri"/>
              </a:rPr>
              <a:t>r</a:t>
            </a:r>
            <a:r>
              <a:rPr sz="1200" dirty="0">
                <a:solidFill>
                  <a:srgbClr val="585858"/>
                </a:solidFill>
                <a:latin typeface="Calibri"/>
                <a:cs typeface="Calibri"/>
              </a:rPr>
              <a:t>ovi</a:t>
            </a:r>
            <a:r>
              <a:rPr sz="1200" spc="4" dirty="0">
                <a:solidFill>
                  <a:srgbClr val="585858"/>
                </a:solidFill>
                <a:latin typeface="Calibri"/>
                <a:cs typeface="Calibri"/>
              </a:rPr>
              <a:t>d</a:t>
            </a:r>
            <a:r>
              <a:rPr sz="1200" dirty="0">
                <a:solidFill>
                  <a:srgbClr val="585858"/>
                </a:solidFill>
                <a:latin typeface="Calibri"/>
                <a:cs typeface="Calibri"/>
              </a:rPr>
              <a:t>es</a:t>
            </a:r>
            <a:r>
              <a:rPr sz="1200" spc="-4" dirty="0">
                <a:solidFill>
                  <a:srgbClr val="585858"/>
                </a:solidFill>
                <a:latin typeface="Calibri"/>
                <a:cs typeface="Calibri"/>
              </a:rPr>
              <a:t> </a:t>
            </a:r>
            <a:r>
              <a:rPr sz="1200" dirty="0">
                <a:solidFill>
                  <a:srgbClr val="585858"/>
                </a:solidFill>
                <a:latin typeface="Calibri"/>
                <a:cs typeface="Calibri"/>
              </a:rPr>
              <a:t>a</a:t>
            </a:r>
            <a:r>
              <a:rPr sz="1200" spc="4" dirty="0">
                <a:solidFill>
                  <a:srgbClr val="585858"/>
                </a:solidFill>
                <a:latin typeface="Calibri"/>
                <a:cs typeface="Calibri"/>
              </a:rPr>
              <a:t>dd</a:t>
            </a:r>
            <a:r>
              <a:rPr sz="1200" dirty="0">
                <a:solidFill>
                  <a:srgbClr val="585858"/>
                </a:solidFill>
                <a:latin typeface="Calibri"/>
                <a:cs typeface="Calibri"/>
              </a:rPr>
              <a:t>i</a:t>
            </a:r>
            <a:r>
              <a:rPr sz="1200" spc="4" dirty="0">
                <a:solidFill>
                  <a:srgbClr val="585858"/>
                </a:solidFill>
                <a:latin typeface="Calibri"/>
                <a:cs typeface="Calibri"/>
              </a:rPr>
              <a:t>t</a:t>
            </a:r>
            <a:r>
              <a:rPr sz="1200" dirty="0">
                <a:solidFill>
                  <a:srgbClr val="585858"/>
                </a:solidFill>
                <a:latin typeface="Calibri"/>
                <a:cs typeface="Calibri"/>
              </a:rPr>
              <a:t>ional</a:t>
            </a:r>
            <a:r>
              <a:rPr sz="1200" spc="-29" dirty="0">
                <a:solidFill>
                  <a:srgbClr val="585858"/>
                </a:solidFill>
                <a:latin typeface="Calibri"/>
                <a:cs typeface="Calibri"/>
              </a:rPr>
              <a:t> </a:t>
            </a:r>
            <a:r>
              <a:rPr sz="1200" spc="-4" dirty="0">
                <a:solidFill>
                  <a:srgbClr val="585858"/>
                </a:solidFill>
                <a:latin typeface="Calibri"/>
                <a:cs typeface="Calibri"/>
              </a:rPr>
              <a:t>c</a:t>
            </a:r>
            <a:r>
              <a:rPr sz="1200" dirty="0">
                <a:solidFill>
                  <a:srgbClr val="585858"/>
                </a:solidFill>
                <a:latin typeface="Calibri"/>
                <a:cs typeface="Calibri"/>
              </a:rPr>
              <a:t>o</a:t>
            </a:r>
            <a:r>
              <a:rPr sz="1200" spc="9" dirty="0">
                <a:solidFill>
                  <a:srgbClr val="585858"/>
                </a:solidFill>
                <a:latin typeface="Calibri"/>
                <a:cs typeface="Calibri"/>
              </a:rPr>
              <a:t>n</a:t>
            </a:r>
            <a:r>
              <a:rPr sz="1200" spc="4" dirty="0">
                <a:solidFill>
                  <a:srgbClr val="585858"/>
                </a:solidFill>
                <a:latin typeface="Calibri"/>
                <a:cs typeface="Calibri"/>
              </a:rPr>
              <a:t>n</a:t>
            </a:r>
            <a:r>
              <a:rPr sz="1200" dirty="0">
                <a:solidFill>
                  <a:srgbClr val="585858"/>
                </a:solidFill>
                <a:latin typeface="Calibri"/>
                <a:cs typeface="Calibri"/>
              </a:rPr>
              <a:t>ec</a:t>
            </a:r>
            <a:r>
              <a:rPr sz="1200" spc="4" dirty="0">
                <a:solidFill>
                  <a:srgbClr val="585858"/>
                </a:solidFill>
                <a:latin typeface="Calibri"/>
                <a:cs typeface="Calibri"/>
              </a:rPr>
              <a:t>t</a:t>
            </a:r>
            <a:r>
              <a:rPr sz="1200" dirty="0">
                <a:solidFill>
                  <a:srgbClr val="585858"/>
                </a:solidFill>
                <a:latin typeface="Calibri"/>
                <a:cs typeface="Calibri"/>
              </a:rPr>
              <a:t>ivi</a:t>
            </a:r>
            <a:r>
              <a:rPr sz="1200" spc="4" dirty="0">
                <a:solidFill>
                  <a:srgbClr val="585858"/>
                </a:solidFill>
                <a:latin typeface="Calibri"/>
                <a:cs typeface="Calibri"/>
              </a:rPr>
              <a:t>t</a:t>
            </a:r>
            <a:r>
              <a:rPr sz="1200" dirty="0">
                <a:solidFill>
                  <a:srgbClr val="585858"/>
                </a:solidFill>
                <a:latin typeface="Calibri"/>
                <a:cs typeface="Calibri"/>
              </a:rPr>
              <a:t>y</a:t>
            </a:r>
            <a:endParaRPr sz="1200">
              <a:latin typeface="Calibri"/>
              <a:cs typeface="Calibri"/>
            </a:endParaRPr>
          </a:p>
        </p:txBody>
      </p:sp>
      <p:sp>
        <p:nvSpPr>
          <p:cNvPr id="9" name="object 9"/>
          <p:cNvSpPr txBox="1"/>
          <p:nvPr/>
        </p:nvSpPr>
        <p:spPr>
          <a:xfrm>
            <a:off x="4088130" y="2263776"/>
            <a:ext cx="1993079" cy="203707"/>
          </a:xfrm>
          <a:prstGeom prst="rect">
            <a:avLst/>
          </a:prstGeom>
        </p:spPr>
        <p:txBody>
          <a:bodyPr wrap="square" lIns="0" tIns="0" rIns="0" bIns="0" rtlCol="0">
            <a:noAutofit/>
          </a:bodyPr>
          <a:lstStyle/>
          <a:p>
            <a:pPr marL="12700">
              <a:lnSpc>
                <a:spcPts val="1530"/>
              </a:lnSpc>
              <a:spcBef>
                <a:spcPts val="76"/>
              </a:spcBef>
            </a:pPr>
            <a:r>
              <a:rPr sz="2100" b="1" baseline="1950" dirty="0">
                <a:latin typeface="Calibri"/>
                <a:cs typeface="Calibri"/>
              </a:rPr>
              <a:t>Commun</a:t>
            </a:r>
            <a:r>
              <a:rPr sz="2100" b="1" spc="4" baseline="1950" dirty="0">
                <a:latin typeface="Calibri"/>
                <a:cs typeface="Calibri"/>
              </a:rPr>
              <a:t>i</a:t>
            </a:r>
            <a:r>
              <a:rPr sz="2100" b="1" baseline="1950" dirty="0">
                <a:latin typeface="Calibri"/>
                <a:cs typeface="Calibri"/>
              </a:rPr>
              <a:t>ca</a:t>
            </a:r>
            <a:r>
              <a:rPr sz="2100" b="1" spc="4" baseline="1950" dirty="0">
                <a:latin typeface="Calibri"/>
                <a:cs typeface="Calibri"/>
              </a:rPr>
              <a:t>t</a:t>
            </a:r>
            <a:r>
              <a:rPr sz="2100" b="1" baseline="1950" dirty="0">
                <a:latin typeface="Calibri"/>
                <a:cs typeface="Calibri"/>
              </a:rPr>
              <a:t>i</a:t>
            </a:r>
            <a:r>
              <a:rPr sz="2100" b="1" spc="-4" baseline="1950" dirty="0">
                <a:latin typeface="Calibri"/>
                <a:cs typeface="Calibri"/>
              </a:rPr>
              <a:t>o</a:t>
            </a:r>
            <a:r>
              <a:rPr sz="2100" b="1" baseline="1950" dirty="0">
                <a:latin typeface="Calibri"/>
                <a:cs typeface="Calibri"/>
              </a:rPr>
              <a:t>ns</a:t>
            </a:r>
            <a:r>
              <a:rPr sz="2100" b="1" spc="-34" baseline="1950" dirty="0">
                <a:latin typeface="Calibri"/>
                <a:cs typeface="Calibri"/>
              </a:rPr>
              <a:t> </a:t>
            </a:r>
            <a:r>
              <a:rPr sz="2100" b="1" spc="4" baseline="1950" dirty="0">
                <a:latin typeface="Calibri"/>
                <a:cs typeface="Calibri"/>
              </a:rPr>
              <a:t>G</a:t>
            </a:r>
            <a:r>
              <a:rPr sz="2100" b="1" baseline="1950" dirty="0">
                <a:latin typeface="Calibri"/>
                <a:cs typeface="Calibri"/>
              </a:rPr>
              <a:t>a</a:t>
            </a:r>
            <a:r>
              <a:rPr sz="2100" b="1" spc="4" baseline="1950" dirty="0">
                <a:latin typeface="Calibri"/>
                <a:cs typeface="Calibri"/>
              </a:rPr>
              <a:t>t</a:t>
            </a:r>
            <a:r>
              <a:rPr sz="2100" b="1" baseline="1950" dirty="0">
                <a:latin typeface="Calibri"/>
                <a:cs typeface="Calibri"/>
              </a:rPr>
              <a:t>e</a:t>
            </a:r>
            <a:r>
              <a:rPr sz="2100" b="1" spc="-14" baseline="1950" dirty="0">
                <a:latin typeface="Calibri"/>
                <a:cs typeface="Calibri"/>
              </a:rPr>
              <a:t>w</a:t>
            </a:r>
            <a:r>
              <a:rPr sz="2100" b="1" baseline="1950" dirty="0">
                <a:latin typeface="Calibri"/>
                <a:cs typeface="Calibri"/>
              </a:rPr>
              <a:t>ay</a:t>
            </a:r>
            <a:endParaRPr sz="1400">
              <a:latin typeface="Calibri"/>
              <a:cs typeface="Calibri"/>
            </a:endParaRPr>
          </a:p>
        </p:txBody>
      </p:sp>
      <p:sp>
        <p:nvSpPr>
          <p:cNvPr id="8" name="object 8"/>
          <p:cNvSpPr txBox="1"/>
          <p:nvPr/>
        </p:nvSpPr>
        <p:spPr>
          <a:xfrm>
            <a:off x="4088129" y="2466446"/>
            <a:ext cx="185342" cy="1270762"/>
          </a:xfrm>
          <a:prstGeom prst="rect">
            <a:avLst/>
          </a:prstGeom>
        </p:spPr>
        <p:txBody>
          <a:bodyPr wrap="square" lIns="0" tIns="0" rIns="0" bIns="0" rtlCol="0">
            <a:noAutofit/>
          </a:bodyPr>
          <a:lstStyle/>
          <a:p>
            <a:pPr marL="12700">
              <a:lnSpc>
                <a:spcPts val="1590"/>
              </a:lnSpc>
              <a:spcBef>
                <a:spcPts val="79"/>
              </a:spcBef>
            </a:pPr>
            <a:r>
              <a:rPr sz="2100" baseline="1790" dirty="0">
                <a:solidFill>
                  <a:srgbClr val="79B800"/>
                </a:solidFill>
                <a:latin typeface="Segoe UI Emoji"/>
                <a:cs typeface="Segoe UI Emoji"/>
              </a:rPr>
              <a:t>◼</a:t>
            </a:r>
            <a:endParaRPr sz="1400">
              <a:latin typeface="Segoe UI Emoji"/>
              <a:cs typeface="Segoe UI Emoji"/>
            </a:endParaRPr>
          </a:p>
          <a:p>
            <a:pPr marL="12700">
              <a:lnSpc>
                <a:spcPts val="1680"/>
              </a:lnSpc>
              <a:spcBef>
                <a:spcPts val="4"/>
              </a:spcBef>
            </a:pPr>
            <a:r>
              <a:rPr sz="1400" dirty="0">
                <a:solidFill>
                  <a:srgbClr val="79B800"/>
                </a:solidFill>
                <a:latin typeface="Segoe UI Emoji"/>
                <a:cs typeface="Segoe UI Emoji"/>
              </a:rPr>
              <a:t>◼</a:t>
            </a:r>
            <a:endParaRPr sz="1400">
              <a:latin typeface="Segoe UI Emoji"/>
              <a:cs typeface="Segoe UI Emoji"/>
            </a:endParaRPr>
          </a:p>
          <a:p>
            <a:pPr marL="12700">
              <a:lnSpc>
                <a:spcPts val="1680"/>
              </a:lnSpc>
            </a:pPr>
            <a:r>
              <a:rPr sz="1400" dirty="0">
                <a:solidFill>
                  <a:srgbClr val="79B800"/>
                </a:solidFill>
                <a:latin typeface="Segoe UI Emoji"/>
                <a:cs typeface="Segoe UI Emoji"/>
              </a:rPr>
              <a:t>◼</a:t>
            </a:r>
            <a:endParaRPr sz="1400">
              <a:latin typeface="Segoe UI Emoji"/>
              <a:cs typeface="Segoe UI Emoji"/>
            </a:endParaRPr>
          </a:p>
          <a:p>
            <a:pPr marL="12700">
              <a:lnSpc>
                <a:spcPts val="1680"/>
              </a:lnSpc>
            </a:pPr>
            <a:r>
              <a:rPr sz="1400" dirty="0">
                <a:solidFill>
                  <a:srgbClr val="79B800"/>
                </a:solidFill>
                <a:latin typeface="Segoe UI Emoji"/>
                <a:cs typeface="Segoe UI Emoji"/>
              </a:rPr>
              <a:t>◼</a:t>
            </a:r>
            <a:endParaRPr sz="1400">
              <a:latin typeface="Segoe UI Emoji"/>
              <a:cs typeface="Segoe UI Emoji"/>
            </a:endParaRPr>
          </a:p>
          <a:p>
            <a:pPr marL="12700">
              <a:lnSpc>
                <a:spcPts val="1680"/>
              </a:lnSpc>
            </a:pPr>
            <a:r>
              <a:rPr sz="1400" dirty="0">
                <a:solidFill>
                  <a:srgbClr val="79B800"/>
                </a:solidFill>
                <a:latin typeface="Segoe UI Emoji"/>
                <a:cs typeface="Segoe UI Emoji"/>
              </a:rPr>
              <a:t>◼</a:t>
            </a:r>
            <a:endParaRPr sz="1400">
              <a:latin typeface="Segoe UI Emoji"/>
              <a:cs typeface="Segoe UI Emoji"/>
            </a:endParaRPr>
          </a:p>
          <a:p>
            <a:pPr marL="12700">
              <a:lnSpc>
                <a:spcPts val="1680"/>
              </a:lnSpc>
            </a:pPr>
            <a:r>
              <a:rPr sz="1400" dirty="0">
                <a:solidFill>
                  <a:srgbClr val="79B800"/>
                </a:solidFill>
                <a:latin typeface="Segoe UI Emoji"/>
                <a:cs typeface="Segoe UI Emoji"/>
              </a:rPr>
              <a:t>◼</a:t>
            </a:r>
            <a:endParaRPr sz="1400">
              <a:latin typeface="Segoe UI Emoji"/>
              <a:cs typeface="Segoe UI Emoji"/>
            </a:endParaRPr>
          </a:p>
        </p:txBody>
      </p:sp>
      <p:sp>
        <p:nvSpPr>
          <p:cNvPr id="7" name="object 7"/>
          <p:cNvSpPr txBox="1"/>
          <p:nvPr/>
        </p:nvSpPr>
        <p:spPr>
          <a:xfrm>
            <a:off x="4377690" y="2477136"/>
            <a:ext cx="2279636" cy="1270761"/>
          </a:xfrm>
          <a:prstGeom prst="rect">
            <a:avLst/>
          </a:prstGeom>
        </p:spPr>
        <p:txBody>
          <a:bodyPr wrap="square" lIns="0" tIns="0" rIns="0" bIns="0" rtlCol="0">
            <a:noAutofit/>
          </a:bodyPr>
          <a:lstStyle/>
          <a:p>
            <a:pPr marL="12700" marR="26746">
              <a:lnSpc>
                <a:spcPts val="1530"/>
              </a:lnSpc>
              <a:spcBef>
                <a:spcPts val="76"/>
              </a:spcBef>
            </a:pPr>
            <a:r>
              <a:rPr sz="2100" spc="-4" baseline="1950" dirty="0">
                <a:latin typeface="Calibri"/>
                <a:cs typeface="Calibri"/>
              </a:rPr>
              <a:t>C</a:t>
            </a:r>
            <a:r>
              <a:rPr sz="2100" baseline="1950" dirty="0">
                <a:latin typeface="Calibri"/>
                <a:cs typeface="Calibri"/>
              </a:rPr>
              <a:t>onfigura</a:t>
            </a:r>
            <a:r>
              <a:rPr sz="2100" spc="-4" baseline="1950" dirty="0">
                <a:latin typeface="Calibri"/>
                <a:cs typeface="Calibri"/>
              </a:rPr>
              <a:t>b</a:t>
            </a:r>
            <a:r>
              <a:rPr sz="2100" baseline="1950" dirty="0">
                <a:latin typeface="Calibri"/>
                <a:cs typeface="Calibri"/>
              </a:rPr>
              <a:t>le</a:t>
            </a:r>
            <a:r>
              <a:rPr sz="2100" spc="4" baseline="1950" dirty="0">
                <a:latin typeface="Calibri"/>
                <a:cs typeface="Calibri"/>
              </a:rPr>
              <a:t> </a:t>
            </a:r>
            <a:r>
              <a:rPr sz="2100" baseline="1950" dirty="0">
                <a:latin typeface="Calibri"/>
                <a:cs typeface="Calibri"/>
              </a:rPr>
              <a:t>a</a:t>
            </a:r>
            <a:r>
              <a:rPr sz="2100" spc="-4" baseline="1950" dirty="0">
                <a:latin typeface="Calibri"/>
                <a:cs typeface="Calibri"/>
              </a:rPr>
              <a:t>n</a:t>
            </a:r>
            <a:r>
              <a:rPr sz="2100" baseline="1950" dirty="0">
                <a:latin typeface="Calibri"/>
                <a:cs typeface="Calibri"/>
              </a:rPr>
              <a:t>d</a:t>
            </a:r>
            <a:r>
              <a:rPr sz="2100" spc="9" baseline="1950" dirty="0">
                <a:latin typeface="Calibri"/>
                <a:cs typeface="Calibri"/>
              </a:rPr>
              <a:t> </a:t>
            </a:r>
            <a:r>
              <a:rPr sz="2100" baseline="1950" dirty="0">
                <a:latin typeface="Calibri"/>
                <a:cs typeface="Calibri"/>
              </a:rPr>
              <a:t>Scala</a:t>
            </a:r>
            <a:r>
              <a:rPr sz="2100" spc="-4" baseline="1950" dirty="0">
                <a:latin typeface="Calibri"/>
                <a:cs typeface="Calibri"/>
              </a:rPr>
              <a:t>b</a:t>
            </a:r>
            <a:r>
              <a:rPr sz="2100" baseline="1950" dirty="0">
                <a:latin typeface="Calibri"/>
                <a:cs typeface="Calibri"/>
              </a:rPr>
              <a:t>le</a:t>
            </a:r>
            <a:endParaRPr sz="1400">
              <a:latin typeface="Calibri"/>
              <a:cs typeface="Calibri"/>
            </a:endParaRPr>
          </a:p>
          <a:p>
            <a:pPr marL="12700" marR="26746">
              <a:lnSpc>
                <a:spcPts val="1680"/>
              </a:lnSpc>
              <a:spcBef>
                <a:spcPts val="7"/>
              </a:spcBef>
            </a:pPr>
            <a:r>
              <a:rPr sz="2100" baseline="1950" dirty="0">
                <a:latin typeface="Calibri"/>
                <a:cs typeface="Calibri"/>
              </a:rPr>
              <a:t>E</a:t>
            </a:r>
            <a:r>
              <a:rPr sz="2100" spc="-4" baseline="1950" dirty="0">
                <a:latin typeface="Calibri"/>
                <a:cs typeface="Calibri"/>
              </a:rPr>
              <a:t>n</a:t>
            </a:r>
            <a:r>
              <a:rPr sz="2100" baseline="1950" dirty="0">
                <a:latin typeface="Calibri"/>
                <a:cs typeface="Calibri"/>
              </a:rPr>
              <a:t>vi</a:t>
            </a:r>
            <a:r>
              <a:rPr sz="2100" spc="4" baseline="1950" dirty="0">
                <a:latin typeface="Calibri"/>
                <a:cs typeface="Calibri"/>
              </a:rPr>
              <a:t>r</a:t>
            </a:r>
            <a:r>
              <a:rPr sz="2100" baseline="1950" dirty="0">
                <a:latin typeface="Calibri"/>
                <a:cs typeface="Calibri"/>
              </a:rPr>
              <a:t>on</a:t>
            </a:r>
            <a:r>
              <a:rPr sz="2100" spc="-9" baseline="1950" dirty="0">
                <a:latin typeface="Calibri"/>
                <a:cs typeface="Calibri"/>
              </a:rPr>
              <a:t>m</a:t>
            </a:r>
            <a:r>
              <a:rPr sz="2100" baseline="1950" dirty="0">
                <a:latin typeface="Calibri"/>
                <a:cs typeface="Calibri"/>
              </a:rPr>
              <a:t>e</a:t>
            </a:r>
            <a:r>
              <a:rPr sz="2100" spc="-9" baseline="1950" dirty="0">
                <a:latin typeface="Calibri"/>
                <a:cs typeface="Calibri"/>
              </a:rPr>
              <a:t>n</a:t>
            </a:r>
            <a:r>
              <a:rPr sz="2100" baseline="1950" dirty="0">
                <a:latin typeface="Calibri"/>
                <a:cs typeface="Calibri"/>
              </a:rPr>
              <a:t>tally</a:t>
            </a:r>
            <a:r>
              <a:rPr sz="2100" spc="19" baseline="1950" dirty="0">
                <a:latin typeface="Calibri"/>
                <a:cs typeface="Calibri"/>
              </a:rPr>
              <a:t> </a:t>
            </a:r>
            <a:r>
              <a:rPr sz="2100" spc="4" baseline="1950" dirty="0">
                <a:latin typeface="Calibri"/>
                <a:cs typeface="Calibri"/>
              </a:rPr>
              <a:t>R</a:t>
            </a:r>
            <a:r>
              <a:rPr sz="2100" spc="-4" baseline="1950" dirty="0">
                <a:latin typeface="Calibri"/>
                <a:cs typeface="Calibri"/>
              </a:rPr>
              <a:t>u</a:t>
            </a:r>
            <a:r>
              <a:rPr sz="2100" baseline="1950" dirty="0">
                <a:latin typeface="Calibri"/>
                <a:cs typeface="Calibri"/>
              </a:rPr>
              <a:t>gg</a:t>
            </a:r>
            <a:r>
              <a:rPr sz="2100" spc="-4" baseline="1950" dirty="0">
                <a:latin typeface="Calibri"/>
                <a:cs typeface="Calibri"/>
              </a:rPr>
              <a:t>e</a:t>
            </a:r>
            <a:r>
              <a:rPr sz="2100" baseline="1950" dirty="0">
                <a:latin typeface="Calibri"/>
                <a:cs typeface="Calibri"/>
              </a:rPr>
              <a:t>d</a:t>
            </a:r>
            <a:endParaRPr sz="1400">
              <a:latin typeface="Calibri"/>
              <a:cs typeface="Calibri"/>
            </a:endParaRPr>
          </a:p>
          <a:p>
            <a:pPr marL="12700" marR="26746">
              <a:lnSpc>
                <a:spcPts val="1680"/>
              </a:lnSpc>
            </a:pPr>
            <a:r>
              <a:rPr sz="2100" baseline="1950" dirty="0">
                <a:latin typeface="Calibri"/>
                <a:cs typeface="Calibri"/>
              </a:rPr>
              <a:t>Ta</a:t>
            </a:r>
            <a:r>
              <a:rPr sz="2100" spc="-4" baseline="1950" dirty="0">
                <a:latin typeface="Calibri"/>
                <a:cs typeface="Calibri"/>
              </a:rPr>
              <a:t>mp</a:t>
            </a:r>
            <a:r>
              <a:rPr sz="2100" baseline="1950" dirty="0">
                <a:latin typeface="Calibri"/>
                <a:cs typeface="Calibri"/>
              </a:rPr>
              <a:t>er</a:t>
            </a:r>
            <a:r>
              <a:rPr sz="2100" spc="4" baseline="1950" dirty="0">
                <a:latin typeface="Calibri"/>
                <a:cs typeface="Calibri"/>
              </a:rPr>
              <a:t> </a:t>
            </a:r>
            <a:r>
              <a:rPr sz="2100" baseline="1950" dirty="0">
                <a:latin typeface="Calibri"/>
                <a:cs typeface="Calibri"/>
              </a:rPr>
              <a:t>Ala</a:t>
            </a:r>
            <a:r>
              <a:rPr sz="2100" spc="4" baseline="1950" dirty="0">
                <a:latin typeface="Calibri"/>
                <a:cs typeface="Calibri"/>
              </a:rPr>
              <a:t>r</a:t>
            </a:r>
            <a:r>
              <a:rPr sz="2100" spc="-4" baseline="1950" dirty="0">
                <a:latin typeface="Calibri"/>
                <a:cs typeface="Calibri"/>
              </a:rPr>
              <a:t>m</a:t>
            </a:r>
            <a:r>
              <a:rPr sz="2100" baseline="1950" dirty="0">
                <a:latin typeface="Calibri"/>
                <a:cs typeface="Calibri"/>
              </a:rPr>
              <a:t>s</a:t>
            </a:r>
            <a:endParaRPr sz="1400">
              <a:latin typeface="Calibri"/>
              <a:cs typeface="Calibri"/>
            </a:endParaRPr>
          </a:p>
          <a:p>
            <a:pPr marL="12700" marR="26746">
              <a:lnSpc>
                <a:spcPts val="1680"/>
              </a:lnSpc>
            </a:pPr>
            <a:r>
              <a:rPr sz="2100" baseline="1950" dirty="0">
                <a:latin typeface="Calibri"/>
                <a:cs typeface="Calibri"/>
              </a:rPr>
              <a:t>M</a:t>
            </a:r>
            <a:r>
              <a:rPr sz="2100" spc="-4" baseline="1950" dirty="0">
                <a:latin typeface="Calibri"/>
                <a:cs typeface="Calibri"/>
              </a:rPr>
              <a:t>u</a:t>
            </a:r>
            <a:r>
              <a:rPr sz="2100" baseline="1950" dirty="0">
                <a:latin typeface="Calibri"/>
                <a:cs typeface="Calibri"/>
              </a:rPr>
              <a:t>lti</a:t>
            </a:r>
            <a:r>
              <a:rPr sz="2100" spc="-4" baseline="1950" dirty="0">
                <a:latin typeface="Calibri"/>
                <a:cs typeface="Calibri"/>
              </a:rPr>
              <a:t>p</a:t>
            </a:r>
            <a:r>
              <a:rPr sz="2100" baseline="1950" dirty="0">
                <a:latin typeface="Calibri"/>
                <a:cs typeface="Calibri"/>
              </a:rPr>
              <a:t>le</a:t>
            </a:r>
            <a:r>
              <a:rPr sz="2100" spc="19" baseline="1950" dirty="0">
                <a:latin typeface="Calibri"/>
                <a:cs typeface="Calibri"/>
              </a:rPr>
              <a:t> </a:t>
            </a:r>
            <a:r>
              <a:rPr sz="2100" baseline="1950" dirty="0">
                <a:latin typeface="Calibri"/>
                <a:cs typeface="Calibri"/>
              </a:rPr>
              <a:t>Mou</a:t>
            </a:r>
            <a:r>
              <a:rPr sz="2100" spc="-9" baseline="1950" dirty="0">
                <a:latin typeface="Calibri"/>
                <a:cs typeface="Calibri"/>
              </a:rPr>
              <a:t>n</a:t>
            </a:r>
            <a:r>
              <a:rPr sz="2100" baseline="1950" dirty="0">
                <a:latin typeface="Calibri"/>
                <a:cs typeface="Calibri"/>
              </a:rPr>
              <a:t>ti</a:t>
            </a:r>
            <a:r>
              <a:rPr sz="2100" spc="-4" baseline="1950" dirty="0">
                <a:latin typeface="Calibri"/>
                <a:cs typeface="Calibri"/>
              </a:rPr>
              <a:t>n</a:t>
            </a:r>
            <a:r>
              <a:rPr sz="2100" baseline="1950" dirty="0">
                <a:latin typeface="Calibri"/>
                <a:cs typeface="Calibri"/>
              </a:rPr>
              <a:t>g</a:t>
            </a:r>
            <a:r>
              <a:rPr sz="2100" spc="14" baseline="1950" dirty="0">
                <a:latin typeface="Calibri"/>
                <a:cs typeface="Calibri"/>
              </a:rPr>
              <a:t> </a:t>
            </a:r>
            <a:r>
              <a:rPr sz="2100" spc="-4" baseline="1950" dirty="0">
                <a:latin typeface="Calibri"/>
                <a:cs typeface="Calibri"/>
              </a:rPr>
              <a:t>Op</a:t>
            </a:r>
            <a:r>
              <a:rPr sz="2100" baseline="1950" dirty="0">
                <a:latin typeface="Calibri"/>
                <a:cs typeface="Calibri"/>
              </a:rPr>
              <a:t>tions</a:t>
            </a:r>
            <a:endParaRPr sz="1400">
              <a:latin typeface="Calibri"/>
              <a:cs typeface="Calibri"/>
            </a:endParaRPr>
          </a:p>
          <a:p>
            <a:pPr marL="12700">
              <a:lnSpc>
                <a:spcPts val="1680"/>
              </a:lnSpc>
            </a:pPr>
            <a:r>
              <a:rPr sz="2100" spc="4" baseline="1950" dirty="0">
                <a:latin typeface="Calibri"/>
                <a:cs typeface="Calibri"/>
              </a:rPr>
              <a:t>B</a:t>
            </a:r>
            <a:r>
              <a:rPr sz="2100" baseline="1950" dirty="0">
                <a:latin typeface="Calibri"/>
                <a:cs typeface="Calibri"/>
              </a:rPr>
              <a:t>at</a:t>
            </a:r>
            <a:r>
              <a:rPr sz="2100" spc="-4" baseline="1950" dirty="0">
                <a:latin typeface="Calibri"/>
                <a:cs typeface="Calibri"/>
              </a:rPr>
              <a:t>t</a:t>
            </a:r>
            <a:r>
              <a:rPr sz="2100" baseline="1950" dirty="0">
                <a:latin typeface="Calibri"/>
                <a:cs typeface="Calibri"/>
              </a:rPr>
              <a:t>ery</a:t>
            </a:r>
            <a:r>
              <a:rPr sz="2100" spc="4" baseline="1950" dirty="0">
                <a:latin typeface="Calibri"/>
                <a:cs typeface="Calibri"/>
              </a:rPr>
              <a:t> B</a:t>
            </a:r>
            <a:r>
              <a:rPr sz="2100" baseline="1950" dirty="0">
                <a:latin typeface="Calibri"/>
                <a:cs typeface="Calibri"/>
              </a:rPr>
              <a:t>a</a:t>
            </a:r>
            <a:r>
              <a:rPr sz="2100" spc="-4" baseline="1950" dirty="0">
                <a:latin typeface="Calibri"/>
                <a:cs typeface="Calibri"/>
              </a:rPr>
              <a:t>c</a:t>
            </a:r>
            <a:r>
              <a:rPr sz="2100" baseline="1950" dirty="0">
                <a:latin typeface="Calibri"/>
                <a:cs typeface="Calibri"/>
              </a:rPr>
              <a:t>k</a:t>
            </a:r>
            <a:r>
              <a:rPr sz="2100" spc="-4" baseline="1950" dirty="0">
                <a:latin typeface="Calibri"/>
                <a:cs typeface="Calibri"/>
              </a:rPr>
              <a:t>e</a:t>
            </a:r>
            <a:r>
              <a:rPr sz="2100" baseline="1950" dirty="0">
                <a:latin typeface="Calibri"/>
                <a:cs typeface="Calibri"/>
              </a:rPr>
              <a:t>d</a:t>
            </a:r>
            <a:r>
              <a:rPr sz="2100" spc="9" baseline="1950" dirty="0">
                <a:latin typeface="Calibri"/>
                <a:cs typeface="Calibri"/>
              </a:rPr>
              <a:t> </a:t>
            </a:r>
            <a:r>
              <a:rPr sz="2100" baseline="1950" dirty="0">
                <a:latin typeface="Calibri"/>
                <a:cs typeface="Calibri"/>
              </a:rPr>
              <a:t>–</a:t>
            </a:r>
            <a:r>
              <a:rPr sz="2100" spc="-9" baseline="1950" dirty="0">
                <a:latin typeface="Calibri"/>
                <a:cs typeface="Calibri"/>
              </a:rPr>
              <a:t> </a:t>
            </a:r>
            <a:r>
              <a:rPr sz="2100" spc="-4" baseline="1950" dirty="0">
                <a:latin typeface="Calibri"/>
                <a:cs typeface="Calibri"/>
              </a:rPr>
              <a:t>u</a:t>
            </a:r>
            <a:r>
              <a:rPr sz="2100" baseline="1950" dirty="0">
                <a:latin typeface="Calibri"/>
                <a:cs typeface="Calibri"/>
              </a:rPr>
              <a:t>p to 8 </a:t>
            </a:r>
            <a:r>
              <a:rPr sz="2100" spc="-4" baseline="1950" dirty="0">
                <a:latin typeface="Calibri"/>
                <a:cs typeface="Calibri"/>
              </a:rPr>
              <a:t>h</a:t>
            </a:r>
            <a:r>
              <a:rPr sz="2100" baseline="1950" dirty="0">
                <a:latin typeface="Calibri"/>
                <a:cs typeface="Calibri"/>
              </a:rPr>
              <a:t>ours</a:t>
            </a:r>
            <a:endParaRPr sz="1400">
              <a:latin typeface="Calibri"/>
              <a:cs typeface="Calibri"/>
            </a:endParaRPr>
          </a:p>
          <a:p>
            <a:pPr marL="12700" marR="26746">
              <a:lnSpc>
                <a:spcPts val="1680"/>
              </a:lnSpc>
            </a:pPr>
            <a:r>
              <a:rPr sz="2100" baseline="1950" dirty="0">
                <a:latin typeface="Calibri"/>
                <a:cs typeface="Calibri"/>
              </a:rPr>
              <a:t>Li</a:t>
            </a:r>
            <a:r>
              <a:rPr sz="2100" spc="-4" baseline="1950" dirty="0">
                <a:latin typeface="Calibri"/>
                <a:cs typeface="Calibri"/>
              </a:rPr>
              <a:t>nu</a:t>
            </a:r>
            <a:r>
              <a:rPr sz="2100" baseline="1950" dirty="0">
                <a:latin typeface="Calibri"/>
                <a:cs typeface="Calibri"/>
              </a:rPr>
              <a:t>x</a:t>
            </a:r>
            <a:r>
              <a:rPr sz="2100" spc="9" baseline="1950" dirty="0">
                <a:latin typeface="Calibri"/>
                <a:cs typeface="Calibri"/>
              </a:rPr>
              <a:t> </a:t>
            </a:r>
            <a:r>
              <a:rPr sz="2100" spc="-4" baseline="1950" dirty="0">
                <a:latin typeface="Calibri"/>
                <a:cs typeface="Calibri"/>
              </a:rPr>
              <a:t>P</a:t>
            </a:r>
            <a:r>
              <a:rPr sz="2100" baseline="1950" dirty="0">
                <a:latin typeface="Calibri"/>
                <a:cs typeface="Calibri"/>
              </a:rPr>
              <a:t>r</a:t>
            </a:r>
            <a:r>
              <a:rPr sz="2100" spc="4" baseline="1950" dirty="0">
                <a:latin typeface="Calibri"/>
                <a:cs typeface="Calibri"/>
              </a:rPr>
              <a:t>o</a:t>
            </a:r>
            <a:r>
              <a:rPr sz="2100" spc="-4" baseline="1950" dirty="0">
                <a:latin typeface="Calibri"/>
                <a:cs typeface="Calibri"/>
              </a:rPr>
              <a:t>c</a:t>
            </a:r>
            <a:r>
              <a:rPr sz="2100" baseline="1950" dirty="0">
                <a:latin typeface="Calibri"/>
                <a:cs typeface="Calibri"/>
              </a:rPr>
              <a:t>essing</a:t>
            </a:r>
            <a:r>
              <a:rPr sz="2100" spc="-4" baseline="1950" dirty="0">
                <a:latin typeface="Calibri"/>
                <a:cs typeface="Calibri"/>
              </a:rPr>
              <a:t> </a:t>
            </a:r>
            <a:r>
              <a:rPr sz="2100" baseline="1950" dirty="0">
                <a:latin typeface="Calibri"/>
                <a:cs typeface="Calibri"/>
              </a:rPr>
              <a:t>Mod</a:t>
            </a:r>
            <a:r>
              <a:rPr sz="2100" spc="-9" baseline="1950" dirty="0">
                <a:latin typeface="Calibri"/>
                <a:cs typeface="Calibri"/>
              </a:rPr>
              <a:t>u</a:t>
            </a:r>
            <a:r>
              <a:rPr sz="2100" baseline="1950" dirty="0">
                <a:latin typeface="Calibri"/>
                <a:cs typeface="Calibri"/>
              </a:rPr>
              <a:t>le</a:t>
            </a:r>
            <a:endParaRPr sz="1400">
              <a:latin typeface="Calibri"/>
              <a:cs typeface="Calibri"/>
            </a:endParaRPr>
          </a:p>
        </p:txBody>
      </p:sp>
      <p:sp>
        <p:nvSpPr>
          <p:cNvPr id="6" name="object 6"/>
          <p:cNvSpPr txBox="1"/>
          <p:nvPr/>
        </p:nvSpPr>
        <p:spPr>
          <a:xfrm>
            <a:off x="4088130" y="3971291"/>
            <a:ext cx="1299151" cy="203707"/>
          </a:xfrm>
          <a:prstGeom prst="rect">
            <a:avLst/>
          </a:prstGeom>
        </p:spPr>
        <p:txBody>
          <a:bodyPr wrap="square" lIns="0" tIns="0" rIns="0" bIns="0" rtlCol="0">
            <a:noAutofit/>
          </a:bodyPr>
          <a:lstStyle/>
          <a:p>
            <a:pPr marL="12700">
              <a:lnSpc>
                <a:spcPts val="1530"/>
              </a:lnSpc>
              <a:spcBef>
                <a:spcPts val="76"/>
              </a:spcBef>
            </a:pPr>
            <a:r>
              <a:rPr sz="2100" b="1" baseline="1950" dirty="0">
                <a:latin typeface="Calibri"/>
                <a:cs typeface="Calibri"/>
              </a:rPr>
              <a:t>Commun</a:t>
            </a:r>
            <a:r>
              <a:rPr sz="2100" b="1" spc="4" baseline="1950" dirty="0">
                <a:latin typeface="Calibri"/>
                <a:cs typeface="Calibri"/>
              </a:rPr>
              <a:t>i</a:t>
            </a:r>
            <a:r>
              <a:rPr sz="2100" b="1" baseline="1950" dirty="0">
                <a:latin typeface="Calibri"/>
                <a:cs typeface="Calibri"/>
              </a:rPr>
              <a:t>ca</a:t>
            </a:r>
            <a:r>
              <a:rPr sz="2100" b="1" spc="4" baseline="1950" dirty="0">
                <a:latin typeface="Calibri"/>
                <a:cs typeface="Calibri"/>
              </a:rPr>
              <a:t>t</a:t>
            </a:r>
            <a:r>
              <a:rPr sz="2100" b="1" baseline="1950" dirty="0">
                <a:latin typeface="Calibri"/>
                <a:cs typeface="Calibri"/>
              </a:rPr>
              <a:t>i</a:t>
            </a:r>
            <a:r>
              <a:rPr sz="2100" b="1" spc="-4" baseline="1950" dirty="0">
                <a:latin typeface="Calibri"/>
                <a:cs typeface="Calibri"/>
              </a:rPr>
              <a:t>o</a:t>
            </a:r>
            <a:r>
              <a:rPr sz="2100" b="1" baseline="1950" dirty="0">
                <a:latin typeface="Calibri"/>
                <a:cs typeface="Calibri"/>
              </a:rPr>
              <a:t>ns</a:t>
            </a:r>
            <a:endParaRPr sz="1400">
              <a:latin typeface="Calibri"/>
              <a:cs typeface="Calibri"/>
            </a:endParaRPr>
          </a:p>
        </p:txBody>
      </p:sp>
      <p:sp>
        <p:nvSpPr>
          <p:cNvPr id="5" name="object 5"/>
          <p:cNvSpPr txBox="1"/>
          <p:nvPr/>
        </p:nvSpPr>
        <p:spPr>
          <a:xfrm>
            <a:off x="4088129" y="4173961"/>
            <a:ext cx="185342" cy="417068"/>
          </a:xfrm>
          <a:prstGeom prst="rect">
            <a:avLst/>
          </a:prstGeom>
        </p:spPr>
        <p:txBody>
          <a:bodyPr wrap="square" lIns="0" tIns="0" rIns="0" bIns="0" rtlCol="0">
            <a:noAutofit/>
          </a:bodyPr>
          <a:lstStyle/>
          <a:p>
            <a:pPr marL="12700">
              <a:lnSpc>
                <a:spcPts val="1590"/>
              </a:lnSpc>
              <a:spcBef>
                <a:spcPts val="79"/>
              </a:spcBef>
            </a:pPr>
            <a:r>
              <a:rPr sz="2100" baseline="1790" dirty="0">
                <a:solidFill>
                  <a:srgbClr val="79B800"/>
                </a:solidFill>
                <a:latin typeface="Segoe UI Emoji"/>
                <a:cs typeface="Segoe UI Emoji"/>
              </a:rPr>
              <a:t>◼</a:t>
            </a:r>
            <a:endParaRPr sz="1400">
              <a:latin typeface="Segoe UI Emoji"/>
              <a:cs typeface="Segoe UI Emoji"/>
            </a:endParaRPr>
          </a:p>
          <a:p>
            <a:pPr marL="12700">
              <a:lnSpc>
                <a:spcPts val="1680"/>
              </a:lnSpc>
              <a:spcBef>
                <a:spcPts val="4"/>
              </a:spcBef>
            </a:pPr>
            <a:r>
              <a:rPr sz="1400" dirty="0">
                <a:solidFill>
                  <a:srgbClr val="79B800"/>
                </a:solidFill>
                <a:latin typeface="Segoe UI Emoji"/>
                <a:cs typeface="Segoe UI Emoji"/>
              </a:rPr>
              <a:t>◼</a:t>
            </a:r>
            <a:endParaRPr sz="1400">
              <a:latin typeface="Segoe UI Emoji"/>
              <a:cs typeface="Segoe UI Emoji"/>
            </a:endParaRPr>
          </a:p>
        </p:txBody>
      </p:sp>
      <p:sp>
        <p:nvSpPr>
          <p:cNvPr id="4" name="object 4"/>
          <p:cNvSpPr txBox="1"/>
          <p:nvPr/>
        </p:nvSpPr>
        <p:spPr>
          <a:xfrm>
            <a:off x="4377690" y="4184650"/>
            <a:ext cx="3511502" cy="417068"/>
          </a:xfrm>
          <a:prstGeom prst="rect">
            <a:avLst/>
          </a:prstGeom>
        </p:spPr>
        <p:txBody>
          <a:bodyPr wrap="square" lIns="0" tIns="0" rIns="0" bIns="0" rtlCol="0">
            <a:noAutofit/>
          </a:bodyPr>
          <a:lstStyle/>
          <a:p>
            <a:pPr marL="12700">
              <a:lnSpc>
                <a:spcPts val="1530"/>
              </a:lnSpc>
              <a:spcBef>
                <a:spcPts val="76"/>
              </a:spcBef>
            </a:pPr>
            <a:r>
              <a:rPr sz="2100" baseline="1950" dirty="0">
                <a:latin typeface="Calibri"/>
                <a:cs typeface="Calibri"/>
              </a:rPr>
              <a:t>Ac</a:t>
            </a:r>
            <a:r>
              <a:rPr sz="2100" spc="-4" baseline="1950" dirty="0">
                <a:latin typeface="Calibri"/>
                <a:cs typeface="Calibri"/>
              </a:rPr>
              <a:t>t</a:t>
            </a:r>
            <a:r>
              <a:rPr sz="2100" baseline="1950" dirty="0">
                <a:latin typeface="Calibri"/>
                <a:cs typeface="Calibri"/>
              </a:rPr>
              <a:t>s as</a:t>
            </a:r>
            <a:r>
              <a:rPr sz="2100" spc="-4" baseline="1950" dirty="0">
                <a:latin typeface="Calibri"/>
                <a:cs typeface="Calibri"/>
              </a:rPr>
              <a:t> </a:t>
            </a:r>
            <a:r>
              <a:rPr sz="2100" baseline="1950" dirty="0">
                <a:latin typeface="Calibri"/>
                <a:cs typeface="Calibri"/>
              </a:rPr>
              <a:t>fa</a:t>
            </a:r>
            <a:r>
              <a:rPr sz="2100" spc="4" baseline="1950" dirty="0">
                <a:latin typeface="Calibri"/>
                <a:cs typeface="Calibri"/>
              </a:rPr>
              <a:t>st</a:t>
            </a:r>
            <a:r>
              <a:rPr sz="2100" baseline="1950" dirty="0">
                <a:latin typeface="Calibri"/>
                <a:cs typeface="Calibri"/>
              </a:rPr>
              <a:t>-la</a:t>
            </a:r>
            <a:r>
              <a:rPr sz="2100" spc="-4" baseline="1950" dirty="0">
                <a:latin typeface="Calibri"/>
                <a:cs typeface="Calibri"/>
              </a:rPr>
              <a:t>n</a:t>
            </a:r>
            <a:r>
              <a:rPr sz="2100" baseline="1950" dirty="0">
                <a:latin typeface="Calibri"/>
                <a:cs typeface="Calibri"/>
              </a:rPr>
              <a:t>e to gat</a:t>
            </a:r>
            <a:r>
              <a:rPr sz="2100" spc="-4" baseline="1950" dirty="0">
                <a:latin typeface="Calibri"/>
                <a:cs typeface="Calibri"/>
              </a:rPr>
              <a:t>e</a:t>
            </a:r>
            <a:r>
              <a:rPr sz="2100" baseline="1950" dirty="0">
                <a:latin typeface="Calibri"/>
                <a:cs typeface="Calibri"/>
              </a:rPr>
              <a:t>ways</a:t>
            </a:r>
            <a:r>
              <a:rPr sz="2100" spc="14" baseline="1950" dirty="0">
                <a:latin typeface="Calibri"/>
                <a:cs typeface="Calibri"/>
              </a:rPr>
              <a:t> </a:t>
            </a:r>
            <a:r>
              <a:rPr sz="2100" baseline="1950" dirty="0">
                <a:latin typeface="Calibri"/>
                <a:cs typeface="Calibri"/>
              </a:rPr>
              <a:t>f</a:t>
            </a:r>
            <a:r>
              <a:rPr sz="2100" spc="4" baseline="1950" dirty="0">
                <a:latin typeface="Calibri"/>
                <a:cs typeface="Calibri"/>
              </a:rPr>
              <a:t>o</a:t>
            </a:r>
            <a:r>
              <a:rPr sz="2100" baseline="1950" dirty="0">
                <a:latin typeface="Calibri"/>
                <a:cs typeface="Calibri"/>
              </a:rPr>
              <a:t>r</a:t>
            </a:r>
            <a:r>
              <a:rPr sz="2100" spc="-14" baseline="1950" dirty="0">
                <a:latin typeface="Calibri"/>
                <a:cs typeface="Calibri"/>
              </a:rPr>
              <a:t> </a:t>
            </a:r>
            <a:r>
              <a:rPr sz="2100" spc="-4" baseline="1950" dirty="0">
                <a:latin typeface="Calibri"/>
                <a:cs typeface="Calibri"/>
              </a:rPr>
              <a:t>n</a:t>
            </a:r>
            <a:r>
              <a:rPr sz="2100" baseline="1950" dirty="0">
                <a:latin typeface="Calibri"/>
                <a:cs typeface="Calibri"/>
              </a:rPr>
              <a:t>e</a:t>
            </a:r>
            <a:r>
              <a:rPr sz="2100" spc="-4" baseline="1950" dirty="0">
                <a:latin typeface="Calibri"/>
                <a:cs typeface="Calibri"/>
              </a:rPr>
              <a:t>t</a:t>
            </a:r>
            <a:r>
              <a:rPr sz="2100" baseline="1950" dirty="0">
                <a:latin typeface="Calibri"/>
                <a:cs typeface="Calibri"/>
              </a:rPr>
              <a:t>w</a:t>
            </a:r>
            <a:r>
              <a:rPr sz="2100" spc="4" baseline="1950" dirty="0">
                <a:latin typeface="Calibri"/>
                <a:cs typeface="Calibri"/>
              </a:rPr>
              <a:t>o</a:t>
            </a:r>
            <a:r>
              <a:rPr sz="2100" baseline="1950" dirty="0">
                <a:latin typeface="Calibri"/>
                <a:cs typeface="Calibri"/>
              </a:rPr>
              <a:t>rk</a:t>
            </a:r>
            <a:r>
              <a:rPr sz="2100" spc="-14" baseline="1950" dirty="0">
                <a:latin typeface="Calibri"/>
                <a:cs typeface="Calibri"/>
              </a:rPr>
              <a:t> </a:t>
            </a:r>
            <a:r>
              <a:rPr sz="2100" baseline="1950" dirty="0">
                <a:latin typeface="Calibri"/>
                <a:cs typeface="Calibri"/>
              </a:rPr>
              <a:t>traf</a:t>
            </a:r>
            <a:r>
              <a:rPr sz="2100" spc="4" baseline="1950" dirty="0">
                <a:latin typeface="Calibri"/>
                <a:cs typeface="Calibri"/>
              </a:rPr>
              <a:t>f</a:t>
            </a:r>
            <a:r>
              <a:rPr sz="2100" baseline="1950" dirty="0">
                <a:latin typeface="Calibri"/>
                <a:cs typeface="Calibri"/>
              </a:rPr>
              <a:t>ic</a:t>
            </a:r>
            <a:endParaRPr sz="1400">
              <a:latin typeface="Calibri"/>
              <a:cs typeface="Calibri"/>
            </a:endParaRPr>
          </a:p>
          <a:p>
            <a:pPr marL="12700" marR="26746">
              <a:lnSpc>
                <a:spcPts val="1680"/>
              </a:lnSpc>
              <a:spcBef>
                <a:spcPts val="7"/>
              </a:spcBef>
            </a:pPr>
            <a:r>
              <a:rPr sz="2100" baseline="1950" dirty="0">
                <a:latin typeface="Calibri"/>
                <a:cs typeface="Calibri"/>
              </a:rPr>
              <a:t>Su</a:t>
            </a:r>
            <a:r>
              <a:rPr sz="2100" spc="-9" baseline="1950" dirty="0">
                <a:latin typeface="Calibri"/>
                <a:cs typeface="Calibri"/>
              </a:rPr>
              <a:t>p</a:t>
            </a:r>
            <a:r>
              <a:rPr sz="2100" spc="-4" baseline="1950" dirty="0">
                <a:latin typeface="Calibri"/>
                <a:cs typeface="Calibri"/>
              </a:rPr>
              <a:t>p</a:t>
            </a:r>
            <a:r>
              <a:rPr sz="2100" baseline="1950" dirty="0">
                <a:latin typeface="Calibri"/>
                <a:cs typeface="Calibri"/>
              </a:rPr>
              <a:t>o</a:t>
            </a:r>
            <a:r>
              <a:rPr sz="2100" spc="4" baseline="1950" dirty="0">
                <a:latin typeface="Calibri"/>
                <a:cs typeface="Calibri"/>
              </a:rPr>
              <a:t>r</a:t>
            </a:r>
            <a:r>
              <a:rPr sz="2100" baseline="1950" dirty="0">
                <a:latin typeface="Calibri"/>
                <a:cs typeface="Calibri"/>
              </a:rPr>
              <a:t>ts</a:t>
            </a:r>
            <a:r>
              <a:rPr sz="2100" spc="-4" baseline="1950" dirty="0">
                <a:latin typeface="Calibri"/>
                <a:cs typeface="Calibri"/>
              </a:rPr>
              <a:t> u</a:t>
            </a:r>
            <a:r>
              <a:rPr sz="2100" baseline="1950" dirty="0">
                <a:latin typeface="Calibri"/>
                <a:cs typeface="Calibri"/>
              </a:rPr>
              <a:t>p to </a:t>
            </a:r>
            <a:r>
              <a:rPr sz="2100" spc="-4" baseline="1950" dirty="0">
                <a:latin typeface="Calibri"/>
                <a:cs typeface="Calibri"/>
              </a:rPr>
              <a:t>1</a:t>
            </a:r>
            <a:r>
              <a:rPr sz="2100" baseline="1950" dirty="0">
                <a:latin typeface="Calibri"/>
                <a:cs typeface="Calibri"/>
              </a:rPr>
              <a:t>5</a:t>
            </a:r>
            <a:r>
              <a:rPr sz="2100" spc="-4" baseline="1950" dirty="0">
                <a:latin typeface="Calibri"/>
                <a:cs typeface="Calibri"/>
              </a:rPr>
              <a:t>0</a:t>
            </a:r>
            <a:r>
              <a:rPr sz="2100" baseline="1950" dirty="0">
                <a:latin typeface="Calibri"/>
                <a:cs typeface="Calibri"/>
              </a:rPr>
              <a:t>0</a:t>
            </a:r>
            <a:r>
              <a:rPr sz="2100" spc="14" baseline="1950" dirty="0">
                <a:latin typeface="Calibri"/>
                <a:cs typeface="Calibri"/>
              </a:rPr>
              <a:t> </a:t>
            </a:r>
            <a:r>
              <a:rPr sz="2100" baseline="1950" dirty="0">
                <a:latin typeface="Calibri"/>
                <a:cs typeface="Calibri"/>
              </a:rPr>
              <a:t>e</a:t>
            </a:r>
            <a:r>
              <a:rPr sz="2100" spc="-9" baseline="1950" dirty="0">
                <a:latin typeface="Calibri"/>
                <a:cs typeface="Calibri"/>
              </a:rPr>
              <a:t>n</a:t>
            </a:r>
            <a:r>
              <a:rPr sz="2100" spc="-4" baseline="1950" dirty="0">
                <a:latin typeface="Calibri"/>
                <a:cs typeface="Calibri"/>
              </a:rPr>
              <a:t>dp</a:t>
            </a:r>
            <a:r>
              <a:rPr sz="2100" baseline="1950" dirty="0">
                <a:latin typeface="Calibri"/>
                <a:cs typeface="Calibri"/>
              </a:rPr>
              <a:t>o</a:t>
            </a:r>
            <a:r>
              <a:rPr sz="2100" spc="4" baseline="1950" dirty="0">
                <a:latin typeface="Calibri"/>
                <a:cs typeface="Calibri"/>
              </a:rPr>
              <a:t>i</a:t>
            </a:r>
            <a:r>
              <a:rPr sz="2100" spc="-4" baseline="1950" dirty="0">
                <a:latin typeface="Calibri"/>
                <a:cs typeface="Calibri"/>
              </a:rPr>
              <a:t>n</a:t>
            </a:r>
            <a:r>
              <a:rPr sz="2100" baseline="1950" dirty="0">
                <a:latin typeface="Calibri"/>
                <a:cs typeface="Calibri"/>
              </a:rPr>
              <a:t>ts</a:t>
            </a:r>
            <a:endParaRPr sz="1400">
              <a:latin typeface="Calibri"/>
              <a:cs typeface="Calibri"/>
            </a:endParaRPr>
          </a:p>
        </p:txBody>
      </p:sp>
      <p:sp>
        <p:nvSpPr>
          <p:cNvPr id="2" name="object 2"/>
          <p:cNvSpPr txBox="1"/>
          <p:nvPr/>
        </p:nvSpPr>
        <p:spPr>
          <a:xfrm>
            <a:off x="8883778" y="5853023"/>
            <a:ext cx="203657" cy="177800"/>
          </a:xfrm>
          <a:prstGeom prst="rect">
            <a:avLst/>
          </a:prstGeom>
        </p:spPr>
        <p:txBody>
          <a:bodyPr wrap="square" lIns="0" tIns="0" rIns="0" bIns="0" rtlCol="0">
            <a:noAutofit/>
          </a:bodyPr>
          <a:lstStyle/>
          <a:p>
            <a:pPr marL="12700">
              <a:lnSpc>
                <a:spcPts val="1320"/>
              </a:lnSpc>
              <a:spcBef>
                <a:spcPts val="66"/>
              </a:spcBef>
            </a:pPr>
            <a:r>
              <a:rPr spc="4" baseline="2275" dirty="0">
                <a:latin typeface="Calibri"/>
                <a:cs typeface="Calibri"/>
              </a:rPr>
              <a:t>17</a:t>
            </a:r>
            <a:endParaRPr sz="1200">
              <a:latin typeface="Calibri"/>
              <a:cs typeface="Calibri"/>
            </a:endParaRPr>
          </a:p>
        </p:txBody>
      </p:sp>
    </p:spTree>
    <p:extLst>
      <p:ext uri="{BB962C8B-B14F-4D97-AF65-F5344CB8AC3E}">
        <p14:creationId xmlns:p14="http://schemas.microsoft.com/office/powerpoint/2010/main" val="61693551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49" y="1562191"/>
            <a:ext cx="9134475" cy="4476750"/>
          </a:xfrm>
          <a:prstGeom prst="rect">
            <a:avLst/>
          </a:prstGeom>
        </p:spPr>
      </p:pic>
      <p:sp>
        <p:nvSpPr>
          <p:cNvPr id="3" name="Heptagon 2"/>
          <p:cNvSpPr/>
          <p:nvPr/>
        </p:nvSpPr>
        <p:spPr>
          <a:xfrm>
            <a:off x="645829" y="2219463"/>
            <a:ext cx="205172" cy="169168"/>
          </a:xfrm>
          <a:prstGeom prst="heptagon">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GB" sz="1050" dirty="0">
              <a:solidFill>
                <a:srgbClr val="FFFFFF"/>
              </a:solidFill>
            </a:endParaRPr>
          </a:p>
        </p:txBody>
      </p:sp>
      <p:sp>
        <p:nvSpPr>
          <p:cNvPr id="15" name="Heptagon 14"/>
          <p:cNvSpPr/>
          <p:nvPr/>
        </p:nvSpPr>
        <p:spPr>
          <a:xfrm>
            <a:off x="1515251" y="2635709"/>
            <a:ext cx="205172" cy="169168"/>
          </a:xfrm>
          <a:prstGeom prst="heptagon">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GB" sz="1050" dirty="0">
              <a:solidFill>
                <a:srgbClr val="FFFFFF"/>
              </a:solidFill>
            </a:endParaRPr>
          </a:p>
        </p:txBody>
      </p:sp>
      <p:sp>
        <p:nvSpPr>
          <p:cNvPr id="21" name="Heptagon 20"/>
          <p:cNvSpPr/>
          <p:nvPr/>
        </p:nvSpPr>
        <p:spPr>
          <a:xfrm>
            <a:off x="751123" y="3436368"/>
            <a:ext cx="205172" cy="169168"/>
          </a:xfrm>
          <a:prstGeom prst="heptagon">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GB" sz="1050" dirty="0">
              <a:solidFill>
                <a:srgbClr val="FFFFFF"/>
              </a:solidFill>
            </a:endParaRPr>
          </a:p>
        </p:txBody>
      </p:sp>
      <p:sp>
        <p:nvSpPr>
          <p:cNvPr id="22" name="Heptagon 21"/>
          <p:cNvSpPr/>
          <p:nvPr/>
        </p:nvSpPr>
        <p:spPr>
          <a:xfrm>
            <a:off x="1763688" y="3747790"/>
            <a:ext cx="205172" cy="169168"/>
          </a:xfrm>
          <a:prstGeom prst="heptag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050" dirty="0">
              <a:solidFill>
                <a:srgbClr val="FF0000"/>
              </a:solidFill>
            </a:endParaRPr>
          </a:p>
        </p:txBody>
      </p:sp>
      <p:sp>
        <p:nvSpPr>
          <p:cNvPr id="24" name="Heptagon 23"/>
          <p:cNvSpPr/>
          <p:nvPr/>
        </p:nvSpPr>
        <p:spPr>
          <a:xfrm>
            <a:off x="828973" y="4221088"/>
            <a:ext cx="205172" cy="169168"/>
          </a:xfrm>
          <a:prstGeom prst="heptago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050" dirty="0">
              <a:solidFill>
                <a:srgbClr val="FFFFFF"/>
              </a:solidFill>
            </a:endParaRPr>
          </a:p>
        </p:txBody>
      </p:sp>
      <p:sp>
        <p:nvSpPr>
          <p:cNvPr id="25" name="Heptagon 24"/>
          <p:cNvSpPr/>
          <p:nvPr/>
        </p:nvSpPr>
        <p:spPr>
          <a:xfrm>
            <a:off x="422784" y="5157192"/>
            <a:ext cx="205172" cy="169168"/>
          </a:xfrm>
          <a:prstGeom prst="heptagon">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sz="1050" dirty="0">
              <a:solidFill>
                <a:srgbClr val="FFFFFF"/>
              </a:solidFill>
            </a:endParaRPr>
          </a:p>
        </p:txBody>
      </p:sp>
      <p:sp>
        <p:nvSpPr>
          <p:cNvPr id="26" name="Heptagon 25"/>
          <p:cNvSpPr/>
          <p:nvPr/>
        </p:nvSpPr>
        <p:spPr>
          <a:xfrm>
            <a:off x="1412665" y="5589240"/>
            <a:ext cx="205172" cy="169168"/>
          </a:xfrm>
          <a:prstGeom prst="heptagon">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sz="1050" dirty="0">
              <a:solidFill>
                <a:srgbClr val="FFFFFF"/>
              </a:solidFill>
            </a:endParaRPr>
          </a:p>
        </p:txBody>
      </p:sp>
      <p:sp>
        <p:nvSpPr>
          <p:cNvPr id="27" name="Heptagon 26"/>
          <p:cNvSpPr/>
          <p:nvPr/>
        </p:nvSpPr>
        <p:spPr>
          <a:xfrm>
            <a:off x="1484731" y="4653136"/>
            <a:ext cx="205172" cy="169168"/>
          </a:xfrm>
          <a:prstGeom prst="heptagon">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GB" sz="1050" dirty="0">
              <a:solidFill>
                <a:srgbClr val="FFFFFF"/>
              </a:solidFill>
            </a:endParaRPr>
          </a:p>
        </p:txBody>
      </p:sp>
      <p:sp>
        <p:nvSpPr>
          <p:cNvPr id="13" name="Title 1"/>
          <p:cNvSpPr>
            <a:spLocks noGrp="1"/>
          </p:cNvSpPr>
          <p:nvPr>
            <p:ph type="title"/>
            <p:custDataLst>
              <p:tags r:id="rId1"/>
            </p:custDataLst>
          </p:nvPr>
        </p:nvSpPr>
        <p:spPr>
          <a:xfrm>
            <a:off x="360000" y="893250"/>
            <a:ext cx="7164000" cy="612000"/>
          </a:xfrm>
        </p:spPr>
        <p:txBody>
          <a:bodyPr>
            <a:normAutofit fontScale="90000"/>
          </a:bodyPr>
          <a:lstStyle/>
          <a:p>
            <a:r>
              <a:rPr lang="en-GB" dirty="0"/>
              <a:t>Smart – metering RF Technology at work</a:t>
            </a:r>
          </a:p>
        </p:txBody>
      </p:sp>
      <p:sp>
        <p:nvSpPr>
          <p:cNvPr id="4" name="Rounded Rectangle 3"/>
          <p:cNvSpPr/>
          <p:nvPr/>
        </p:nvSpPr>
        <p:spPr>
          <a:xfrm>
            <a:off x="219621" y="1556793"/>
            <a:ext cx="8887718" cy="319931"/>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6" name="TextBox 5"/>
          <p:cNvSpPr txBox="1"/>
          <p:nvPr/>
        </p:nvSpPr>
        <p:spPr>
          <a:xfrm>
            <a:off x="362480" y="1546159"/>
            <a:ext cx="1345240" cy="338554"/>
          </a:xfrm>
          <a:prstGeom prst="rect">
            <a:avLst/>
          </a:prstGeom>
          <a:noFill/>
        </p:spPr>
        <p:txBody>
          <a:bodyPr wrap="none" rtlCol="0">
            <a:spAutoFit/>
          </a:bodyPr>
          <a:lstStyle/>
          <a:p>
            <a:r>
              <a:rPr lang="en-US" sz="1600" b="1" u="sng" dirty="0">
                <a:solidFill>
                  <a:srgbClr val="064383">
                    <a:lumMod val="60000"/>
                    <a:lumOff val="40000"/>
                  </a:srgbClr>
                </a:solidFill>
              </a:rPr>
              <a:t>Smart Meters</a:t>
            </a:r>
          </a:p>
        </p:txBody>
      </p:sp>
      <p:sp>
        <p:nvSpPr>
          <p:cNvPr id="16" name="TextBox 15"/>
          <p:cNvSpPr txBox="1"/>
          <p:nvPr/>
        </p:nvSpPr>
        <p:spPr>
          <a:xfrm>
            <a:off x="3962636" y="1556793"/>
            <a:ext cx="2095509" cy="500137"/>
          </a:xfrm>
          <a:prstGeom prst="rect">
            <a:avLst/>
          </a:prstGeom>
          <a:noFill/>
        </p:spPr>
        <p:txBody>
          <a:bodyPr wrap="none" rtlCol="0">
            <a:spAutoFit/>
          </a:bodyPr>
          <a:lstStyle/>
          <a:p>
            <a:pPr algn="ctr"/>
            <a:r>
              <a:rPr lang="en-US" sz="1600" b="1" u="sng" dirty="0">
                <a:solidFill>
                  <a:srgbClr val="064383">
                    <a:lumMod val="60000"/>
                    <a:lumOff val="40000"/>
                  </a:srgbClr>
                </a:solidFill>
              </a:rPr>
              <a:t>Smart Network</a:t>
            </a:r>
            <a:r>
              <a:rPr lang="en-US" sz="1050" b="1" u="sng" dirty="0">
                <a:solidFill>
                  <a:srgbClr val="064383">
                    <a:lumMod val="60000"/>
                    <a:lumOff val="40000"/>
                  </a:srgbClr>
                </a:solidFill>
              </a:rPr>
              <a:t>(backhaul) </a:t>
            </a:r>
          </a:p>
          <a:p>
            <a:pPr algn="ctr"/>
            <a:r>
              <a:rPr lang="en-US" sz="1050" b="1" u="sng" dirty="0">
                <a:solidFill>
                  <a:srgbClr val="064383">
                    <a:lumMod val="60000"/>
                    <a:lumOff val="40000"/>
                  </a:srgbClr>
                </a:solidFill>
              </a:rPr>
              <a:t>Best option to be chosen)</a:t>
            </a:r>
            <a:endParaRPr lang="en-US" sz="1600" b="1" u="sng" dirty="0">
              <a:solidFill>
                <a:srgbClr val="064383">
                  <a:lumMod val="60000"/>
                  <a:lumOff val="40000"/>
                </a:srgbClr>
              </a:solidFill>
            </a:endParaRPr>
          </a:p>
        </p:txBody>
      </p:sp>
      <p:sp>
        <p:nvSpPr>
          <p:cNvPr id="17" name="TextBox 16"/>
          <p:cNvSpPr txBox="1"/>
          <p:nvPr/>
        </p:nvSpPr>
        <p:spPr>
          <a:xfrm>
            <a:off x="6876257" y="1567074"/>
            <a:ext cx="2133661" cy="338554"/>
          </a:xfrm>
          <a:prstGeom prst="rect">
            <a:avLst/>
          </a:prstGeom>
          <a:noFill/>
        </p:spPr>
        <p:txBody>
          <a:bodyPr wrap="none" rtlCol="0">
            <a:spAutoFit/>
          </a:bodyPr>
          <a:lstStyle/>
          <a:p>
            <a:r>
              <a:rPr lang="en-US" sz="1600" b="1" u="sng" dirty="0">
                <a:solidFill>
                  <a:srgbClr val="064383">
                    <a:lumMod val="60000"/>
                    <a:lumOff val="40000"/>
                  </a:srgbClr>
                </a:solidFill>
              </a:rPr>
              <a:t>Smart Backend Servers</a:t>
            </a:r>
          </a:p>
        </p:txBody>
      </p:sp>
      <p:sp>
        <p:nvSpPr>
          <p:cNvPr id="18" name="Rounded Rectangle 17"/>
          <p:cNvSpPr/>
          <p:nvPr/>
        </p:nvSpPr>
        <p:spPr>
          <a:xfrm>
            <a:off x="7524328" y="4437112"/>
            <a:ext cx="1547664" cy="1475324"/>
          </a:xfrm>
          <a:prstGeom prst="roundRect">
            <a:avLst/>
          </a:prstGeom>
          <a:solidFill>
            <a:schemeClr val="bg1">
              <a:lumMod val="95000"/>
            </a:schemeClr>
          </a:solidFill>
          <a:ln/>
        </p:spPr>
        <p:style>
          <a:lnRef idx="1">
            <a:schemeClr val="accent2"/>
          </a:lnRef>
          <a:fillRef idx="2">
            <a:schemeClr val="accent2"/>
          </a:fillRef>
          <a:effectRef idx="1">
            <a:schemeClr val="accent2"/>
          </a:effectRef>
          <a:fontRef idx="minor">
            <a:schemeClr val="dk1"/>
          </a:fontRef>
        </p:style>
        <p:txBody>
          <a:bodyPr rtlCol="0" anchor="ctr"/>
          <a:lstStyle>
            <a:defPPr>
              <a:defRPr lang="de-DE"/>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r>
              <a:rPr lang="en-GB" sz="1000" dirty="0">
                <a:solidFill>
                  <a:srgbClr val="000000"/>
                </a:solidFill>
              </a:rPr>
              <a:t>Analytics :</a:t>
            </a:r>
          </a:p>
          <a:p>
            <a:pPr marL="171450" indent="-171450">
              <a:buFont typeface="Arial" panose="020B0604020202020204" pitchFamily="34" charset="0"/>
              <a:buChar char="•"/>
            </a:pPr>
            <a:r>
              <a:rPr lang="en-GB" sz="1000" dirty="0">
                <a:solidFill>
                  <a:srgbClr val="000000"/>
                </a:solidFill>
              </a:rPr>
              <a:t>Load Forecasting</a:t>
            </a:r>
          </a:p>
          <a:p>
            <a:pPr marL="171450" indent="-171450">
              <a:buFont typeface="Arial" panose="020B0604020202020204" pitchFamily="34" charset="0"/>
              <a:buChar char="•"/>
            </a:pPr>
            <a:r>
              <a:rPr lang="en-GB" sz="1000" dirty="0">
                <a:solidFill>
                  <a:srgbClr val="000000"/>
                </a:solidFill>
              </a:rPr>
              <a:t>PLM</a:t>
            </a:r>
          </a:p>
          <a:p>
            <a:pPr marL="171450" indent="-171450">
              <a:buFont typeface="Arial" panose="020B0604020202020204" pitchFamily="34" charset="0"/>
              <a:buChar char="•"/>
            </a:pPr>
            <a:r>
              <a:rPr lang="en-GB" sz="1000" dirty="0">
                <a:solidFill>
                  <a:srgbClr val="000000"/>
                </a:solidFill>
              </a:rPr>
              <a:t>Revenue Protection</a:t>
            </a:r>
          </a:p>
          <a:p>
            <a:pPr marL="171450" indent="-171450">
              <a:buFont typeface="Arial" panose="020B0604020202020204" pitchFamily="34" charset="0"/>
              <a:buChar char="•"/>
            </a:pPr>
            <a:r>
              <a:rPr lang="en-GB" sz="1000" dirty="0">
                <a:solidFill>
                  <a:srgbClr val="000000"/>
                </a:solidFill>
              </a:rPr>
              <a:t>Tamper Analysis</a:t>
            </a:r>
          </a:p>
          <a:p>
            <a:pPr marL="171450" indent="-171450">
              <a:buFont typeface="Arial" panose="020B0604020202020204" pitchFamily="34" charset="0"/>
              <a:buChar char="•"/>
            </a:pPr>
            <a:r>
              <a:rPr lang="en-GB" sz="1000" dirty="0">
                <a:solidFill>
                  <a:srgbClr val="000000"/>
                </a:solidFill>
              </a:rPr>
              <a:t>Outage Co-relation</a:t>
            </a:r>
          </a:p>
          <a:p>
            <a:pPr marL="171450" indent="-171450">
              <a:buFont typeface="Arial" panose="020B0604020202020204" pitchFamily="34" charset="0"/>
              <a:buChar char="•"/>
            </a:pPr>
            <a:r>
              <a:rPr lang="en-GB" sz="1000" dirty="0">
                <a:solidFill>
                  <a:srgbClr val="000000"/>
                </a:solidFill>
              </a:rPr>
              <a:t>Energy Accounting</a:t>
            </a:r>
          </a:p>
          <a:p>
            <a:pPr marL="171450" indent="-171450">
              <a:buFont typeface="Arial" panose="020B0604020202020204" pitchFamily="34" charset="0"/>
              <a:buChar char="•"/>
            </a:pPr>
            <a:r>
              <a:rPr lang="en-GB" sz="1000" dirty="0">
                <a:solidFill>
                  <a:srgbClr val="000000"/>
                </a:solidFill>
              </a:rPr>
              <a:t>AT&amp;C Loss</a:t>
            </a:r>
          </a:p>
          <a:p>
            <a:pPr marL="171450" indent="-171450">
              <a:buFont typeface="Arial" panose="020B0604020202020204" pitchFamily="34" charset="0"/>
              <a:buChar char="•"/>
            </a:pPr>
            <a:r>
              <a:rPr lang="en-GB" sz="1000" dirty="0">
                <a:solidFill>
                  <a:srgbClr val="000000"/>
                </a:solidFill>
              </a:rPr>
              <a:t>Prepay</a:t>
            </a:r>
          </a:p>
        </p:txBody>
      </p:sp>
    </p:spTree>
    <p:extLst>
      <p:ext uri="{BB962C8B-B14F-4D97-AF65-F5344CB8AC3E}">
        <p14:creationId xmlns:p14="http://schemas.microsoft.com/office/powerpoint/2010/main" val="3282087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par>
                          <p:cTn id="7" fill="hold">
                            <p:stCondLst>
                              <p:cond delay="0"/>
                            </p:stCondLst>
                            <p:childTnLst>
                              <p:par>
                                <p:cTn id="8" presetID="0" presetClass="path" presetSubtype="0" repeatCount="indefinite" accel="50000" decel="50000" fill="remove" grpId="0" nodeType="afterEffect">
                                  <p:stCondLst>
                                    <p:cond delay="500"/>
                                  </p:stCondLst>
                                  <p:childTnLst>
                                    <p:animMotion origin="layout" path="M 5.55556E-6 1.01883E-7 L 0.7856 0.00463 L 0.7856 0.1732 " pathEditMode="relative" ptsTypes="AAA">
                                      <p:cBhvr>
                                        <p:cTn id="9" dur="2000" fill="hold"/>
                                        <p:tgtEl>
                                          <p:spTgt spid="15"/>
                                        </p:tgtEl>
                                        <p:attrNameLst>
                                          <p:attrName>ppt_x</p:attrName>
                                          <p:attrName>ppt_y</p:attrName>
                                        </p:attrNameLst>
                                      </p:cBhvr>
                                    </p:animMotion>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1" nodeType="clickEffect">
                                  <p:stCondLst>
                                    <p:cond delay="0"/>
                                  </p:stCondLst>
                                  <p:childTnLst>
                                    <p:set>
                                      <p:cBhvr>
                                        <p:cTn id="13" dur="1" fill="hold">
                                          <p:stCondLst>
                                            <p:cond delay="0"/>
                                          </p:stCondLst>
                                        </p:cTn>
                                        <p:tgtEl>
                                          <p:spTgt spid="3"/>
                                        </p:tgtEl>
                                        <p:attrNameLst>
                                          <p:attrName>style.visibility</p:attrName>
                                        </p:attrNameLst>
                                      </p:cBhvr>
                                      <p:to>
                                        <p:strVal val="visible"/>
                                      </p:to>
                                    </p:set>
                                  </p:childTnLst>
                                </p:cTn>
                              </p:par>
                            </p:childTnLst>
                          </p:cTn>
                        </p:par>
                        <p:par>
                          <p:cTn id="14" fill="hold">
                            <p:stCondLst>
                              <p:cond delay="0"/>
                            </p:stCondLst>
                            <p:childTnLst>
                              <p:par>
                                <p:cTn id="15" presetID="0" presetClass="path" presetSubtype="0" repeatCount="indefinite" accel="50000" decel="50000" fill="hold" grpId="0" nodeType="afterEffect">
                                  <p:stCondLst>
                                    <p:cond delay="0"/>
                                  </p:stCondLst>
                                  <p:childTnLst>
                                    <p:animMotion origin="layout" path="M -0.00347 -0.0142 L 0.00486 -0.00154 L 0.0283 -0.00154 L 0.07882 -0.00154 L 0.09549 -0.00154 L 0.09549 0.04631 " pathEditMode="relative" rAng="0" ptsTypes="AAAAAA">
                                      <p:cBhvr>
                                        <p:cTn id="16" dur="2000" fill="hold"/>
                                        <p:tgtEl>
                                          <p:spTgt spid="3"/>
                                        </p:tgtEl>
                                        <p:attrNameLst>
                                          <p:attrName>ppt_x</p:attrName>
                                          <p:attrName>ppt_y</p:attrName>
                                        </p:attrNameLst>
                                      </p:cBhvr>
                                      <p:rCtr x="4948" y="3026"/>
                                    </p:animMotion>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childTnLst>
                          </p:cTn>
                        </p:par>
                        <p:par>
                          <p:cTn id="21" fill="hold">
                            <p:stCondLst>
                              <p:cond delay="0"/>
                            </p:stCondLst>
                            <p:childTnLst>
                              <p:par>
                                <p:cTn id="22" presetID="42" presetClass="path" presetSubtype="0" repeatCount="indefinite" accel="50000" decel="50000" fill="hold" grpId="1" nodeType="afterEffect">
                                  <p:stCondLst>
                                    <p:cond delay="0"/>
                                  </p:stCondLst>
                                  <p:childTnLst>
                                    <p:animMotion origin="layout" path="M -1.38889E-6 -1.19173E-6 L 0.07518 -0.12627 " pathEditMode="relative" rAng="0" ptsTypes="AA">
                                      <p:cBhvr>
                                        <p:cTn id="23" dur="2000" fill="hold"/>
                                        <p:tgtEl>
                                          <p:spTgt spid="21"/>
                                        </p:tgtEl>
                                        <p:attrNameLst>
                                          <p:attrName>ppt_x</p:attrName>
                                          <p:attrName>ppt_y</p:attrName>
                                        </p:attrNameLst>
                                      </p:cBhvr>
                                      <p:rCtr x="3750" y="-6329"/>
                                    </p:animMotion>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22"/>
                                        </p:tgtEl>
                                        <p:attrNameLst>
                                          <p:attrName>style.visibility</p:attrName>
                                        </p:attrNameLst>
                                      </p:cBhvr>
                                      <p:to>
                                        <p:strVal val="visible"/>
                                      </p:to>
                                    </p:set>
                                  </p:childTnLst>
                                </p:cTn>
                              </p:par>
                            </p:childTnLst>
                          </p:cTn>
                        </p:par>
                        <p:par>
                          <p:cTn id="28" fill="hold">
                            <p:stCondLst>
                              <p:cond delay="0"/>
                            </p:stCondLst>
                            <p:childTnLst>
                              <p:par>
                                <p:cTn id="29" presetID="0" presetClass="path" presetSubtype="0" repeatCount="5000" accel="50000" decel="50000" fill="hold" grpId="2" nodeType="afterEffect">
                                  <p:stCondLst>
                                    <p:cond delay="0"/>
                                  </p:stCondLst>
                                  <p:childTnLst>
                                    <p:animMotion origin="layout" path="M 0 0 L 0.00261 -0.20562 L 0.73368 -0.20099 L 0.73368 -0.03705 " pathEditMode="relative" ptsTypes="AAAA">
                                      <p:cBhvr>
                                        <p:cTn id="30" dur="2000" fill="hold"/>
                                        <p:tgtEl>
                                          <p:spTgt spid="22"/>
                                        </p:tgtEl>
                                        <p:attrNameLst>
                                          <p:attrName>ppt_x</p:attrName>
                                          <p:attrName>ppt_y</p:attrName>
                                        </p:attrNameLst>
                                      </p:cBhvr>
                                    </p:animMotion>
                                  </p:childTnLst>
                                </p:cTn>
                              </p:par>
                            </p:childTnLst>
                          </p:cTn>
                        </p:par>
                        <p:par>
                          <p:cTn id="31" fill="hold">
                            <p:stCondLst>
                              <p:cond delay="10000"/>
                            </p:stCondLst>
                            <p:childTnLst>
                              <p:par>
                                <p:cTn id="32" presetID="0" presetClass="path" presetSubtype="0" repeatCount="indefinite" accel="50000" decel="50000" fill="hold" grpId="1" nodeType="afterEffect">
                                  <p:stCondLst>
                                    <p:cond delay="0"/>
                                  </p:stCondLst>
                                  <p:childTnLst>
                                    <p:animMotion origin="layout" path="M -0.01233 0.00247 L 0.05 0.1167 L 0.19167 0.11485 L 0.48646 0.11485 L 0.48646 -0.11609 L 0.7099 -0.10837 L 0.7099 -0.01853 " pathEditMode="relative" rAng="0" ptsTypes="AAAAAAA">
                                      <p:cBhvr>
                                        <p:cTn id="33" dur="2000" fill="hold"/>
                                        <p:tgtEl>
                                          <p:spTgt spid="22"/>
                                        </p:tgtEl>
                                        <p:attrNameLst>
                                          <p:attrName>ppt_x</p:attrName>
                                          <p:attrName>ppt_y</p:attrName>
                                        </p:attrNameLst>
                                      </p:cBhvr>
                                      <p:rCtr x="36111" y="-216"/>
                                    </p:animMotion>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24"/>
                                        </p:tgtEl>
                                        <p:attrNameLst>
                                          <p:attrName>style.visibility</p:attrName>
                                        </p:attrNameLst>
                                      </p:cBhvr>
                                      <p:to>
                                        <p:strVal val="visible"/>
                                      </p:to>
                                    </p:set>
                                  </p:childTnLst>
                                </p:cTn>
                              </p:par>
                            </p:childTnLst>
                          </p:cTn>
                        </p:par>
                        <p:par>
                          <p:cTn id="38" fill="hold">
                            <p:stCondLst>
                              <p:cond delay="0"/>
                            </p:stCondLst>
                            <p:childTnLst>
                              <p:par>
                                <p:cTn id="39" presetID="42" presetClass="path" presetSubtype="0" repeatCount="indefinite" accel="50000" decel="50000" fill="hold" grpId="1" nodeType="afterEffect">
                                  <p:stCondLst>
                                    <p:cond delay="0"/>
                                  </p:stCondLst>
                                  <p:childTnLst>
                                    <p:animMotion origin="layout" path="M 1.38778E-17 -1.53442E-6 L 0.08993 -0.08953 " pathEditMode="relative" rAng="0" ptsTypes="AA">
                                      <p:cBhvr>
                                        <p:cTn id="40" dur="1000" fill="hold"/>
                                        <p:tgtEl>
                                          <p:spTgt spid="24"/>
                                        </p:tgtEl>
                                        <p:attrNameLst>
                                          <p:attrName>ppt_x</p:attrName>
                                          <p:attrName>ppt_y</p:attrName>
                                        </p:attrNameLst>
                                      </p:cBhvr>
                                      <p:rCtr x="4497" y="-4477"/>
                                    </p:animMotion>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7"/>
                                        </p:tgtEl>
                                        <p:attrNameLst>
                                          <p:attrName>style.visibility</p:attrName>
                                        </p:attrNameLst>
                                      </p:cBhvr>
                                      <p:to>
                                        <p:strVal val="visible"/>
                                      </p:to>
                                    </p:set>
                                  </p:childTnLst>
                                </p:cTn>
                              </p:par>
                            </p:childTnLst>
                          </p:cTn>
                        </p:par>
                        <p:par>
                          <p:cTn id="45" fill="hold">
                            <p:stCondLst>
                              <p:cond delay="0"/>
                            </p:stCondLst>
                            <p:childTnLst>
                              <p:par>
                                <p:cTn id="46" presetID="0" presetClass="path" presetSubtype="0" repeatCount="indefinite" accel="50000" decel="50000" fill="hold" grpId="1" nodeType="afterEffect">
                                  <p:stCondLst>
                                    <p:cond delay="0"/>
                                  </p:stCondLst>
                                  <p:childTnLst>
                                    <p:animMotion origin="layout" path="M -0.02795 -3.87465E-6 L 0.52448 0.00062 L 0.52379 -0.16548 L 0.52535 -0.31861 L 0.76267 -0.31583 L 0.76267 -0.21426 " pathEditMode="relative" rAng="0" ptsTypes="AAAAAA">
                                      <p:cBhvr>
                                        <p:cTn id="47" dur="2000" fill="hold"/>
                                        <p:tgtEl>
                                          <p:spTgt spid="27"/>
                                        </p:tgtEl>
                                        <p:attrNameLst>
                                          <p:attrName>ppt_x</p:attrName>
                                          <p:attrName>ppt_y</p:attrName>
                                        </p:attrNameLst>
                                      </p:cBhvr>
                                      <p:rCtr x="39531" y="-15900"/>
                                    </p:animMotion>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25"/>
                                        </p:tgtEl>
                                        <p:attrNameLst>
                                          <p:attrName>style.visibility</p:attrName>
                                        </p:attrNameLst>
                                      </p:cBhvr>
                                      <p:to>
                                        <p:strVal val="visible"/>
                                      </p:to>
                                    </p:set>
                                  </p:childTnLst>
                                </p:cTn>
                              </p:par>
                            </p:childTnLst>
                          </p:cTn>
                        </p:par>
                        <p:par>
                          <p:cTn id="52" fill="hold">
                            <p:stCondLst>
                              <p:cond delay="0"/>
                            </p:stCondLst>
                            <p:childTnLst>
                              <p:par>
                                <p:cTn id="53" presetID="42" presetClass="path" presetSubtype="0" repeatCount="indefinite" accel="50000" decel="50000" fill="hold" grpId="1" nodeType="afterEffect">
                                  <p:stCondLst>
                                    <p:cond delay="0"/>
                                  </p:stCondLst>
                                  <p:childTnLst>
                                    <p:animMotion origin="layout" path="M 4.72222E-6 -2.32479E-6 L 0.10399 -0.10065 " pathEditMode="relative" rAng="0" ptsTypes="AA">
                                      <p:cBhvr>
                                        <p:cTn id="54" dur="2000" fill="hold"/>
                                        <p:tgtEl>
                                          <p:spTgt spid="25"/>
                                        </p:tgtEl>
                                        <p:attrNameLst>
                                          <p:attrName>ppt_x</p:attrName>
                                          <p:attrName>ppt_y</p:attrName>
                                        </p:attrNameLst>
                                      </p:cBhvr>
                                      <p:rCtr x="5191" y="-5032"/>
                                    </p:animMotion>
                                  </p:childTnLst>
                                </p:cTn>
                              </p:par>
                            </p:childTnLst>
                          </p:cTn>
                        </p:par>
                        <p:par>
                          <p:cTn id="55" fill="hold">
                            <p:stCondLst>
                              <p:cond delay="2000"/>
                            </p:stCondLst>
                            <p:childTnLst>
                              <p:par>
                                <p:cTn id="56" presetID="1" presetClass="entr" presetSubtype="0" fill="hold" grpId="0" nodeType="afterEffect">
                                  <p:stCondLst>
                                    <p:cond delay="0"/>
                                  </p:stCondLst>
                                  <p:childTnLst>
                                    <p:set>
                                      <p:cBhvr>
                                        <p:cTn id="57" dur="1" fill="hold">
                                          <p:stCondLst>
                                            <p:cond delay="0"/>
                                          </p:stCondLst>
                                        </p:cTn>
                                        <p:tgtEl>
                                          <p:spTgt spid="26"/>
                                        </p:tgtEl>
                                        <p:attrNameLst>
                                          <p:attrName>style.visibility</p:attrName>
                                        </p:attrNameLst>
                                      </p:cBhvr>
                                      <p:to>
                                        <p:strVal val="visible"/>
                                      </p:to>
                                    </p:set>
                                  </p:childTnLst>
                                </p:cTn>
                              </p:par>
                              <p:par>
                                <p:cTn id="58" presetID="42" presetClass="path" presetSubtype="0" repeatCount="indefinite" accel="50000" decel="50000" fill="hold" grpId="1" nodeType="withEffect">
                                  <p:stCondLst>
                                    <p:cond delay="0"/>
                                  </p:stCondLst>
                                  <p:childTnLst>
                                    <p:animMotion origin="layout" path="M 5E-6 1.13924E-6 L 0.01146 -0.15653 " pathEditMode="relative" rAng="0" ptsTypes="AA">
                                      <p:cBhvr>
                                        <p:cTn id="59" dur="2000" fill="hold"/>
                                        <p:tgtEl>
                                          <p:spTgt spid="26"/>
                                        </p:tgtEl>
                                        <p:attrNameLst>
                                          <p:attrName>ppt_x</p:attrName>
                                          <p:attrName>ppt_y</p:attrName>
                                        </p:attrNameLst>
                                      </p:cBhvr>
                                      <p:rCtr x="573" y="-784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15" grpId="0" animBg="1"/>
      <p:bldP spid="15" grpId="1" animBg="1"/>
      <p:bldP spid="21" grpId="0" animBg="1"/>
      <p:bldP spid="21" grpId="1" animBg="1"/>
      <p:bldP spid="22" grpId="0" animBg="1"/>
      <p:bldP spid="22" grpId="1" animBg="1"/>
      <p:bldP spid="22" grpId="2" animBg="1"/>
      <p:bldP spid="24" grpId="0" animBg="1"/>
      <p:bldP spid="24" grpId="1" animBg="1"/>
      <p:bldP spid="25" grpId="0" animBg="1"/>
      <p:bldP spid="25" grpId="1" animBg="1"/>
      <p:bldP spid="26" grpId="0" animBg="1"/>
      <p:bldP spid="26" grpId="1" animBg="1"/>
      <p:bldP spid="27" grpId="0" animBg="1"/>
      <p:bldP spid="27" grpId="1" animBg="1"/>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 name="object 237"/>
          <p:cNvSpPr/>
          <p:nvPr/>
        </p:nvSpPr>
        <p:spPr>
          <a:xfrm>
            <a:off x="465099" y="1915161"/>
            <a:ext cx="0" cy="293369"/>
          </a:xfrm>
          <a:custGeom>
            <a:avLst/>
            <a:gdLst/>
            <a:ahLst/>
            <a:cxnLst/>
            <a:rect l="l" t="t" r="r" b="b"/>
            <a:pathLst>
              <a:path h="293369">
                <a:moveTo>
                  <a:pt x="0" y="0"/>
                </a:moveTo>
                <a:lnTo>
                  <a:pt x="0" y="293369"/>
                </a:lnTo>
              </a:path>
            </a:pathLst>
          </a:custGeom>
          <a:ln w="76200">
            <a:solidFill>
              <a:srgbClr val="FFFFFF"/>
            </a:solidFill>
          </a:ln>
        </p:spPr>
        <p:txBody>
          <a:bodyPr wrap="square" lIns="0" tIns="0" rIns="0" bIns="0" rtlCol="0">
            <a:noAutofit/>
          </a:bodyPr>
          <a:lstStyle/>
          <a:p>
            <a:endParaRPr/>
          </a:p>
        </p:txBody>
      </p:sp>
      <p:sp>
        <p:nvSpPr>
          <p:cNvPr id="69" name="object 69"/>
          <p:cNvSpPr/>
          <p:nvPr/>
        </p:nvSpPr>
        <p:spPr>
          <a:xfrm>
            <a:off x="116574" y="1915160"/>
            <a:ext cx="0" cy="3789502"/>
          </a:xfrm>
          <a:custGeom>
            <a:avLst/>
            <a:gdLst/>
            <a:ahLst/>
            <a:cxnLst/>
            <a:rect l="l" t="t" r="r" b="b"/>
            <a:pathLst>
              <a:path h="3789502">
                <a:moveTo>
                  <a:pt x="0" y="0"/>
                </a:moveTo>
                <a:lnTo>
                  <a:pt x="0" y="3789502"/>
                </a:lnTo>
              </a:path>
            </a:pathLst>
          </a:custGeom>
          <a:ln w="76200">
            <a:solidFill>
              <a:srgbClr val="FFFFFF"/>
            </a:solidFill>
          </a:ln>
        </p:spPr>
        <p:txBody>
          <a:bodyPr wrap="square" lIns="0" tIns="0" rIns="0" bIns="0" rtlCol="0">
            <a:noAutofit/>
          </a:bodyPr>
          <a:lstStyle/>
          <a:p>
            <a:endParaRPr/>
          </a:p>
        </p:txBody>
      </p:sp>
      <p:sp>
        <p:nvSpPr>
          <p:cNvPr id="70" name="object 70"/>
          <p:cNvSpPr/>
          <p:nvPr/>
        </p:nvSpPr>
        <p:spPr>
          <a:xfrm>
            <a:off x="8829548" y="1915160"/>
            <a:ext cx="0" cy="3789502"/>
          </a:xfrm>
          <a:custGeom>
            <a:avLst/>
            <a:gdLst/>
            <a:ahLst/>
            <a:cxnLst/>
            <a:rect l="l" t="t" r="r" b="b"/>
            <a:pathLst>
              <a:path h="3789502">
                <a:moveTo>
                  <a:pt x="0" y="0"/>
                </a:moveTo>
                <a:lnTo>
                  <a:pt x="0" y="3789502"/>
                </a:lnTo>
              </a:path>
            </a:pathLst>
          </a:custGeom>
          <a:ln w="76200">
            <a:solidFill>
              <a:srgbClr val="FFFFFF"/>
            </a:solidFill>
          </a:ln>
        </p:spPr>
        <p:txBody>
          <a:bodyPr wrap="square" lIns="0" tIns="0" rIns="0" bIns="0" rtlCol="0">
            <a:noAutofit/>
          </a:bodyPr>
          <a:lstStyle/>
          <a:p>
            <a:endParaRPr/>
          </a:p>
        </p:txBody>
      </p:sp>
      <p:sp>
        <p:nvSpPr>
          <p:cNvPr id="60" name="object 60"/>
          <p:cNvSpPr txBox="1"/>
          <p:nvPr/>
        </p:nvSpPr>
        <p:spPr>
          <a:xfrm>
            <a:off x="1143000" y="2362200"/>
            <a:ext cx="6860032" cy="2286000"/>
          </a:xfrm>
          <a:prstGeom prst="rect">
            <a:avLst/>
          </a:prstGeom>
        </p:spPr>
        <p:txBody>
          <a:bodyPr wrap="square" lIns="0" tIns="0" rIns="0" bIns="0" rtlCol="0">
            <a:noAutofit/>
          </a:bodyPr>
          <a:lstStyle/>
          <a:p>
            <a:pPr marL="12700" algn="ctr">
              <a:lnSpc>
                <a:spcPts val="2340"/>
              </a:lnSpc>
              <a:spcBef>
                <a:spcPts val="117"/>
              </a:spcBef>
            </a:pPr>
            <a:endParaRPr lang="en-US" sz="6000" b="1" dirty="0">
              <a:solidFill>
                <a:prstClr val="black"/>
              </a:solidFill>
              <a:latin typeface="Segoe UI Light" panose="020B0502040204020203" pitchFamily="34" charset="0"/>
            </a:endParaRPr>
          </a:p>
          <a:p>
            <a:pPr marL="12700" algn="ctr">
              <a:lnSpc>
                <a:spcPts val="2340"/>
              </a:lnSpc>
              <a:spcBef>
                <a:spcPts val="117"/>
              </a:spcBef>
            </a:pPr>
            <a:endParaRPr lang="en-US" sz="6000" b="1" dirty="0">
              <a:solidFill>
                <a:prstClr val="black"/>
              </a:solidFill>
              <a:latin typeface="Segoe UI Light" panose="020B0502040204020203" pitchFamily="34" charset="0"/>
            </a:endParaRPr>
          </a:p>
          <a:p>
            <a:pPr marL="12700" algn="ctr">
              <a:lnSpc>
                <a:spcPts val="2340"/>
              </a:lnSpc>
              <a:spcBef>
                <a:spcPts val="117"/>
              </a:spcBef>
            </a:pPr>
            <a:endParaRPr lang="en-US" sz="6000" b="1" dirty="0">
              <a:solidFill>
                <a:prstClr val="black"/>
              </a:solidFill>
              <a:latin typeface="Segoe UI Light" panose="020B0502040204020203" pitchFamily="34" charset="0"/>
            </a:endParaRPr>
          </a:p>
          <a:p>
            <a:pPr marL="12700" algn="ctr">
              <a:lnSpc>
                <a:spcPts val="2340"/>
              </a:lnSpc>
              <a:spcBef>
                <a:spcPts val="117"/>
              </a:spcBef>
            </a:pPr>
            <a:r>
              <a:rPr lang="en-US" sz="6000" b="1" i="1" dirty="0">
                <a:solidFill>
                  <a:prstClr val="black"/>
                </a:solidFill>
                <a:latin typeface="Segoe UI Light" panose="020B0502040204020203" pitchFamily="34" charset="0"/>
              </a:rPr>
              <a:t>Thanking You.</a:t>
            </a:r>
            <a:endParaRPr lang="en-US" sz="2000" b="1" i="1" dirty="0">
              <a:solidFill>
                <a:prstClr val="black"/>
              </a:solidFill>
              <a:latin typeface="Segoe UI Light" panose="020B0502040204020203" pitchFamily="34" charset="0"/>
            </a:endParaRPr>
          </a:p>
          <a:p>
            <a:pPr marL="12700">
              <a:lnSpc>
                <a:spcPts val="2340"/>
              </a:lnSpc>
              <a:spcBef>
                <a:spcPts val="117"/>
              </a:spcBef>
            </a:pPr>
            <a:endParaRPr sz="2200" b="1" i="1" dirty="0">
              <a:latin typeface="Calibri Light"/>
              <a:cs typeface="Calibri Light"/>
            </a:endParaRPr>
          </a:p>
        </p:txBody>
      </p:sp>
      <p:sp>
        <p:nvSpPr>
          <p:cNvPr id="11" name="object 11"/>
          <p:cNvSpPr txBox="1"/>
          <p:nvPr/>
        </p:nvSpPr>
        <p:spPr>
          <a:xfrm>
            <a:off x="465100" y="1915161"/>
            <a:ext cx="1030579" cy="331469"/>
          </a:xfrm>
          <a:prstGeom prst="rect">
            <a:avLst/>
          </a:prstGeom>
        </p:spPr>
        <p:txBody>
          <a:bodyPr wrap="square" lIns="0" tIns="0" rIns="0" bIns="0" rtlCol="0">
            <a:noAutofit/>
          </a:bodyPr>
          <a:lstStyle/>
          <a:p>
            <a:pPr marL="25400">
              <a:lnSpc>
                <a:spcPts val="1000"/>
              </a:lnSpc>
            </a:pPr>
            <a:endParaRPr sz="1000"/>
          </a:p>
        </p:txBody>
      </p:sp>
    </p:spTree>
    <p:extLst>
      <p:ext uri="{BB962C8B-B14F-4D97-AF65-F5344CB8AC3E}">
        <p14:creationId xmlns:p14="http://schemas.microsoft.com/office/powerpoint/2010/main" val="1897250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 name="TextBox 5"/>
          <p:cNvSpPr txBox="1"/>
          <p:nvPr/>
        </p:nvSpPr>
        <p:spPr>
          <a:xfrm>
            <a:off x="2915816" y="-33502"/>
            <a:ext cx="6190006" cy="523220"/>
          </a:xfrm>
          <a:prstGeom prst="rect">
            <a:avLst/>
          </a:prstGeom>
          <a:noFill/>
        </p:spPr>
        <p:txBody>
          <a:bodyPr wrap="square" rtlCol="0">
            <a:spAutoFit/>
          </a:bodyPr>
          <a:lstStyle/>
          <a:p>
            <a:r>
              <a:rPr lang="en-US" altLang="zh-CN" sz="2800" dirty="0"/>
              <a:t>Smart Prepayment </a:t>
            </a:r>
            <a:r>
              <a:rPr lang="zh-CN" altLang="en-US" sz="2800" dirty="0"/>
              <a:t> </a:t>
            </a:r>
            <a:r>
              <a:rPr lang="en-US" altLang="zh-CN" sz="2800" dirty="0"/>
              <a:t>Topology-Hardware</a:t>
            </a:r>
            <a:endParaRPr lang="zh-CN" altLang="en-US" sz="2800" dirty="0"/>
          </a:p>
        </p:txBody>
      </p:sp>
      <p:sp>
        <p:nvSpPr>
          <p:cNvPr id="3" name="Rectangle 2"/>
          <p:cNvSpPr>
            <a:spLocks noChangeArrowheads="1"/>
          </p:cNvSpPr>
          <p:nvPr/>
        </p:nvSpPr>
        <p:spPr bwMode="auto">
          <a:xfrm>
            <a:off x="1672888" y="1772816"/>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5" name="对象 4"/>
          <p:cNvGraphicFramePr>
            <a:graphicFrameLocks noChangeAspect="1"/>
          </p:cNvGraphicFramePr>
          <p:nvPr/>
        </p:nvGraphicFramePr>
        <p:xfrm>
          <a:off x="179512" y="305645"/>
          <a:ext cx="7488832" cy="6433587"/>
        </p:xfrm>
        <a:graphic>
          <a:graphicData uri="http://schemas.openxmlformats.org/presentationml/2006/ole">
            <mc:AlternateContent xmlns:mc="http://schemas.openxmlformats.org/markup-compatibility/2006">
              <mc:Choice xmlns:v="urn:schemas-microsoft-com:vml" Requires="v">
                <p:oleObj name="Visio" r:id="rId3" imgW="7513258" imgH="6439039" progId="Visio.Drawing.11">
                  <p:embed/>
                </p:oleObj>
              </mc:Choice>
              <mc:Fallback>
                <p:oleObj name="Visio" r:id="rId3" imgW="7513258" imgH="6439039" progId="Visio.Drawing.11">
                  <p:embed/>
                  <p:pic>
                    <p:nvPicPr>
                      <p:cNvPr id="5" name="对象 4"/>
                      <p:cNvPicPr>
                        <a:picLocks noChangeAspect="1" noChangeArrowheads="1"/>
                      </p:cNvPicPr>
                      <p:nvPr/>
                    </p:nvPicPr>
                    <p:blipFill>
                      <a:blip r:embed="rId4"/>
                      <a:srcRect/>
                      <a:stretch>
                        <a:fillRect/>
                      </a:stretch>
                    </p:blipFill>
                    <p:spPr bwMode="auto">
                      <a:xfrm>
                        <a:off x="179512" y="305645"/>
                        <a:ext cx="7488832" cy="6433587"/>
                      </a:xfrm>
                      <a:prstGeom prst="rect">
                        <a:avLst/>
                      </a:prstGeom>
                      <a:noFill/>
                    </p:spPr>
                  </p:pic>
                </p:oleObj>
              </mc:Fallback>
            </mc:AlternateContent>
          </a:graphicData>
        </a:graphic>
      </p:graphicFrame>
      <p:pic>
        <p:nvPicPr>
          <p:cNvPr id="6" name="图片 5"/>
          <p:cNvPicPr>
            <a:picLocks noChangeAspect="1"/>
          </p:cNvPicPr>
          <p:nvPr/>
        </p:nvPicPr>
        <p:blipFill>
          <a:blip r:embed="rId5"/>
          <a:stretch>
            <a:fillRect/>
          </a:stretch>
        </p:blipFill>
        <p:spPr>
          <a:xfrm>
            <a:off x="467544" y="764704"/>
            <a:ext cx="5503104" cy="3732173"/>
          </a:xfrm>
          <a:prstGeom prst="rect">
            <a:avLst/>
          </a:prstGeom>
        </p:spPr>
      </p:pic>
      <p:sp>
        <p:nvSpPr>
          <p:cNvPr id="7" name="文本框 6"/>
          <p:cNvSpPr txBox="1"/>
          <p:nvPr/>
        </p:nvSpPr>
        <p:spPr>
          <a:xfrm>
            <a:off x="6156176" y="980728"/>
            <a:ext cx="2232248" cy="3693319"/>
          </a:xfrm>
          <a:prstGeom prst="rect">
            <a:avLst/>
          </a:prstGeom>
          <a:solidFill>
            <a:schemeClr val="bg1"/>
          </a:solidFill>
        </p:spPr>
        <p:txBody>
          <a:bodyPr wrap="square" rtlCol="0">
            <a:spAutoFit/>
          </a:bodyPr>
          <a:lstStyle/>
          <a:p>
            <a:r>
              <a:rPr kumimoji="1" lang="en-US" altLang="zh-CN" dirty="0">
                <a:solidFill>
                  <a:srgbClr val="FF0000"/>
                </a:solidFill>
              </a:rPr>
              <a:t>Unified</a:t>
            </a:r>
            <a:r>
              <a:rPr kumimoji="1" lang="zh-CN" altLang="en-US" dirty="0">
                <a:solidFill>
                  <a:srgbClr val="FF0000"/>
                </a:solidFill>
              </a:rPr>
              <a:t> </a:t>
            </a:r>
            <a:r>
              <a:rPr kumimoji="1" lang="en-US" altLang="zh-CN" dirty="0">
                <a:solidFill>
                  <a:srgbClr val="FF0000"/>
                </a:solidFill>
              </a:rPr>
              <a:t>System</a:t>
            </a:r>
            <a:r>
              <a:rPr kumimoji="1" lang="zh-CN" altLang="en-US" dirty="0">
                <a:solidFill>
                  <a:srgbClr val="FF0000"/>
                </a:solidFill>
              </a:rPr>
              <a:t> </a:t>
            </a:r>
            <a:endParaRPr kumimoji="1" lang="en-US" altLang="zh-CN" dirty="0">
              <a:solidFill>
                <a:srgbClr val="FF0000"/>
              </a:solidFill>
            </a:endParaRPr>
          </a:p>
          <a:p>
            <a:r>
              <a:rPr kumimoji="1" lang="zh-CN" altLang="en-US" dirty="0">
                <a:solidFill>
                  <a:srgbClr val="FF0000"/>
                </a:solidFill>
              </a:rPr>
              <a:t>   </a:t>
            </a:r>
            <a:r>
              <a:rPr kumimoji="1" lang="en-US" altLang="zh-CN" dirty="0">
                <a:solidFill>
                  <a:srgbClr val="FF0000"/>
                </a:solidFill>
              </a:rPr>
              <a:t>IT</a:t>
            </a:r>
            <a:r>
              <a:rPr kumimoji="1" lang="zh-CN" altLang="en-US" dirty="0">
                <a:solidFill>
                  <a:srgbClr val="FF0000"/>
                </a:solidFill>
              </a:rPr>
              <a:t> </a:t>
            </a:r>
            <a:r>
              <a:rPr kumimoji="1" lang="en-US" altLang="zh-CN" dirty="0">
                <a:solidFill>
                  <a:srgbClr val="FF0000"/>
                </a:solidFill>
              </a:rPr>
              <a:t>structure</a:t>
            </a:r>
          </a:p>
          <a:p>
            <a:endParaRPr kumimoji="1" lang="en-US" altLang="zh-CN" dirty="0">
              <a:solidFill>
                <a:srgbClr val="FF0000"/>
              </a:solidFill>
            </a:endParaRPr>
          </a:p>
          <a:p>
            <a:endParaRPr kumimoji="1" lang="en-US" altLang="zh-CN" dirty="0">
              <a:solidFill>
                <a:srgbClr val="FF0000"/>
              </a:solidFill>
            </a:endParaRPr>
          </a:p>
          <a:p>
            <a:endParaRPr kumimoji="1" lang="en-US" altLang="zh-CN" dirty="0">
              <a:solidFill>
                <a:srgbClr val="FF0000"/>
              </a:solidFill>
            </a:endParaRPr>
          </a:p>
          <a:p>
            <a:endParaRPr kumimoji="1" lang="en-US" altLang="zh-CN" dirty="0">
              <a:solidFill>
                <a:srgbClr val="FF0000"/>
              </a:solidFill>
            </a:endParaRPr>
          </a:p>
          <a:p>
            <a:r>
              <a:rPr kumimoji="1" lang="en-US" altLang="zh-CN" dirty="0">
                <a:solidFill>
                  <a:srgbClr val="FF0000"/>
                </a:solidFill>
              </a:rPr>
              <a:t>Database</a:t>
            </a:r>
          </a:p>
          <a:p>
            <a:endParaRPr kumimoji="1" lang="en-US" altLang="zh-CN" dirty="0">
              <a:solidFill>
                <a:srgbClr val="FF0000"/>
              </a:solidFill>
            </a:endParaRPr>
          </a:p>
          <a:p>
            <a:endParaRPr kumimoji="1" lang="en-US" altLang="zh-CN" dirty="0">
              <a:solidFill>
                <a:srgbClr val="FF0000"/>
              </a:solidFill>
            </a:endParaRPr>
          </a:p>
          <a:p>
            <a:endParaRPr kumimoji="1" lang="en-US" altLang="zh-CN" dirty="0">
              <a:solidFill>
                <a:srgbClr val="FF0000"/>
              </a:solidFill>
            </a:endParaRPr>
          </a:p>
          <a:p>
            <a:endParaRPr kumimoji="1" lang="en-US" altLang="zh-CN" dirty="0">
              <a:solidFill>
                <a:srgbClr val="FF0000"/>
              </a:solidFill>
            </a:endParaRPr>
          </a:p>
          <a:p>
            <a:r>
              <a:rPr kumimoji="1" lang="en-US" altLang="zh-CN" dirty="0">
                <a:solidFill>
                  <a:srgbClr val="FF0000"/>
                </a:solidFill>
              </a:rPr>
              <a:t>Application</a:t>
            </a:r>
            <a:r>
              <a:rPr kumimoji="1" lang="zh-CN" altLang="en-US" dirty="0">
                <a:solidFill>
                  <a:srgbClr val="FF0000"/>
                </a:solidFill>
              </a:rPr>
              <a:t> </a:t>
            </a:r>
            <a:r>
              <a:rPr kumimoji="1" lang="en-US" altLang="zh-CN" dirty="0">
                <a:solidFill>
                  <a:srgbClr val="FF0000"/>
                </a:solidFill>
              </a:rPr>
              <a:t>Server</a:t>
            </a:r>
          </a:p>
          <a:p>
            <a:endParaRPr kumimoji="1" lang="zh-CN" altLang="en-US" dirty="0"/>
          </a:p>
        </p:txBody>
      </p:sp>
    </p:spTree>
    <p:extLst>
      <p:ext uri="{BB962C8B-B14F-4D97-AF65-F5344CB8AC3E}">
        <p14:creationId xmlns:p14="http://schemas.microsoft.com/office/powerpoint/2010/main" val="3263615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圆角矩形 23"/>
          <p:cNvSpPr/>
          <p:nvPr/>
        </p:nvSpPr>
        <p:spPr>
          <a:xfrm>
            <a:off x="772439" y="3178712"/>
            <a:ext cx="3674245" cy="1637057"/>
          </a:xfrm>
          <a:prstGeom prst="roundRect">
            <a:avLst>
              <a:gd name="adj" fmla="val 11494"/>
            </a:avLst>
          </a:prstGeom>
          <a:solidFill>
            <a:srgbClr val="DBE2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solidFill>
                <a:schemeClr val="tx1"/>
              </a:solidFill>
            </a:endParaRPr>
          </a:p>
        </p:txBody>
      </p:sp>
      <p:sp>
        <p:nvSpPr>
          <p:cNvPr id="3" name="Rectangle 2"/>
          <p:cNvSpPr>
            <a:spLocks noChangeArrowheads="1"/>
          </p:cNvSpPr>
          <p:nvPr/>
        </p:nvSpPr>
        <p:spPr bwMode="auto">
          <a:xfrm flipV="1">
            <a:off x="2774150" y="-110416"/>
            <a:ext cx="6009809"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2" name="圆角矩形 11"/>
          <p:cNvSpPr/>
          <p:nvPr/>
        </p:nvSpPr>
        <p:spPr>
          <a:xfrm>
            <a:off x="987268" y="3286788"/>
            <a:ext cx="1421956" cy="420360"/>
          </a:xfrm>
          <a:prstGeom prst="roundRect">
            <a:avLst/>
          </a:prstGeom>
          <a:noFill/>
          <a:ln w="9525">
            <a:solidFill>
              <a:srgbClr val="159B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1400" dirty="0">
                <a:solidFill>
                  <a:schemeClr val="tx1"/>
                </a:solidFill>
              </a:rPr>
              <a:t>Vending Service</a:t>
            </a:r>
            <a:endParaRPr lang="zh-CN" altLang="en-US" sz="1400" dirty="0">
              <a:solidFill>
                <a:schemeClr val="tx1"/>
              </a:solidFill>
            </a:endParaRPr>
          </a:p>
        </p:txBody>
      </p:sp>
      <p:sp>
        <p:nvSpPr>
          <p:cNvPr id="13" name="圆角矩形 12"/>
          <p:cNvSpPr/>
          <p:nvPr/>
        </p:nvSpPr>
        <p:spPr>
          <a:xfrm>
            <a:off x="2611926" y="3286788"/>
            <a:ext cx="1607317" cy="440729"/>
          </a:xfrm>
          <a:prstGeom prst="roundRect">
            <a:avLst/>
          </a:prstGeom>
          <a:noFill/>
          <a:ln w="9525">
            <a:solidFill>
              <a:srgbClr val="159B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Tariff Management</a:t>
            </a:r>
            <a:endParaRPr lang="zh-CN" altLang="en-US" sz="1600" dirty="0">
              <a:solidFill>
                <a:schemeClr val="tx1"/>
              </a:solidFill>
            </a:endParaRPr>
          </a:p>
        </p:txBody>
      </p:sp>
      <p:sp>
        <p:nvSpPr>
          <p:cNvPr id="14" name="圆角矩形 13"/>
          <p:cNvSpPr/>
          <p:nvPr/>
        </p:nvSpPr>
        <p:spPr>
          <a:xfrm>
            <a:off x="5083339" y="3422852"/>
            <a:ext cx="1798303" cy="456813"/>
          </a:xfrm>
          <a:prstGeom prst="roundRect">
            <a:avLst/>
          </a:prstGeom>
          <a:noFill/>
          <a:ln w="9525">
            <a:solidFill>
              <a:srgbClr val="159B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1600" dirty="0">
                <a:solidFill>
                  <a:schemeClr val="tx1"/>
                </a:solidFill>
              </a:rPr>
              <a:t>3</a:t>
            </a:r>
            <a:r>
              <a:rPr lang="en-US" altLang="zh-CN" sz="1600" baseline="30000" dirty="0">
                <a:solidFill>
                  <a:schemeClr val="tx1"/>
                </a:solidFill>
              </a:rPr>
              <a:t>rd</a:t>
            </a:r>
            <a:r>
              <a:rPr lang="en-US" altLang="zh-CN" sz="1600" dirty="0">
                <a:solidFill>
                  <a:schemeClr val="tx1"/>
                </a:solidFill>
              </a:rPr>
              <a:t> </a:t>
            </a:r>
            <a:r>
              <a:rPr lang="en-US" altLang="zh-CN" sz="1400" dirty="0">
                <a:solidFill>
                  <a:schemeClr val="tx1"/>
                </a:solidFill>
              </a:rPr>
              <a:t>Party</a:t>
            </a:r>
            <a:r>
              <a:rPr lang="en-US" altLang="zh-CN" sz="1600" dirty="0">
                <a:solidFill>
                  <a:schemeClr val="tx1"/>
                </a:solidFill>
              </a:rPr>
              <a:t> </a:t>
            </a:r>
            <a:r>
              <a:rPr lang="en-US" altLang="zh-CN" sz="1400" dirty="0">
                <a:solidFill>
                  <a:schemeClr val="tx1"/>
                </a:solidFill>
              </a:rPr>
              <a:t>Vending Interface</a:t>
            </a:r>
            <a:endParaRPr lang="zh-CN" altLang="en-US" sz="1400" dirty="0">
              <a:solidFill>
                <a:schemeClr val="tx1"/>
              </a:solidFill>
            </a:endParaRPr>
          </a:p>
        </p:txBody>
      </p:sp>
      <p:sp>
        <p:nvSpPr>
          <p:cNvPr id="15" name="圆角矩形 14"/>
          <p:cNvSpPr/>
          <p:nvPr/>
        </p:nvSpPr>
        <p:spPr>
          <a:xfrm>
            <a:off x="5087675" y="4167697"/>
            <a:ext cx="1793967" cy="480931"/>
          </a:xfrm>
          <a:prstGeom prst="roundRect">
            <a:avLst/>
          </a:prstGeom>
          <a:noFill/>
          <a:ln w="9525">
            <a:solidFill>
              <a:srgbClr val="159B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1400" dirty="0">
                <a:solidFill>
                  <a:schemeClr val="tx1"/>
                </a:solidFill>
              </a:rPr>
              <a:t>CIM Interface</a:t>
            </a:r>
            <a:endParaRPr lang="zh-CN" altLang="en-US" sz="1600" dirty="0">
              <a:solidFill>
                <a:schemeClr val="tx1"/>
              </a:solidFill>
            </a:endParaRPr>
          </a:p>
        </p:txBody>
      </p:sp>
      <p:sp>
        <p:nvSpPr>
          <p:cNvPr id="16" name="圆角矩形 15"/>
          <p:cNvSpPr/>
          <p:nvPr/>
        </p:nvSpPr>
        <p:spPr>
          <a:xfrm>
            <a:off x="987268" y="3818505"/>
            <a:ext cx="1421956" cy="421200"/>
          </a:xfrm>
          <a:prstGeom prst="roundRect">
            <a:avLst/>
          </a:prstGeom>
          <a:noFill/>
          <a:ln w="9525">
            <a:solidFill>
              <a:srgbClr val="159B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Tax Management</a:t>
            </a:r>
            <a:endParaRPr lang="zh-CN" altLang="en-US" sz="1400" dirty="0">
              <a:solidFill>
                <a:schemeClr val="tx1"/>
              </a:solidFill>
            </a:endParaRPr>
          </a:p>
        </p:txBody>
      </p:sp>
      <p:sp>
        <p:nvSpPr>
          <p:cNvPr id="17" name="圆角矩形 16"/>
          <p:cNvSpPr/>
          <p:nvPr/>
        </p:nvSpPr>
        <p:spPr>
          <a:xfrm>
            <a:off x="987267" y="4322561"/>
            <a:ext cx="1421957" cy="421200"/>
          </a:xfrm>
          <a:prstGeom prst="roundRect">
            <a:avLst/>
          </a:prstGeom>
          <a:noFill/>
          <a:ln w="9525">
            <a:solidFill>
              <a:srgbClr val="159B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1400" dirty="0">
                <a:solidFill>
                  <a:schemeClr val="tx1"/>
                </a:solidFill>
              </a:rPr>
              <a:t>Meter Maintenance</a:t>
            </a:r>
            <a:endParaRPr lang="zh-CN" altLang="en-US" sz="1600" dirty="0">
              <a:solidFill>
                <a:schemeClr val="tx1"/>
              </a:solidFill>
            </a:endParaRPr>
          </a:p>
        </p:txBody>
      </p:sp>
      <p:sp>
        <p:nvSpPr>
          <p:cNvPr id="18" name="圆角矩形 17"/>
          <p:cNvSpPr/>
          <p:nvPr/>
        </p:nvSpPr>
        <p:spPr>
          <a:xfrm>
            <a:off x="2648389" y="3818505"/>
            <a:ext cx="1570854" cy="421200"/>
          </a:xfrm>
          <a:prstGeom prst="roundRect">
            <a:avLst/>
          </a:prstGeom>
          <a:noFill/>
          <a:ln w="9525">
            <a:solidFill>
              <a:srgbClr val="159B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CDU Management</a:t>
            </a:r>
            <a:endParaRPr lang="zh-CN" altLang="en-US" sz="1600" dirty="0">
              <a:solidFill>
                <a:schemeClr val="tx1"/>
              </a:solidFill>
            </a:endParaRPr>
          </a:p>
        </p:txBody>
      </p:sp>
      <p:sp>
        <p:nvSpPr>
          <p:cNvPr id="19" name="圆角矩形 18"/>
          <p:cNvSpPr/>
          <p:nvPr/>
        </p:nvSpPr>
        <p:spPr>
          <a:xfrm>
            <a:off x="2643850" y="4308734"/>
            <a:ext cx="1564662" cy="421200"/>
          </a:xfrm>
          <a:prstGeom prst="roundRect">
            <a:avLst/>
          </a:prstGeom>
          <a:noFill/>
          <a:ln w="9525">
            <a:solidFill>
              <a:srgbClr val="159B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1400" dirty="0">
                <a:solidFill>
                  <a:schemeClr val="tx1"/>
                </a:solidFill>
              </a:rPr>
              <a:t>Report</a:t>
            </a:r>
            <a:endParaRPr lang="zh-CN" altLang="en-US" sz="1600" dirty="0">
              <a:solidFill>
                <a:schemeClr val="tx1"/>
              </a:solidFill>
            </a:endParaRPr>
          </a:p>
        </p:txBody>
      </p:sp>
      <p:sp>
        <p:nvSpPr>
          <p:cNvPr id="7" name="圆角矩形 6"/>
          <p:cNvSpPr/>
          <p:nvPr/>
        </p:nvSpPr>
        <p:spPr>
          <a:xfrm>
            <a:off x="700432" y="3073216"/>
            <a:ext cx="6480720" cy="1814561"/>
          </a:xfrm>
          <a:prstGeom prst="roundRect">
            <a:avLst>
              <a:gd name="adj" fmla="val 9087"/>
            </a:avLst>
          </a:prstGeom>
          <a:noFill/>
          <a:ln w="12700">
            <a:solidFill>
              <a:srgbClr val="159B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0" name="图片 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42126" y="2628560"/>
            <a:ext cx="353813" cy="353813"/>
          </a:xfrm>
          <a:prstGeom prst="rect">
            <a:avLst/>
          </a:prstGeom>
        </p:spPr>
      </p:pic>
      <p:sp>
        <p:nvSpPr>
          <p:cNvPr id="21" name="上下箭头 20"/>
          <p:cNvSpPr/>
          <p:nvPr/>
        </p:nvSpPr>
        <p:spPr>
          <a:xfrm>
            <a:off x="1912404" y="2672208"/>
            <a:ext cx="180000" cy="540000"/>
          </a:xfrm>
          <a:prstGeom prst="up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圆角矩形 25"/>
          <p:cNvSpPr/>
          <p:nvPr/>
        </p:nvSpPr>
        <p:spPr>
          <a:xfrm>
            <a:off x="646624" y="4901383"/>
            <a:ext cx="6480721" cy="1904867"/>
          </a:xfrm>
          <a:prstGeom prst="roundRect">
            <a:avLst>
              <a:gd name="adj" fmla="val 9087"/>
            </a:avLst>
          </a:prstGeom>
          <a:noFill/>
          <a:ln w="12700">
            <a:solidFill>
              <a:srgbClr val="159B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上下箭头 26"/>
          <p:cNvSpPr/>
          <p:nvPr/>
        </p:nvSpPr>
        <p:spPr>
          <a:xfrm>
            <a:off x="5876297" y="2863386"/>
            <a:ext cx="180000" cy="540000"/>
          </a:xfrm>
          <a:prstGeom prst="up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上下箭头 27"/>
          <p:cNvSpPr/>
          <p:nvPr/>
        </p:nvSpPr>
        <p:spPr>
          <a:xfrm>
            <a:off x="5823435" y="3879444"/>
            <a:ext cx="159056" cy="628282"/>
          </a:xfrm>
          <a:prstGeom prst="up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圆角矩形 28"/>
          <p:cNvSpPr/>
          <p:nvPr/>
        </p:nvSpPr>
        <p:spPr>
          <a:xfrm>
            <a:off x="828371" y="5022486"/>
            <a:ext cx="3674245" cy="1637057"/>
          </a:xfrm>
          <a:prstGeom prst="roundRect">
            <a:avLst>
              <a:gd name="adj" fmla="val 11494"/>
            </a:avLst>
          </a:prstGeom>
          <a:solidFill>
            <a:srgbClr val="DBE2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solidFill>
                <a:schemeClr val="tx1"/>
              </a:solidFill>
            </a:endParaRPr>
          </a:p>
        </p:txBody>
      </p:sp>
      <p:sp>
        <p:nvSpPr>
          <p:cNvPr id="30" name="圆角矩形 29"/>
          <p:cNvSpPr/>
          <p:nvPr/>
        </p:nvSpPr>
        <p:spPr>
          <a:xfrm>
            <a:off x="971110" y="5129214"/>
            <a:ext cx="1421956" cy="420360"/>
          </a:xfrm>
          <a:prstGeom prst="roundRect">
            <a:avLst/>
          </a:prstGeom>
          <a:noFill/>
          <a:ln w="9525">
            <a:solidFill>
              <a:srgbClr val="159B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1400" dirty="0">
                <a:solidFill>
                  <a:schemeClr val="tx1"/>
                </a:solidFill>
              </a:rPr>
              <a:t>Meter Reading</a:t>
            </a:r>
            <a:endParaRPr lang="zh-CN" altLang="en-US" sz="1400" dirty="0">
              <a:solidFill>
                <a:schemeClr val="tx1"/>
              </a:solidFill>
            </a:endParaRPr>
          </a:p>
        </p:txBody>
      </p:sp>
      <p:sp>
        <p:nvSpPr>
          <p:cNvPr id="31" name="圆角矩形 30"/>
          <p:cNvSpPr/>
          <p:nvPr/>
        </p:nvSpPr>
        <p:spPr>
          <a:xfrm>
            <a:off x="2595768" y="5129214"/>
            <a:ext cx="1607317" cy="440729"/>
          </a:xfrm>
          <a:prstGeom prst="roundRect">
            <a:avLst/>
          </a:prstGeom>
          <a:noFill/>
          <a:ln w="9525">
            <a:solidFill>
              <a:srgbClr val="159B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Event &amp; Alarm</a:t>
            </a:r>
            <a:endParaRPr lang="zh-CN" altLang="en-US" sz="1600" dirty="0">
              <a:solidFill>
                <a:schemeClr val="tx1"/>
              </a:solidFill>
            </a:endParaRPr>
          </a:p>
        </p:txBody>
      </p:sp>
      <p:sp>
        <p:nvSpPr>
          <p:cNvPr id="32" name="圆角矩形 31"/>
          <p:cNvSpPr/>
          <p:nvPr/>
        </p:nvSpPr>
        <p:spPr>
          <a:xfrm>
            <a:off x="971110" y="5660931"/>
            <a:ext cx="1421956" cy="421200"/>
          </a:xfrm>
          <a:prstGeom prst="roundRect">
            <a:avLst/>
          </a:prstGeom>
          <a:noFill/>
          <a:ln w="9525">
            <a:solidFill>
              <a:srgbClr val="159B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Load Control</a:t>
            </a:r>
            <a:endParaRPr lang="zh-CN" altLang="en-US" sz="1400" dirty="0">
              <a:solidFill>
                <a:schemeClr val="tx1"/>
              </a:solidFill>
            </a:endParaRPr>
          </a:p>
        </p:txBody>
      </p:sp>
      <p:sp>
        <p:nvSpPr>
          <p:cNvPr id="33" name="圆角矩形 32"/>
          <p:cNvSpPr/>
          <p:nvPr/>
        </p:nvSpPr>
        <p:spPr>
          <a:xfrm>
            <a:off x="971109" y="6164987"/>
            <a:ext cx="1421957" cy="421200"/>
          </a:xfrm>
          <a:prstGeom prst="roundRect">
            <a:avLst/>
          </a:prstGeom>
          <a:noFill/>
          <a:ln w="9525">
            <a:solidFill>
              <a:srgbClr val="159B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1400" dirty="0">
                <a:solidFill>
                  <a:schemeClr val="tx1"/>
                </a:solidFill>
              </a:rPr>
              <a:t>Firmware Upgrade</a:t>
            </a:r>
            <a:endParaRPr lang="zh-CN" altLang="en-US" sz="1600" dirty="0">
              <a:solidFill>
                <a:schemeClr val="tx1"/>
              </a:solidFill>
            </a:endParaRPr>
          </a:p>
        </p:txBody>
      </p:sp>
      <p:sp>
        <p:nvSpPr>
          <p:cNvPr id="34" name="圆角矩形 33"/>
          <p:cNvSpPr/>
          <p:nvPr/>
        </p:nvSpPr>
        <p:spPr>
          <a:xfrm>
            <a:off x="2632231" y="5660931"/>
            <a:ext cx="1570854" cy="421200"/>
          </a:xfrm>
          <a:prstGeom prst="roundRect">
            <a:avLst/>
          </a:prstGeom>
          <a:noFill/>
          <a:ln w="9525">
            <a:solidFill>
              <a:srgbClr val="159B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Time Synchronization</a:t>
            </a:r>
            <a:endParaRPr lang="zh-CN" altLang="en-US" sz="1600" dirty="0">
              <a:solidFill>
                <a:schemeClr val="tx1"/>
              </a:solidFill>
            </a:endParaRPr>
          </a:p>
        </p:txBody>
      </p:sp>
      <p:sp>
        <p:nvSpPr>
          <p:cNvPr id="35" name="圆角矩形 34"/>
          <p:cNvSpPr/>
          <p:nvPr/>
        </p:nvSpPr>
        <p:spPr>
          <a:xfrm>
            <a:off x="2627692" y="6151160"/>
            <a:ext cx="1564662" cy="421200"/>
          </a:xfrm>
          <a:prstGeom prst="roundRect">
            <a:avLst/>
          </a:prstGeom>
          <a:noFill/>
          <a:ln w="9525">
            <a:solidFill>
              <a:srgbClr val="159B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1400" dirty="0">
                <a:solidFill>
                  <a:schemeClr val="tx1"/>
                </a:solidFill>
              </a:rPr>
              <a:t>Report</a:t>
            </a:r>
            <a:endParaRPr lang="zh-CN" altLang="en-US" sz="1600" dirty="0">
              <a:solidFill>
                <a:schemeClr val="tx1"/>
              </a:solidFill>
            </a:endParaRPr>
          </a:p>
        </p:txBody>
      </p:sp>
      <p:sp>
        <p:nvSpPr>
          <p:cNvPr id="36" name="圆角矩形 35"/>
          <p:cNvSpPr/>
          <p:nvPr/>
        </p:nvSpPr>
        <p:spPr>
          <a:xfrm>
            <a:off x="5075565" y="5129214"/>
            <a:ext cx="1798303" cy="456813"/>
          </a:xfrm>
          <a:prstGeom prst="roundRect">
            <a:avLst/>
          </a:prstGeom>
          <a:noFill/>
          <a:ln w="9525">
            <a:solidFill>
              <a:srgbClr val="159B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1600" dirty="0">
                <a:solidFill>
                  <a:schemeClr val="tx1"/>
                </a:solidFill>
              </a:rPr>
              <a:t>CIM Interface</a:t>
            </a:r>
            <a:endParaRPr lang="zh-CN" altLang="en-US" sz="1600" dirty="0">
              <a:solidFill>
                <a:schemeClr val="tx1"/>
              </a:solidFill>
            </a:endParaRPr>
          </a:p>
        </p:txBody>
      </p:sp>
      <p:sp>
        <p:nvSpPr>
          <p:cNvPr id="37" name="圆角矩形 36"/>
          <p:cNvSpPr/>
          <p:nvPr/>
        </p:nvSpPr>
        <p:spPr>
          <a:xfrm>
            <a:off x="5075565" y="5968545"/>
            <a:ext cx="1798303" cy="456813"/>
          </a:xfrm>
          <a:prstGeom prst="roundRect">
            <a:avLst/>
          </a:prstGeom>
          <a:noFill/>
          <a:ln w="9525">
            <a:solidFill>
              <a:srgbClr val="159B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1600" dirty="0">
                <a:solidFill>
                  <a:schemeClr val="tx1"/>
                </a:solidFill>
              </a:rPr>
              <a:t>Communication Service</a:t>
            </a:r>
            <a:endParaRPr lang="zh-CN" altLang="en-US" sz="1400" dirty="0">
              <a:solidFill>
                <a:schemeClr val="tx1"/>
              </a:solidFill>
            </a:endParaRPr>
          </a:p>
        </p:txBody>
      </p:sp>
      <p:cxnSp>
        <p:nvCxnSpPr>
          <p:cNvPr id="38" name="直接箭头连接符 37"/>
          <p:cNvCxnSpPr>
            <a:endCxn id="37" idx="3"/>
          </p:cNvCxnSpPr>
          <p:nvPr/>
        </p:nvCxnSpPr>
        <p:spPr>
          <a:xfrm flipH="1">
            <a:off x="6873868" y="6196951"/>
            <a:ext cx="860480" cy="1"/>
          </a:xfrm>
          <a:prstGeom prst="straightConnector1">
            <a:avLst/>
          </a:prstGeom>
          <a:ln w="22225">
            <a:solidFill>
              <a:schemeClr val="bg1">
                <a:lumMod val="75000"/>
              </a:schemeClr>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sp>
        <p:nvSpPr>
          <p:cNvPr id="51" name="圆角矩形 50"/>
          <p:cNvSpPr/>
          <p:nvPr/>
        </p:nvSpPr>
        <p:spPr>
          <a:xfrm>
            <a:off x="7700294" y="4541343"/>
            <a:ext cx="1076948" cy="2089718"/>
          </a:xfrm>
          <a:prstGeom prst="roundRect">
            <a:avLst>
              <a:gd name="adj" fmla="val 5270"/>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2" name="图片 5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52694" y="4846854"/>
            <a:ext cx="533575" cy="720000"/>
          </a:xfrm>
          <a:prstGeom prst="rect">
            <a:avLst/>
          </a:prstGeom>
        </p:spPr>
      </p:pic>
      <p:sp>
        <p:nvSpPr>
          <p:cNvPr id="54" name="文本框 53"/>
          <p:cNvSpPr txBox="1"/>
          <p:nvPr/>
        </p:nvSpPr>
        <p:spPr>
          <a:xfrm>
            <a:off x="7884606" y="5463594"/>
            <a:ext cx="770410" cy="230832"/>
          </a:xfrm>
          <a:prstGeom prst="rect">
            <a:avLst/>
          </a:prstGeom>
          <a:noFill/>
        </p:spPr>
        <p:txBody>
          <a:bodyPr wrap="square" rtlCol="0">
            <a:spAutoFit/>
          </a:bodyPr>
          <a:lstStyle/>
          <a:p>
            <a:r>
              <a:rPr lang="en-US" altLang="zh-CN" sz="900" dirty="0"/>
              <a:t>Gateway</a:t>
            </a:r>
            <a:endParaRPr lang="zh-CN" altLang="en-US" sz="900" dirty="0"/>
          </a:p>
        </p:txBody>
      </p:sp>
      <p:sp>
        <p:nvSpPr>
          <p:cNvPr id="55" name="文本框 54"/>
          <p:cNvSpPr txBox="1"/>
          <p:nvPr/>
        </p:nvSpPr>
        <p:spPr>
          <a:xfrm>
            <a:off x="7884606" y="6269576"/>
            <a:ext cx="770410" cy="230832"/>
          </a:xfrm>
          <a:prstGeom prst="rect">
            <a:avLst/>
          </a:prstGeom>
          <a:noFill/>
        </p:spPr>
        <p:txBody>
          <a:bodyPr wrap="square" rtlCol="0">
            <a:spAutoFit/>
          </a:bodyPr>
          <a:lstStyle/>
          <a:p>
            <a:r>
              <a:rPr lang="en-US" altLang="zh-CN" sz="900" dirty="0"/>
              <a:t>GPRS</a:t>
            </a:r>
            <a:endParaRPr lang="zh-CN" altLang="en-US" sz="900" dirty="0"/>
          </a:p>
        </p:txBody>
      </p:sp>
      <p:pic>
        <p:nvPicPr>
          <p:cNvPr id="22" name="图片 21"/>
          <p:cNvPicPr>
            <a:picLocks noChangeAspect="1"/>
          </p:cNvPicPr>
          <p:nvPr/>
        </p:nvPicPr>
        <p:blipFill>
          <a:blip r:embed="rId5"/>
          <a:stretch>
            <a:fillRect/>
          </a:stretch>
        </p:blipFill>
        <p:spPr>
          <a:xfrm>
            <a:off x="935665" y="1909105"/>
            <a:ext cx="1296144" cy="641267"/>
          </a:xfrm>
          <a:prstGeom prst="rect">
            <a:avLst/>
          </a:prstGeom>
        </p:spPr>
      </p:pic>
      <p:sp>
        <p:nvSpPr>
          <p:cNvPr id="23" name="矩形 22"/>
          <p:cNvSpPr/>
          <p:nvPr/>
        </p:nvSpPr>
        <p:spPr>
          <a:xfrm>
            <a:off x="748622" y="2428394"/>
            <a:ext cx="1276568" cy="307777"/>
          </a:xfrm>
          <a:prstGeom prst="rect">
            <a:avLst/>
          </a:prstGeom>
        </p:spPr>
        <p:txBody>
          <a:bodyPr wrap="none">
            <a:spAutoFit/>
          </a:bodyPr>
          <a:lstStyle/>
          <a:p>
            <a:pPr algn="ctr"/>
            <a:r>
              <a:rPr lang="en-US" altLang="zh-CN" sz="1400" dirty="0"/>
              <a:t>Unified System</a:t>
            </a:r>
            <a:endParaRPr lang="zh-CN" altLang="en-US" sz="1400" dirty="0"/>
          </a:p>
        </p:txBody>
      </p:sp>
      <p:sp>
        <p:nvSpPr>
          <p:cNvPr id="43" name="矩形 42"/>
          <p:cNvSpPr/>
          <p:nvPr/>
        </p:nvSpPr>
        <p:spPr>
          <a:xfrm>
            <a:off x="754735" y="2759970"/>
            <a:ext cx="465064" cy="307777"/>
          </a:xfrm>
          <a:prstGeom prst="rect">
            <a:avLst/>
          </a:prstGeom>
        </p:spPr>
        <p:txBody>
          <a:bodyPr wrap="none">
            <a:spAutoFit/>
          </a:bodyPr>
          <a:lstStyle/>
          <a:p>
            <a:pPr algn="ctr"/>
            <a:r>
              <a:rPr lang="en-US" altLang="zh-CN" sz="1400" dirty="0"/>
              <a:t>HES</a:t>
            </a:r>
            <a:endParaRPr lang="zh-CN" altLang="en-US" sz="1400" dirty="0"/>
          </a:p>
        </p:txBody>
      </p:sp>
      <p:pic>
        <p:nvPicPr>
          <p:cNvPr id="25" name="图片 24"/>
          <p:cNvPicPr>
            <a:picLocks noChangeAspect="1"/>
          </p:cNvPicPr>
          <p:nvPr/>
        </p:nvPicPr>
        <p:blipFill>
          <a:blip r:embed="rId6"/>
          <a:stretch>
            <a:fillRect/>
          </a:stretch>
        </p:blipFill>
        <p:spPr>
          <a:xfrm>
            <a:off x="5042176" y="2196275"/>
            <a:ext cx="1690482" cy="464239"/>
          </a:xfrm>
          <a:prstGeom prst="rect">
            <a:avLst/>
          </a:prstGeom>
        </p:spPr>
      </p:pic>
      <p:pic>
        <p:nvPicPr>
          <p:cNvPr id="45" name="图片 44" descr="E:\Schuco\项目文档\孟加拉文档\2-产品资料\7.孟加拉使用说明书\照片\孟加拉照片\HXE110-SP.png"/>
          <p:cNvPicPr/>
          <p:nvPr/>
        </p:nvPicPr>
        <p:blipFill>
          <a:blip r:embed="rId7" cstate="print"/>
          <a:srcRect/>
          <a:stretch>
            <a:fillRect/>
          </a:stretch>
        </p:blipFill>
        <p:spPr bwMode="auto">
          <a:xfrm>
            <a:off x="7999732" y="5653934"/>
            <a:ext cx="439501" cy="661110"/>
          </a:xfrm>
          <a:prstGeom prst="rect">
            <a:avLst/>
          </a:prstGeom>
          <a:noFill/>
          <a:ln w="9525">
            <a:noFill/>
            <a:miter lim="800000"/>
            <a:headEnd/>
            <a:tailEnd/>
          </a:ln>
        </p:spPr>
      </p:pic>
      <p:sp>
        <p:nvSpPr>
          <p:cNvPr id="41" name="TextBox 5"/>
          <p:cNvSpPr txBox="1"/>
          <p:nvPr/>
        </p:nvSpPr>
        <p:spPr>
          <a:xfrm>
            <a:off x="0" y="357592"/>
            <a:ext cx="9096581" cy="523220"/>
          </a:xfrm>
          <a:prstGeom prst="rect">
            <a:avLst/>
          </a:prstGeom>
          <a:noFill/>
        </p:spPr>
        <p:txBody>
          <a:bodyPr wrap="square" rtlCol="0">
            <a:spAutoFit/>
          </a:bodyPr>
          <a:lstStyle/>
          <a:p>
            <a:r>
              <a:rPr lang="en-US" altLang="zh-CN" sz="2800" dirty="0"/>
              <a:t>Smart Prepayment </a:t>
            </a:r>
            <a:r>
              <a:rPr lang="zh-CN" altLang="en-US" sz="2800" dirty="0"/>
              <a:t> </a:t>
            </a:r>
            <a:r>
              <a:rPr lang="en-US" altLang="zh-CN" sz="2800" dirty="0"/>
              <a:t>Topology-System Architecture </a:t>
            </a:r>
            <a:r>
              <a:rPr lang="en-US" altLang="zh-CN" sz="2800" dirty="0" err="1"/>
              <a:t>Smplified</a:t>
            </a:r>
            <a:r>
              <a:rPr lang="en-US" altLang="zh-CN" sz="2800" dirty="0"/>
              <a:t> </a:t>
            </a:r>
            <a:endParaRPr lang="zh-CN" altLang="en-US" sz="2800" dirty="0"/>
          </a:p>
        </p:txBody>
      </p:sp>
      <p:sp>
        <p:nvSpPr>
          <p:cNvPr id="2" name="上下箭头 20">
            <a:extLst>
              <a:ext uri="{FF2B5EF4-FFF2-40B4-BE49-F238E27FC236}">
                <a16:creationId xmlns:a16="http://schemas.microsoft.com/office/drawing/2014/main" id="{6CB65971-7F09-4085-B0C0-9BE05B49EC20}"/>
              </a:ext>
            </a:extLst>
          </p:cNvPr>
          <p:cNvSpPr/>
          <p:nvPr/>
        </p:nvSpPr>
        <p:spPr>
          <a:xfrm>
            <a:off x="3299504" y="2612047"/>
            <a:ext cx="180000" cy="540000"/>
          </a:xfrm>
          <a:prstGeom prst="up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21">
            <a:extLst>
              <a:ext uri="{FF2B5EF4-FFF2-40B4-BE49-F238E27FC236}">
                <a16:creationId xmlns:a16="http://schemas.microsoft.com/office/drawing/2014/main" id="{DAB36956-2D95-4D98-AE34-AEF15D328312}"/>
              </a:ext>
            </a:extLst>
          </p:cNvPr>
          <p:cNvPicPr>
            <a:picLocks noChangeAspect="1"/>
          </p:cNvPicPr>
          <p:nvPr/>
        </p:nvPicPr>
        <p:blipFill>
          <a:blip r:embed="rId5"/>
          <a:stretch>
            <a:fillRect/>
          </a:stretch>
        </p:blipFill>
        <p:spPr>
          <a:xfrm>
            <a:off x="1369349" y="966665"/>
            <a:ext cx="1296144" cy="641267"/>
          </a:xfrm>
          <a:prstGeom prst="rect">
            <a:avLst/>
          </a:prstGeom>
        </p:spPr>
      </p:pic>
      <p:sp>
        <p:nvSpPr>
          <p:cNvPr id="5" name="圆角矩形 6">
            <a:extLst>
              <a:ext uri="{FF2B5EF4-FFF2-40B4-BE49-F238E27FC236}">
                <a16:creationId xmlns:a16="http://schemas.microsoft.com/office/drawing/2014/main" id="{B9E9404D-751E-4255-B2F2-3162F95F75C5}"/>
              </a:ext>
            </a:extLst>
          </p:cNvPr>
          <p:cNvSpPr/>
          <p:nvPr/>
        </p:nvSpPr>
        <p:spPr>
          <a:xfrm>
            <a:off x="750876" y="1918535"/>
            <a:ext cx="6480720" cy="909613"/>
          </a:xfrm>
          <a:prstGeom prst="roundRect">
            <a:avLst>
              <a:gd name="adj" fmla="val 9087"/>
            </a:avLst>
          </a:prstGeom>
          <a:noFill/>
          <a:ln w="12700">
            <a:solidFill>
              <a:srgbClr val="159B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圆角矩形 6">
            <a:extLst>
              <a:ext uri="{FF2B5EF4-FFF2-40B4-BE49-F238E27FC236}">
                <a16:creationId xmlns:a16="http://schemas.microsoft.com/office/drawing/2014/main" id="{39AEF17F-510F-40F3-96DE-CE0C2795E774}"/>
              </a:ext>
            </a:extLst>
          </p:cNvPr>
          <p:cNvSpPr/>
          <p:nvPr/>
        </p:nvSpPr>
        <p:spPr>
          <a:xfrm>
            <a:off x="733554" y="885289"/>
            <a:ext cx="6480720" cy="909613"/>
          </a:xfrm>
          <a:prstGeom prst="roundRect">
            <a:avLst>
              <a:gd name="adj" fmla="val 9087"/>
            </a:avLst>
          </a:prstGeom>
          <a:noFill/>
          <a:ln w="12700">
            <a:solidFill>
              <a:srgbClr val="159B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42">
            <a:extLst>
              <a:ext uri="{FF2B5EF4-FFF2-40B4-BE49-F238E27FC236}">
                <a16:creationId xmlns:a16="http://schemas.microsoft.com/office/drawing/2014/main" id="{5BDEB2FB-B8F1-4DFA-9078-837A7661D4A1}"/>
              </a:ext>
            </a:extLst>
          </p:cNvPr>
          <p:cNvSpPr/>
          <p:nvPr/>
        </p:nvSpPr>
        <p:spPr>
          <a:xfrm>
            <a:off x="3031713" y="1154252"/>
            <a:ext cx="684803" cy="307777"/>
          </a:xfrm>
          <a:prstGeom prst="rect">
            <a:avLst/>
          </a:prstGeom>
        </p:spPr>
        <p:txBody>
          <a:bodyPr wrap="none">
            <a:spAutoFit/>
          </a:bodyPr>
          <a:lstStyle/>
          <a:p>
            <a:pPr algn="ctr"/>
            <a:r>
              <a:rPr lang="en-US" altLang="zh-CN" sz="1400" dirty="0"/>
              <a:t>MDMS</a:t>
            </a:r>
            <a:endParaRPr lang="zh-CN" altLang="en-US" sz="1400" dirty="0"/>
          </a:p>
        </p:txBody>
      </p:sp>
    </p:spTree>
    <p:extLst>
      <p:ext uri="{BB962C8B-B14F-4D97-AF65-F5344CB8AC3E}">
        <p14:creationId xmlns:p14="http://schemas.microsoft.com/office/powerpoint/2010/main" val="20741616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a:spLocks noChangeArrowheads="1"/>
          </p:cNvSpPr>
          <p:nvPr/>
        </p:nvSpPr>
        <p:spPr bwMode="auto">
          <a:xfrm flipV="1">
            <a:off x="2774150" y="-110416"/>
            <a:ext cx="6009809"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2" name="Rectangle 2"/>
          <p:cNvSpPr>
            <a:spLocks noChangeArrowheads="1"/>
          </p:cNvSpPr>
          <p:nvPr/>
        </p:nvSpPr>
        <p:spPr bwMode="auto">
          <a:xfrm flipV="1">
            <a:off x="179512" y="-590481"/>
            <a:ext cx="8431863"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5" name="对象 4"/>
          <p:cNvGraphicFramePr>
            <a:graphicFrameLocks noChangeAspect="1"/>
          </p:cNvGraphicFramePr>
          <p:nvPr/>
        </p:nvGraphicFramePr>
        <p:xfrm>
          <a:off x="179512" y="0"/>
          <a:ext cx="4767286" cy="6858000"/>
        </p:xfrm>
        <a:graphic>
          <a:graphicData uri="http://schemas.openxmlformats.org/presentationml/2006/ole">
            <mc:AlternateContent xmlns:mc="http://schemas.openxmlformats.org/markup-compatibility/2006">
              <mc:Choice xmlns:v="urn:schemas-microsoft-com:vml" Requires="v">
                <p:oleObj r:id="rId3" imgW="5270500" imgH="7620000" progId="Visio.Drawing.11">
                  <p:embed/>
                </p:oleObj>
              </mc:Choice>
              <mc:Fallback>
                <p:oleObj r:id="rId3" imgW="5270500" imgH="7620000" progId="Visio.Drawing.11">
                  <p:embed/>
                  <p:pic>
                    <p:nvPicPr>
                      <p:cNvPr id="5" name="对象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9512" y="0"/>
                        <a:ext cx="4767286" cy="6858000"/>
                      </a:xfrm>
                      <a:prstGeom prst="rect">
                        <a:avLst/>
                      </a:prstGeom>
                      <a:noFill/>
                    </p:spPr>
                  </p:pic>
                </p:oleObj>
              </mc:Fallback>
            </mc:AlternateContent>
          </a:graphicData>
        </a:graphic>
      </p:graphicFrame>
      <p:sp>
        <p:nvSpPr>
          <p:cNvPr id="44" name="TextBox 5"/>
          <p:cNvSpPr txBox="1"/>
          <p:nvPr/>
        </p:nvSpPr>
        <p:spPr>
          <a:xfrm>
            <a:off x="4788024" y="2636912"/>
            <a:ext cx="4452573" cy="1754326"/>
          </a:xfrm>
          <a:prstGeom prst="rect">
            <a:avLst/>
          </a:prstGeom>
          <a:noFill/>
        </p:spPr>
        <p:txBody>
          <a:bodyPr wrap="square" rtlCol="0">
            <a:spAutoFit/>
          </a:bodyPr>
          <a:lstStyle/>
          <a:p>
            <a:pPr algn="ctr"/>
            <a:r>
              <a:rPr lang="en-US" altLang="zh-CN" sz="3600" dirty="0">
                <a:solidFill>
                  <a:srgbClr val="FF0000"/>
                </a:solidFill>
              </a:rPr>
              <a:t>Smart Prepayment </a:t>
            </a:r>
            <a:r>
              <a:rPr lang="zh-CN" altLang="en-US" sz="3600" dirty="0">
                <a:solidFill>
                  <a:srgbClr val="FF0000"/>
                </a:solidFill>
              </a:rPr>
              <a:t> </a:t>
            </a:r>
            <a:r>
              <a:rPr lang="en-US" altLang="zh-CN" sz="3600" dirty="0">
                <a:solidFill>
                  <a:srgbClr val="FF0000"/>
                </a:solidFill>
              </a:rPr>
              <a:t>Topology-</a:t>
            </a:r>
            <a:r>
              <a:rPr lang="zh-CN" altLang="en-US" sz="3600" dirty="0">
                <a:solidFill>
                  <a:srgbClr val="FF0000"/>
                </a:solidFill>
              </a:rPr>
              <a:t> </a:t>
            </a:r>
            <a:endParaRPr lang="en-US" altLang="zh-CN" sz="3600" dirty="0">
              <a:solidFill>
                <a:srgbClr val="FF0000"/>
              </a:solidFill>
            </a:endParaRPr>
          </a:p>
          <a:p>
            <a:pPr algn="ctr"/>
            <a:r>
              <a:rPr lang="en-US" altLang="zh-CN" sz="3600" dirty="0">
                <a:solidFill>
                  <a:srgbClr val="FF0000"/>
                </a:solidFill>
              </a:rPr>
              <a:t>Third</a:t>
            </a:r>
            <a:r>
              <a:rPr lang="zh-CN" altLang="en-US" sz="3600" dirty="0">
                <a:solidFill>
                  <a:srgbClr val="FF0000"/>
                </a:solidFill>
              </a:rPr>
              <a:t> </a:t>
            </a:r>
            <a:r>
              <a:rPr lang="en-US" altLang="zh-CN" sz="3600" dirty="0">
                <a:solidFill>
                  <a:srgbClr val="FF0000"/>
                </a:solidFill>
              </a:rPr>
              <a:t>Party</a:t>
            </a:r>
            <a:r>
              <a:rPr lang="zh-CN" altLang="en-US" sz="3600" dirty="0">
                <a:solidFill>
                  <a:srgbClr val="FF0000"/>
                </a:solidFill>
              </a:rPr>
              <a:t> </a:t>
            </a:r>
            <a:r>
              <a:rPr lang="en-US" altLang="zh-CN" sz="3600" dirty="0">
                <a:solidFill>
                  <a:srgbClr val="FF0000"/>
                </a:solidFill>
              </a:rPr>
              <a:t>Vending</a:t>
            </a:r>
            <a:r>
              <a:rPr lang="zh-CN" altLang="en-US" sz="3600" dirty="0">
                <a:solidFill>
                  <a:srgbClr val="FF0000"/>
                </a:solidFill>
              </a:rPr>
              <a:t> </a:t>
            </a:r>
          </a:p>
        </p:txBody>
      </p:sp>
    </p:spTree>
    <p:extLst>
      <p:ext uri="{BB962C8B-B14F-4D97-AF65-F5344CB8AC3E}">
        <p14:creationId xmlns:p14="http://schemas.microsoft.com/office/powerpoint/2010/main" val="17144248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1" name="图片 16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57420" y="4637859"/>
            <a:ext cx="1411554" cy="1212832"/>
          </a:xfrm>
          <a:prstGeom prst="rect">
            <a:avLst/>
          </a:prstGeom>
        </p:spPr>
      </p:pic>
      <p:sp>
        <p:nvSpPr>
          <p:cNvPr id="90" name="文本占位符 3"/>
          <p:cNvSpPr txBox="1">
            <a:spLocks/>
          </p:cNvSpPr>
          <p:nvPr/>
        </p:nvSpPr>
        <p:spPr>
          <a:xfrm>
            <a:off x="152400" y="228600"/>
            <a:ext cx="8410399" cy="485794"/>
          </a:xfrm>
          <a:prstGeom prst="rect">
            <a:avLst/>
          </a:prstGeom>
        </p:spPr>
        <p:txBody>
          <a:bodyPr vert="horz" lIns="68580" tIns="34290" rIns="68580" bIns="34290" rtlCol="0" anchor="ctr"/>
          <a:lstStyle>
            <a:defPPr>
              <a:defRPr lang="zh-C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400" b="1" dirty="0">
                <a:solidFill>
                  <a:schemeClr val="accent1">
                    <a:lumMod val="75000"/>
                  </a:schemeClr>
                </a:solidFill>
                <a:latin typeface="微软雅黑" panose="020B0503020204020204" pitchFamily="34" charset="-122"/>
                <a:ea typeface="微软雅黑" panose="020B0503020204020204" pitchFamily="34" charset="-122"/>
              </a:rPr>
              <a:t>Smart</a:t>
            </a:r>
            <a:r>
              <a:rPr lang="en-US" altLang="zh-CN" sz="2400" b="1" i="1" dirty="0">
                <a:solidFill>
                  <a:schemeClr val="accent1">
                    <a:lumMod val="75000"/>
                  </a:schemeClr>
                </a:solidFill>
                <a:latin typeface="微软雅黑" panose="020B0503020204020204" pitchFamily="34" charset="-122"/>
                <a:ea typeface="微软雅黑" panose="020B0503020204020204" pitchFamily="34" charset="-122"/>
              </a:rPr>
              <a:t> </a:t>
            </a:r>
            <a:r>
              <a:rPr lang="en-US" altLang="zh-CN" sz="2400" b="1" dirty="0">
                <a:solidFill>
                  <a:schemeClr val="accent1">
                    <a:lumMod val="75000"/>
                  </a:schemeClr>
                </a:solidFill>
                <a:latin typeface="微软雅黑" panose="020B0503020204020204" pitchFamily="34" charset="-122"/>
                <a:ea typeface="微软雅黑" panose="020B0503020204020204" pitchFamily="34" charset="-122"/>
              </a:rPr>
              <a:t>Prepaid Meter Total Solution</a:t>
            </a:r>
            <a:endParaRPr lang="zh-CN" altLang="en-US" sz="2400" b="1" dirty="0">
              <a:solidFill>
                <a:schemeClr val="accent1">
                  <a:lumMod val="75000"/>
                </a:schemeClr>
              </a:solidFill>
              <a:latin typeface="Arial" panose="020B0604020202020204" pitchFamily="34" charset="0"/>
              <a:cs typeface="Arial" panose="020B0604020202020204" pitchFamily="34" charset="0"/>
            </a:endParaRPr>
          </a:p>
        </p:txBody>
      </p:sp>
      <p:cxnSp>
        <p:nvCxnSpPr>
          <p:cNvPr id="112" name="直接连接符 111"/>
          <p:cNvCxnSpPr/>
          <p:nvPr/>
        </p:nvCxnSpPr>
        <p:spPr>
          <a:xfrm flipV="1">
            <a:off x="228600" y="685800"/>
            <a:ext cx="8767750" cy="8966"/>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grpSp>
        <p:nvGrpSpPr>
          <p:cNvPr id="121" name="组合 16"/>
          <p:cNvGrpSpPr/>
          <p:nvPr/>
        </p:nvGrpSpPr>
        <p:grpSpPr>
          <a:xfrm>
            <a:off x="3088510" y="1782844"/>
            <a:ext cx="1974980" cy="639575"/>
            <a:chOff x="4638681" y="1442487"/>
            <a:chExt cx="2033239" cy="661466"/>
          </a:xfrm>
        </p:grpSpPr>
        <p:grpSp>
          <p:nvGrpSpPr>
            <p:cNvPr id="122" name="组合 112"/>
            <p:cNvGrpSpPr/>
            <p:nvPr/>
          </p:nvGrpSpPr>
          <p:grpSpPr>
            <a:xfrm>
              <a:off x="4638681" y="1442487"/>
              <a:ext cx="1231403" cy="661466"/>
              <a:chOff x="7557706" y="996426"/>
              <a:chExt cx="1231403" cy="661466"/>
            </a:xfrm>
          </p:grpSpPr>
          <p:grpSp>
            <p:nvGrpSpPr>
              <p:cNvPr id="125" name="组合 111"/>
              <p:cNvGrpSpPr/>
              <p:nvPr/>
            </p:nvGrpSpPr>
            <p:grpSpPr>
              <a:xfrm>
                <a:off x="7557706" y="996426"/>
                <a:ext cx="1161302" cy="661466"/>
                <a:chOff x="3563479" y="987425"/>
                <a:chExt cx="1432561" cy="815974"/>
              </a:xfrm>
            </p:grpSpPr>
            <p:sp>
              <p:nvSpPr>
                <p:cNvPr id="127" name="圆角矩形 62"/>
                <p:cNvSpPr/>
                <p:nvPr/>
              </p:nvSpPr>
              <p:spPr>
                <a:xfrm>
                  <a:off x="3563479" y="987425"/>
                  <a:ext cx="1107205" cy="815974"/>
                </a:xfrm>
                <a:custGeom>
                  <a:avLst/>
                  <a:gdLst/>
                  <a:ahLst/>
                  <a:cxnLst/>
                  <a:rect l="l" t="t" r="r" b="b"/>
                  <a:pathLst>
                    <a:path w="1107205" h="815974">
                      <a:moveTo>
                        <a:pt x="816166" y="0"/>
                      </a:moveTo>
                      <a:cubicBezTo>
                        <a:pt x="965773" y="0"/>
                        <a:pt x="1089366" y="111376"/>
                        <a:pt x="1107205" y="255915"/>
                      </a:cubicBezTo>
                      <a:cubicBezTo>
                        <a:pt x="1066287" y="256286"/>
                        <a:pt x="1028206" y="268480"/>
                        <a:pt x="997337" y="291663"/>
                      </a:cubicBezTo>
                      <a:cubicBezTo>
                        <a:pt x="950443" y="219756"/>
                        <a:pt x="869242" y="172392"/>
                        <a:pt x="776979" y="172392"/>
                      </a:cubicBezTo>
                      <a:cubicBezTo>
                        <a:pt x="631285" y="172392"/>
                        <a:pt x="513176" y="290501"/>
                        <a:pt x="513176" y="436195"/>
                      </a:cubicBezTo>
                      <a:cubicBezTo>
                        <a:pt x="513176" y="451220"/>
                        <a:pt x="514432" y="465952"/>
                        <a:pt x="517608" y="480163"/>
                      </a:cubicBezTo>
                      <a:lnTo>
                        <a:pt x="470188" y="480163"/>
                      </a:lnTo>
                      <a:cubicBezTo>
                        <a:pt x="377456" y="480163"/>
                        <a:pt x="302282" y="555337"/>
                        <a:pt x="302282" y="648069"/>
                      </a:cubicBezTo>
                      <a:cubicBezTo>
                        <a:pt x="302282" y="740800"/>
                        <a:pt x="377454" y="815973"/>
                        <a:pt x="470185" y="815974"/>
                      </a:cubicBezTo>
                      <a:lnTo>
                        <a:pt x="194138" y="815974"/>
                      </a:lnTo>
                      <a:cubicBezTo>
                        <a:pt x="86919" y="815974"/>
                        <a:pt x="0" y="729055"/>
                        <a:pt x="0" y="621837"/>
                      </a:cubicBezTo>
                      <a:cubicBezTo>
                        <a:pt x="0" y="523438"/>
                        <a:pt x="73207" y="442137"/>
                        <a:pt x="168245" y="430309"/>
                      </a:cubicBezTo>
                      <a:cubicBezTo>
                        <a:pt x="165769" y="420196"/>
                        <a:pt x="165101" y="409738"/>
                        <a:pt x="165101" y="399124"/>
                      </a:cubicBezTo>
                      <a:cubicBezTo>
                        <a:pt x="165101" y="262351"/>
                        <a:pt x="275978" y="151474"/>
                        <a:pt x="412751" y="151474"/>
                      </a:cubicBezTo>
                      <a:cubicBezTo>
                        <a:pt x="460185" y="151474"/>
                        <a:pt x="504505" y="164810"/>
                        <a:pt x="541741" y="188627"/>
                      </a:cubicBezTo>
                      <a:cubicBezTo>
                        <a:pt x="583790" y="78142"/>
                        <a:pt x="690853" y="0"/>
                        <a:pt x="816166"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itchFamily="34" charset="0"/>
                    <a:cs typeface="Arial" pitchFamily="34" charset="0"/>
                  </a:endParaRPr>
                </a:p>
              </p:txBody>
            </p:sp>
            <p:sp>
              <p:nvSpPr>
                <p:cNvPr id="128" name="圆角矩形 109"/>
                <p:cNvSpPr/>
                <p:nvPr/>
              </p:nvSpPr>
              <p:spPr>
                <a:xfrm>
                  <a:off x="3903840" y="1191605"/>
                  <a:ext cx="1092200" cy="604175"/>
                </a:xfrm>
                <a:custGeom>
                  <a:avLst/>
                  <a:gdLst/>
                  <a:ahLst/>
                  <a:cxnLst/>
                  <a:rect l="l" t="t" r="r" b="b"/>
                  <a:pathLst>
                    <a:path w="1092200" h="604175">
                      <a:moveTo>
                        <a:pt x="445630" y="0"/>
                      </a:moveTo>
                      <a:cubicBezTo>
                        <a:pt x="532244" y="0"/>
                        <a:pt x="608472" y="44464"/>
                        <a:pt x="652495" y="111968"/>
                      </a:cubicBezTo>
                      <a:cubicBezTo>
                        <a:pt x="683333" y="88808"/>
                        <a:pt x="721838" y="77330"/>
                        <a:pt x="763023" y="77330"/>
                      </a:cubicBezTo>
                      <a:cubicBezTo>
                        <a:pt x="882826" y="77330"/>
                        <a:pt x="979946" y="174450"/>
                        <a:pt x="979946" y="294253"/>
                      </a:cubicBezTo>
                      <a:lnTo>
                        <a:pt x="979568" y="298009"/>
                      </a:lnTo>
                      <a:cubicBezTo>
                        <a:pt x="1045046" y="315244"/>
                        <a:pt x="1092200" y="375390"/>
                        <a:pt x="1092200" y="446550"/>
                      </a:cubicBezTo>
                      <a:cubicBezTo>
                        <a:pt x="1092200" y="533604"/>
                        <a:pt x="1021629" y="604175"/>
                        <a:pt x="934575" y="604175"/>
                      </a:cubicBezTo>
                      <a:lnTo>
                        <a:pt x="157625" y="604175"/>
                      </a:lnTo>
                      <a:cubicBezTo>
                        <a:pt x="70571" y="604175"/>
                        <a:pt x="0" y="533604"/>
                        <a:pt x="0" y="446550"/>
                      </a:cubicBezTo>
                      <a:cubicBezTo>
                        <a:pt x="0" y="359496"/>
                        <a:pt x="70571" y="288925"/>
                        <a:pt x="157625" y="288925"/>
                      </a:cubicBezTo>
                      <a:lnTo>
                        <a:pt x="202141" y="288925"/>
                      </a:lnTo>
                      <a:cubicBezTo>
                        <a:pt x="199159" y="275585"/>
                        <a:pt x="197980" y="261755"/>
                        <a:pt x="197980" y="247650"/>
                      </a:cubicBezTo>
                      <a:cubicBezTo>
                        <a:pt x="197980" y="110877"/>
                        <a:pt x="308857" y="0"/>
                        <a:pt x="445630"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itchFamily="34" charset="0"/>
                    <a:cs typeface="Arial" pitchFamily="34" charset="0"/>
                  </a:endParaRPr>
                </a:p>
              </p:txBody>
            </p:sp>
          </p:grpSp>
          <p:sp>
            <p:nvSpPr>
              <p:cNvPr id="126" name="TextBox 68"/>
              <p:cNvSpPr txBox="1"/>
              <p:nvPr/>
            </p:nvSpPr>
            <p:spPr>
              <a:xfrm>
                <a:off x="7713995" y="1370039"/>
                <a:ext cx="1075114" cy="238733"/>
              </a:xfrm>
              <a:prstGeom prst="rect">
                <a:avLst/>
              </a:prstGeom>
              <a:noFill/>
            </p:spPr>
            <p:txBody>
              <a:bodyPr wrap="square" rtlCol="0">
                <a:spAutoFit/>
              </a:bodyPr>
              <a:lstStyle/>
              <a:p>
                <a:pPr algn="ctr"/>
                <a:r>
                  <a:rPr lang="en-US" altLang="zh-CN" sz="900" b="1" dirty="0">
                    <a:solidFill>
                      <a:schemeClr val="bg1"/>
                    </a:solidFill>
                    <a:latin typeface="Arial" pitchFamily="34" charset="0"/>
                    <a:ea typeface="微软雅黑" pitchFamily="34" charset="-122"/>
                    <a:cs typeface="Arial" pitchFamily="34" charset="0"/>
                  </a:rPr>
                  <a:t>Network</a:t>
                </a:r>
                <a:endParaRPr lang="zh-CN" altLang="en-US" sz="900" b="1" dirty="0">
                  <a:solidFill>
                    <a:schemeClr val="bg1"/>
                  </a:solidFill>
                  <a:latin typeface="Arial" pitchFamily="34" charset="0"/>
                  <a:ea typeface="微软雅黑" pitchFamily="34" charset="-122"/>
                  <a:cs typeface="Arial" pitchFamily="34" charset="0"/>
                </a:endParaRPr>
              </a:p>
            </p:txBody>
          </p:sp>
        </p:grpSp>
        <p:cxnSp>
          <p:nvCxnSpPr>
            <p:cNvPr id="124" name="直接连接符 123"/>
            <p:cNvCxnSpPr/>
            <p:nvPr/>
          </p:nvCxnSpPr>
          <p:spPr>
            <a:xfrm flipV="1">
              <a:off x="5701659" y="1738262"/>
              <a:ext cx="970261" cy="11022"/>
            </a:xfrm>
            <a:prstGeom prst="line">
              <a:avLst/>
            </a:prstGeom>
            <a:ln>
              <a:prstDash val="dash"/>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pic>
        <p:nvPicPr>
          <p:cNvPr id="132" name="图片 13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4968" y="4731433"/>
            <a:ext cx="1848326" cy="1017382"/>
          </a:xfrm>
          <a:prstGeom prst="rect">
            <a:avLst/>
          </a:prstGeom>
        </p:spPr>
      </p:pic>
      <p:pic>
        <p:nvPicPr>
          <p:cNvPr id="138" name="图片 13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277179" y="2724323"/>
            <a:ext cx="521198" cy="797025"/>
          </a:xfrm>
          <a:prstGeom prst="rect">
            <a:avLst/>
          </a:prstGeom>
        </p:spPr>
      </p:pic>
      <p:cxnSp>
        <p:nvCxnSpPr>
          <p:cNvPr id="140" name="肘形连接符 139"/>
          <p:cNvCxnSpPr/>
          <p:nvPr/>
        </p:nvCxnSpPr>
        <p:spPr>
          <a:xfrm flipV="1">
            <a:off x="845131" y="2079487"/>
            <a:ext cx="2377025" cy="1758776"/>
          </a:xfrm>
          <a:prstGeom prst="bentConnector3">
            <a:avLst>
              <a:gd name="adj1" fmla="val -813"/>
            </a:avLst>
          </a:prstGeom>
          <a:ln>
            <a:prstDash val="dash"/>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41" name="TextBox 102"/>
          <p:cNvSpPr txBox="1"/>
          <p:nvPr/>
        </p:nvSpPr>
        <p:spPr>
          <a:xfrm>
            <a:off x="842093" y="2247021"/>
            <a:ext cx="636324" cy="213585"/>
          </a:xfrm>
          <a:prstGeom prst="rect">
            <a:avLst/>
          </a:prstGeom>
          <a:noFill/>
        </p:spPr>
        <p:txBody>
          <a:bodyPr wrap="square" rtlCol="0">
            <a:spAutoFit/>
          </a:bodyPr>
          <a:lstStyle/>
          <a:p>
            <a:pPr algn="r"/>
            <a:r>
              <a:rPr lang="en-US" altLang="zh-CN" sz="788" b="1" dirty="0">
                <a:latin typeface="Arial" pitchFamily="34" charset="0"/>
                <a:ea typeface="微软雅黑" pitchFamily="34" charset="-122"/>
                <a:cs typeface="Arial" pitchFamily="34" charset="0"/>
              </a:rPr>
              <a:t>GPRS/3G</a:t>
            </a:r>
          </a:p>
        </p:txBody>
      </p:sp>
      <p:sp>
        <p:nvSpPr>
          <p:cNvPr id="142" name="矩形 141"/>
          <p:cNvSpPr/>
          <p:nvPr/>
        </p:nvSpPr>
        <p:spPr>
          <a:xfrm>
            <a:off x="183316" y="4675520"/>
            <a:ext cx="1416884" cy="219291"/>
          </a:xfrm>
          <a:prstGeom prst="rect">
            <a:avLst/>
          </a:prstGeom>
        </p:spPr>
        <p:txBody>
          <a:bodyPr wrap="square">
            <a:spAutoFit/>
          </a:bodyPr>
          <a:lstStyle/>
          <a:p>
            <a:pPr algn="ctr"/>
            <a:r>
              <a:rPr lang="en-US" altLang="zh-CN" sz="825" b="1" dirty="0">
                <a:latin typeface="Arial" pitchFamily="34" charset="0"/>
                <a:cs typeface="Arial" pitchFamily="34" charset="0"/>
              </a:rPr>
              <a:t>Smart  3P Prepaid Meter</a:t>
            </a:r>
            <a:endParaRPr lang="zh-CN" altLang="en-US" sz="825" b="1" dirty="0">
              <a:latin typeface="Arial" pitchFamily="34" charset="0"/>
              <a:cs typeface="Arial" pitchFamily="34" charset="0"/>
            </a:endParaRPr>
          </a:p>
        </p:txBody>
      </p:sp>
      <p:cxnSp>
        <p:nvCxnSpPr>
          <p:cNvPr id="145" name="肘形连接符 144"/>
          <p:cNvCxnSpPr/>
          <p:nvPr/>
        </p:nvCxnSpPr>
        <p:spPr>
          <a:xfrm rot="5400000">
            <a:off x="3957933" y="3541065"/>
            <a:ext cx="645460" cy="484094"/>
          </a:xfrm>
          <a:prstGeom prst="bentConnector3">
            <a:avLst>
              <a:gd name="adj1" fmla="val 50000"/>
            </a:avLst>
          </a:prstGeom>
          <a:ln>
            <a:prstDash val="dash"/>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47" name="肘形连接符 146"/>
          <p:cNvCxnSpPr/>
          <p:nvPr/>
        </p:nvCxnSpPr>
        <p:spPr>
          <a:xfrm rot="16200000" flipH="1">
            <a:off x="4421855" y="3537029"/>
            <a:ext cx="702609" cy="484766"/>
          </a:xfrm>
          <a:prstGeom prst="bentConnector3">
            <a:avLst>
              <a:gd name="adj1" fmla="val 50000"/>
            </a:avLst>
          </a:prstGeom>
          <a:ln>
            <a:prstDash val="dash"/>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54" name="TextBox 102"/>
          <p:cNvSpPr txBox="1"/>
          <p:nvPr/>
        </p:nvSpPr>
        <p:spPr>
          <a:xfrm>
            <a:off x="5144854" y="3420477"/>
            <a:ext cx="952487" cy="213585"/>
          </a:xfrm>
          <a:prstGeom prst="rect">
            <a:avLst/>
          </a:prstGeom>
          <a:noFill/>
        </p:spPr>
        <p:txBody>
          <a:bodyPr wrap="square" rtlCol="0">
            <a:spAutoFit/>
          </a:bodyPr>
          <a:lstStyle/>
          <a:p>
            <a:pPr algn="r"/>
            <a:r>
              <a:rPr lang="en-US" altLang="zh-CN" sz="788" b="1" dirty="0">
                <a:latin typeface="Arial" pitchFamily="34" charset="0"/>
                <a:ea typeface="微软雅黑" pitchFamily="34" charset="-122"/>
                <a:cs typeface="Arial" pitchFamily="34" charset="0"/>
              </a:rPr>
              <a:t>GPRS/Ethernet</a:t>
            </a:r>
          </a:p>
        </p:txBody>
      </p:sp>
      <p:sp>
        <p:nvSpPr>
          <p:cNvPr id="155" name="TextBox 102"/>
          <p:cNvSpPr txBox="1"/>
          <p:nvPr/>
        </p:nvSpPr>
        <p:spPr>
          <a:xfrm>
            <a:off x="4173398" y="3837155"/>
            <a:ext cx="740870" cy="213585"/>
          </a:xfrm>
          <a:prstGeom prst="rect">
            <a:avLst/>
          </a:prstGeom>
          <a:noFill/>
        </p:spPr>
        <p:txBody>
          <a:bodyPr wrap="square" rtlCol="0">
            <a:spAutoFit/>
          </a:bodyPr>
          <a:lstStyle/>
          <a:p>
            <a:pPr algn="ctr"/>
            <a:r>
              <a:rPr lang="en-US" altLang="zh-CN" sz="788" b="1" dirty="0">
                <a:latin typeface="Arial" pitchFamily="34" charset="0"/>
                <a:ea typeface="微软雅黑" pitchFamily="34" charset="-122"/>
                <a:cs typeface="Arial" pitchFamily="34" charset="0"/>
              </a:rPr>
              <a:t>PLC</a:t>
            </a:r>
          </a:p>
        </p:txBody>
      </p:sp>
      <p:sp>
        <p:nvSpPr>
          <p:cNvPr id="156" name="矩形 155"/>
          <p:cNvSpPr/>
          <p:nvPr/>
        </p:nvSpPr>
        <p:spPr>
          <a:xfrm>
            <a:off x="3711073" y="4696896"/>
            <a:ext cx="1745160" cy="219291"/>
          </a:xfrm>
          <a:prstGeom prst="rect">
            <a:avLst/>
          </a:prstGeom>
        </p:spPr>
        <p:txBody>
          <a:bodyPr wrap="square">
            <a:spAutoFit/>
          </a:bodyPr>
          <a:lstStyle/>
          <a:p>
            <a:pPr algn="ctr"/>
            <a:r>
              <a:rPr lang="en-US" altLang="zh-CN" sz="825" b="1" dirty="0">
                <a:latin typeface="Arial" pitchFamily="34" charset="0"/>
                <a:cs typeface="Arial" pitchFamily="34" charset="0"/>
              </a:rPr>
              <a:t>Smart  1P Prepaid Meter</a:t>
            </a:r>
            <a:endParaRPr lang="zh-CN" altLang="en-US" sz="825" b="1" dirty="0">
              <a:latin typeface="Arial" pitchFamily="34" charset="0"/>
              <a:cs typeface="Arial" pitchFamily="34" charset="0"/>
            </a:endParaRPr>
          </a:p>
        </p:txBody>
      </p:sp>
      <p:sp>
        <p:nvSpPr>
          <p:cNvPr id="158" name="矩形 157"/>
          <p:cNvSpPr/>
          <p:nvPr/>
        </p:nvSpPr>
        <p:spPr>
          <a:xfrm>
            <a:off x="104258" y="5757990"/>
            <a:ext cx="1857872" cy="213585"/>
          </a:xfrm>
          <a:prstGeom prst="rect">
            <a:avLst/>
          </a:prstGeom>
        </p:spPr>
        <p:txBody>
          <a:bodyPr wrap="square">
            <a:spAutoFit/>
          </a:bodyPr>
          <a:lstStyle/>
          <a:p>
            <a:pPr algn="ctr"/>
            <a:r>
              <a:rPr lang="en-US" altLang="zh-CN" sz="788" dirty="0">
                <a:latin typeface="Arial" pitchFamily="34" charset="0"/>
                <a:cs typeface="Arial" pitchFamily="34" charset="0"/>
              </a:rPr>
              <a:t>Commercial &amp; Industrial Area</a:t>
            </a:r>
            <a:endParaRPr lang="zh-CN" altLang="en-US" sz="788" dirty="0">
              <a:latin typeface="Arial" pitchFamily="34" charset="0"/>
              <a:cs typeface="Arial" pitchFamily="34" charset="0"/>
            </a:endParaRPr>
          </a:p>
        </p:txBody>
      </p:sp>
      <p:sp>
        <p:nvSpPr>
          <p:cNvPr id="159" name="矩形 158"/>
          <p:cNvSpPr/>
          <p:nvPr/>
        </p:nvSpPr>
        <p:spPr>
          <a:xfrm>
            <a:off x="1844604" y="5810313"/>
            <a:ext cx="1857872" cy="213585"/>
          </a:xfrm>
          <a:prstGeom prst="rect">
            <a:avLst/>
          </a:prstGeom>
        </p:spPr>
        <p:txBody>
          <a:bodyPr wrap="square">
            <a:spAutoFit/>
          </a:bodyPr>
          <a:lstStyle/>
          <a:p>
            <a:pPr algn="ctr"/>
            <a:r>
              <a:rPr lang="en-US" altLang="zh-CN" sz="788" dirty="0">
                <a:latin typeface="Arial" panose="020B0604020202020204" pitchFamily="34" charset="0"/>
                <a:cs typeface="Arial" panose="020B0604020202020204" pitchFamily="34" charset="0"/>
              </a:rPr>
              <a:t>Village</a:t>
            </a:r>
            <a:endParaRPr lang="zh-CN" altLang="en-US" sz="788" dirty="0">
              <a:latin typeface="Arial" panose="020B0604020202020204" pitchFamily="34" charset="0"/>
              <a:cs typeface="Arial" panose="020B0604020202020204" pitchFamily="34" charset="0"/>
            </a:endParaRPr>
          </a:p>
        </p:txBody>
      </p:sp>
      <p:pic>
        <p:nvPicPr>
          <p:cNvPr id="47" name="图片 4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053968" y="4869541"/>
            <a:ext cx="1334535" cy="912488"/>
          </a:xfrm>
          <a:prstGeom prst="rect">
            <a:avLst/>
          </a:prstGeom>
        </p:spPr>
      </p:pic>
      <p:sp>
        <p:nvSpPr>
          <p:cNvPr id="48" name="矩形 47"/>
          <p:cNvSpPr/>
          <p:nvPr/>
        </p:nvSpPr>
        <p:spPr>
          <a:xfrm>
            <a:off x="3868258" y="5793906"/>
            <a:ext cx="1857872" cy="213585"/>
          </a:xfrm>
          <a:prstGeom prst="rect">
            <a:avLst/>
          </a:prstGeom>
        </p:spPr>
        <p:txBody>
          <a:bodyPr wrap="square">
            <a:spAutoFit/>
          </a:bodyPr>
          <a:lstStyle/>
          <a:p>
            <a:pPr algn="ctr"/>
            <a:r>
              <a:rPr lang="en-US" altLang="zh-CN" sz="788" dirty="0">
                <a:latin typeface="Arial" panose="020B0604020202020204" pitchFamily="34" charset="0"/>
                <a:cs typeface="Arial" panose="020B0604020202020204" pitchFamily="34" charset="0"/>
              </a:rPr>
              <a:t>Residential Area</a:t>
            </a:r>
            <a:endParaRPr lang="zh-CN" altLang="en-US" sz="788" dirty="0">
              <a:latin typeface="Arial" panose="020B0604020202020204" pitchFamily="34" charset="0"/>
              <a:cs typeface="Arial" panose="020B0604020202020204" pitchFamily="34" charset="0"/>
            </a:endParaRPr>
          </a:p>
        </p:txBody>
      </p:sp>
      <p:sp>
        <p:nvSpPr>
          <p:cNvPr id="49" name="矩形 48"/>
          <p:cNvSpPr/>
          <p:nvPr/>
        </p:nvSpPr>
        <p:spPr>
          <a:xfrm>
            <a:off x="3708711" y="3501644"/>
            <a:ext cx="1656257" cy="230832"/>
          </a:xfrm>
          <a:prstGeom prst="rect">
            <a:avLst/>
          </a:prstGeom>
        </p:spPr>
        <p:txBody>
          <a:bodyPr wrap="square">
            <a:spAutoFit/>
          </a:bodyPr>
          <a:lstStyle/>
          <a:p>
            <a:pPr algn="ctr"/>
            <a:r>
              <a:rPr lang="en-US" altLang="zh-CN" sz="900" b="1" dirty="0">
                <a:latin typeface="Arial" pitchFamily="34" charset="0"/>
                <a:cs typeface="Arial" pitchFamily="34" charset="0"/>
              </a:rPr>
              <a:t>PLC Data Concentrator</a:t>
            </a:r>
            <a:endParaRPr lang="zh-CN" altLang="en-US" sz="900" b="1" dirty="0">
              <a:latin typeface="Arial" pitchFamily="34" charset="0"/>
              <a:cs typeface="Arial" pitchFamily="34" charset="0"/>
            </a:endParaRPr>
          </a:p>
        </p:txBody>
      </p:sp>
      <p:cxnSp>
        <p:nvCxnSpPr>
          <p:cNvPr id="14" name="肘形连接符 13"/>
          <p:cNvCxnSpPr>
            <a:stCxn id="126" idx="1"/>
          </p:cNvCxnSpPr>
          <p:nvPr/>
        </p:nvCxnSpPr>
        <p:spPr>
          <a:xfrm rot="10800000" flipV="1">
            <a:off x="2755895" y="2259508"/>
            <a:ext cx="484427" cy="504362"/>
          </a:xfrm>
          <a:prstGeom prst="bentConnector2">
            <a:avLst/>
          </a:prstGeom>
          <a:ln>
            <a:prstDash val="dash"/>
            <a:headEnd type="oval" w="med" len="med"/>
            <a:tailEnd type="oval" w="med" len="med"/>
          </a:ln>
        </p:spPr>
        <p:style>
          <a:lnRef idx="1">
            <a:schemeClr val="accent1"/>
          </a:lnRef>
          <a:fillRef idx="0">
            <a:schemeClr val="accent1"/>
          </a:fillRef>
          <a:effectRef idx="0">
            <a:schemeClr val="accent1"/>
          </a:effectRef>
          <a:fontRef idx="minor">
            <a:schemeClr val="tx1"/>
          </a:fontRef>
        </p:style>
      </p:cxnSp>
      <p:pic>
        <p:nvPicPr>
          <p:cNvPr id="55" name="图片 5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547027" y="4856563"/>
            <a:ext cx="1334535" cy="912488"/>
          </a:xfrm>
          <a:prstGeom prst="rect">
            <a:avLst/>
          </a:prstGeom>
        </p:spPr>
      </p:pic>
      <p:cxnSp>
        <p:nvCxnSpPr>
          <p:cNvPr id="18" name="肘形连接符 17"/>
          <p:cNvCxnSpPr>
            <a:stCxn id="220" idx="2"/>
          </p:cNvCxnSpPr>
          <p:nvPr/>
        </p:nvCxnSpPr>
        <p:spPr>
          <a:xfrm rot="5400000">
            <a:off x="6376228" y="3458064"/>
            <a:ext cx="848578" cy="314423"/>
          </a:xfrm>
          <a:prstGeom prst="bentConnector3">
            <a:avLst>
              <a:gd name="adj1" fmla="val 50000"/>
            </a:avLst>
          </a:prstGeom>
          <a:ln>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20" name="肘形连接符 19"/>
          <p:cNvCxnSpPr>
            <a:stCxn id="220" idx="2"/>
          </p:cNvCxnSpPr>
          <p:nvPr/>
        </p:nvCxnSpPr>
        <p:spPr>
          <a:xfrm rot="16200000" flipH="1">
            <a:off x="6799525" y="3349189"/>
            <a:ext cx="848578" cy="532172"/>
          </a:xfrm>
          <a:prstGeom prst="bentConnector3">
            <a:avLst>
              <a:gd name="adj1" fmla="val 50000"/>
            </a:avLst>
          </a:prstGeom>
          <a:ln>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65" name="TextBox 102"/>
          <p:cNvSpPr txBox="1"/>
          <p:nvPr/>
        </p:nvSpPr>
        <p:spPr>
          <a:xfrm>
            <a:off x="6811897" y="3650661"/>
            <a:ext cx="503303" cy="213585"/>
          </a:xfrm>
          <a:prstGeom prst="rect">
            <a:avLst/>
          </a:prstGeom>
          <a:noFill/>
        </p:spPr>
        <p:txBody>
          <a:bodyPr wrap="square" rtlCol="0">
            <a:spAutoFit/>
          </a:bodyPr>
          <a:lstStyle/>
          <a:p>
            <a:pPr algn="r"/>
            <a:r>
              <a:rPr lang="en-US" altLang="zh-CN" sz="788" b="1" dirty="0">
                <a:latin typeface="Arial" pitchFamily="34" charset="0"/>
                <a:ea typeface="微软雅黑" pitchFamily="34" charset="-122"/>
                <a:cs typeface="Arial" pitchFamily="34" charset="0"/>
              </a:rPr>
              <a:t>RS485</a:t>
            </a:r>
          </a:p>
        </p:txBody>
      </p:sp>
      <p:sp>
        <p:nvSpPr>
          <p:cNvPr id="66" name="矩形 65"/>
          <p:cNvSpPr/>
          <p:nvPr/>
        </p:nvSpPr>
        <p:spPr>
          <a:xfrm>
            <a:off x="6358507" y="4668721"/>
            <a:ext cx="1459613" cy="219291"/>
          </a:xfrm>
          <a:prstGeom prst="rect">
            <a:avLst/>
          </a:prstGeom>
        </p:spPr>
        <p:txBody>
          <a:bodyPr wrap="square">
            <a:spAutoFit/>
          </a:bodyPr>
          <a:lstStyle/>
          <a:p>
            <a:pPr algn="ctr"/>
            <a:r>
              <a:rPr lang="en-US" altLang="zh-CN" sz="825" b="1" dirty="0">
                <a:latin typeface="Arial" pitchFamily="34" charset="0"/>
                <a:cs typeface="Arial" pitchFamily="34" charset="0"/>
              </a:rPr>
              <a:t>Smart  1P Prepaid Meter</a:t>
            </a:r>
            <a:endParaRPr lang="zh-CN" altLang="en-US" sz="825" b="1" dirty="0">
              <a:latin typeface="Arial" pitchFamily="34" charset="0"/>
              <a:cs typeface="Arial" pitchFamily="34" charset="0"/>
            </a:endParaRPr>
          </a:p>
        </p:txBody>
      </p:sp>
      <p:sp>
        <p:nvSpPr>
          <p:cNvPr id="67" name="矩形 66"/>
          <p:cNvSpPr/>
          <p:nvPr/>
        </p:nvSpPr>
        <p:spPr>
          <a:xfrm>
            <a:off x="6262540" y="5785310"/>
            <a:ext cx="1857872" cy="213585"/>
          </a:xfrm>
          <a:prstGeom prst="rect">
            <a:avLst/>
          </a:prstGeom>
        </p:spPr>
        <p:txBody>
          <a:bodyPr wrap="square">
            <a:spAutoFit/>
          </a:bodyPr>
          <a:lstStyle/>
          <a:p>
            <a:pPr algn="ctr"/>
            <a:r>
              <a:rPr lang="en-US" altLang="zh-CN" sz="788" dirty="0">
                <a:latin typeface="Arial" panose="020B0604020202020204" pitchFamily="34" charset="0"/>
                <a:cs typeface="Arial" panose="020B0604020202020204" pitchFamily="34" charset="0"/>
              </a:rPr>
              <a:t>Residential Area</a:t>
            </a:r>
            <a:endParaRPr lang="zh-CN" altLang="en-US" sz="788" dirty="0">
              <a:latin typeface="Arial" panose="020B0604020202020204" pitchFamily="34" charset="0"/>
              <a:cs typeface="Arial" panose="020B0604020202020204" pitchFamily="34" charset="0"/>
            </a:endParaRPr>
          </a:p>
        </p:txBody>
      </p:sp>
      <p:sp>
        <p:nvSpPr>
          <p:cNvPr id="68" name="矩形 67"/>
          <p:cNvSpPr/>
          <p:nvPr/>
        </p:nvSpPr>
        <p:spPr>
          <a:xfrm>
            <a:off x="6225931" y="3197902"/>
            <a:ext cx="1311593" cy="346249"/>
          </a:xfrm>
          <a:prstGeom prst="rect">
            <a:avLst/>
          </a:prstGeom>
        </p:spPr>
        <p:txBody>
          <a:bodyPr wrap="square">
            <a:spAutoFit/>
          </a:bodyPr>
          <a:lstStyle/>
          <a:p>
            <a:pPr algn="ctr"/>
            <a:r>
              <a:rPr lang="en-US" altLang="zh-CN" sz="825" b="1" dirty="0">
                <a:latin typeface="Arial" pitchFamily="34" charset="0"/>
                <a:cs typeface="Arial" pitchFamily="34" charset="0"/>
              </a:rPr>
              <a:t>Smart 3P Prepaid Meter</a:t>
            </a:r>
            <a:endParaRPr lang="zh-CN" altLang="en-US" sz="825" b="1" dirty="0">
              <a:latin typeface="Arial" pitchFamily="34" charset="0"/>
              <a:cs typeface="Arial" pitchFamily="34" charset="0"/>
            </a:endParaRPr>
          </a:p>
        </p:txBody>
      </p:sp>
      <p:pic>
        <p:nvPicPr>
          <p:cNvPr id="99" name="图片 9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348678" y="3774123"/>
            <a:ext cx="662594" cy="492970"/>
          </a:xfrm>
          <a:prstGeom prst="rect">
            <a:avLst/>
          </a:prstGeom>
        </p:spPr>
      </p:pic>
      <p:sp>
        <p:nvSpPr>
          <p:cNvPr id="100" name="TextBox 102"/>
          <p:cNvSpPr txBox="1"/>
          <p:nvPr/>
        </p:nvSpPr>
        <p:spPr>
          <a:xfrm>
            <a:off x="8334317" y="2343883"/>
            <a:ext cx="636324" cy="213585"/>
          </a:xfrm>
          <a:prstGeom prst="rect">
            <a:avLst/>
          </a:prstGeom>
          <a:noFill/>
        </p:spPr>
        <p:txBody>
          <a:bodyPr wrap="square" rtlCol="0">
            <a:spAutoFit/>
          </a:bodyPr>
          <a:lstStyle/>
          <a:p>
            <a:pPr algn="ctr"/>
            <a:r>
              <a:rPr lang="en-US" altLang="zh-CN" sz="788" b="1" dirty="0">
                <a:latin typeface="Arial" pitchFamily="34" charset="0"/>
                <a:ea typeface="微软雅黑" pitchFamily="34" charset="-122"/>
                <a:cs typeface="Arial" pitchFamily="34" charset="0"/>
              </a:rPr>
              <a:t>POS</a:t>
            </a:r>
          </a:p>
        </p:txBody>
      </p:sp>
      <p:sp>
        <p:nvSpPr>
          <p:cNvPr id="101" name="TextBox 102"/>
          <p:cNvSpPr txBox="1"/>
          <p:nvPr/>
        </p:nvSpPr>
        <p:spPr>
          <a:xfrm>
            <a:off x="8380407" y="3450623"/>
            <a:ext cx="636324" cy="213585"/>
          </a:xfrm>
          <a:prstGeom prst="rect">
            <a:avLst/>
          </a:prstGeom>
          <a:noFill/>
        </p:spPr>
        <p:txBody>
          <a:bodyPr wrap="square" rtlCol="0">
            <a:spAutoFit/>
          </a:bodyPr>
          <a:lstStyle/>
          <a:p>
            <a:pPr algn="ctr"/>
            <a:r>
              <a:rPr lang="en-US" altLang="zh-CN" sz="788" b="1" dirty="0">
                <a:latin typeface="Arial" pitchFamily="34" charset="0"/>
                <a:ea typeface="微软雅黑" pitchFamily="34" charset="-122"/>
                <a:cs typeface="Arial" pitchFamily="34" charset="0"/>
              </a:rPr>
              <a:t>ATM</a:t>
            </a:r>
          </a:p>
        </p:txBody>
      </p:sp>
      <p:sp>
        <p:nvSpPr>
          <p:cNvPr id="102" name="TextBox 102"/>
          <p:cNvSpPr txBox="1"/>
          <p:nvPr/>
        </p:nvSpPr>
        <p:spPr>
          <a:xfrm>
            <a:off x="8300397" y="4269310"/>
            <a:ext cx="710875" cy="456087"/>
          </a:xfrm>
          <a:prstGeom prst="rect">
            <a:avLst/>
          </a:prstGeom>
          <a:noFill/>
        </p:spPr>
        <p:txBody>
          <a:bodyPr wrap="square" rtlCol="0">
            <a:spAutoFit/>
          </a:bodyPr>
          <a:lstStyle/>
          <a:p>
            <a:pPr algn="ctr"/>
            <a:r>
              <a:rPr lang="en-US" altLang="zh-CN" sz="788" b="1" dirty="0">
                <a:latin typeface="Arial" pitchFamily="34" charset="0"/>
                <a:ea typeface="微软雅黑" pitchFamily="34" charset="-122"/>
                <a:cs typeface="Arial" pitchFamily="34" charset="0"/>
              </a:rPr>
              <a:t>Third Party System</a:t>
            </a:r>
          </a:p>
        </p:txBody>
      </p:sp>
      <p:cxnSp>
        <p:nvCxnSpPr>
          <p:cNvPr id="26" name="肘形连接符 25"/>
          <p:cNvCxnSpPr/>
          <p:nvPr/>
        </p:nvCxnSpPr>
        <p:spPr>
          <a:xfrm>
            <a:off x="7827363" y="2073025"/>
            <a:ext cx="390807" cy="1093085"/>
          </a:xfrm>
          <a:prstGeom prst="bentConnector2">
            <a:avLst/>
          </a:prstGeom>
          <a:ln>
            <a:prstDash val="dash"/>
            <a:headEnd type="oval"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肘形连接符 32"/>
          <p:cNvCxnSpPr>
            <a:stCxn id="220" idx="1"/>
          </p:cNvCxnSpPr>
          <p:nvPr/>
        </p:nvCxnSpPr>
        <p:spPr>
          <a:xfrm rot="10800000">
            <a:off x="4177086" y="2342005"/>
            <a:ext cx="2532762" cy="597522"/>
          </a:xfrm>
          <a:prstGeom prst="bentConnector3">
            <a:avLst>
              <a:gd name="adj1" fmla="val 67853"/>
            </a:avLst>
          </a:prstGeom>
          <a:ln>
            <a:prstDash val="dash"/>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91" name="TextBox 102"/>
          <p:cNvSpPr txBox="1"/>
          <p:nvPr/>
        </p:nvSpPr>
        <p:spPr>
          <a:xfrm>
            <a:off x="5648867" y="2751927"/>
            <a:ext cx="636324" cy="213585"/>
          </a:xfrm>
          <a:prstGeom prst="rect">
            <a:avLst/>
          </a:prstGeom>
          <a:noFill/>
        </p:spPr>
        <p:txBody>
          <a:bodyPr wrap="square" rtlCol="0">
            <a:spAutoFit/>
          </a:bodyPr>
          <a:lstStyle/>
          <a:p>
            <a:pPr algn="r"/>
            <a:r>
              <a:rPr lang="en-US" altLang="zh-CN" sz="788" b="1" dirty="0">
                <a:latin typeface="Arial" pitchFamily="34" charset="0"/>
                <a:ea typeface="微软雅黑" pitchFamily="34" charset="-122"/>
                <a:cs typeface="Arial" pitchFamily="34" charset="0"/>
              </a:rPr>
              <a:t>GPRS/3G</a:t>
            </a:r>
          </a:p>
        </p:txBody>
      </p:sp>
      <p:grpSp>
        <p:nvGrpSpPr>
          <p:cNvPr id="69" name="组合 68"/>
          <p:cNvGrpSpPr/>
          <p:nvPr/>
        </p:nvGrpSpPr>
        <p:grpSpPr>
          <a:xfrm>
            <a:off x="260982" y="4241961"/>
            <a:ext cx="470538" cy="444339"/>
            <a:chOff x="8540750" y="1970088"/>
            <a:chExt cx="2532063" cy="3460751"/>
          </a:xfrm>
        </p:grpSpPr>
        <p:sp>
          <p:nvSpPr>
            <p:cNvPr id="70" name="Freeform 5"/>
            <p:cNvSpPr>
              <a:spLocks/>
            </p:cNvSpPr>
            <p:nvPr/>
          </p:nvSpPr>
          <p:spPr bwMode="auto">
            <a:xfrm>
              <a:off x="8540750" y="1984376"/>
              <a:ext cx="2532063" cy="3446463"/>
            </a:xfrm>
            <a:custGeom>
              <a:avLst/>
              <a:gdLst>
                <a:gd name="T0" fmla="*/ 3503 w 7006"/>
                <a:gd name="T1" fmla="*/ 9531 h 9531"/>
                <a:gd name="T2" fmla="*/ 365 w 7006"/>
                <a:gd name="T3" fmla="*/ 9339 h 9531"/>
                <a:gd name="T4" fmla="*/ 16 w 7006"/>
                <a:gd name="T5" fmla="*/ 8987 h 9531"/>
                <a:gd name="T6" fmla="*/ 16 w 7006"/>
                <a:gd name="T7" fmla="*/ 4571 h 9531"/>
                <a:gd name="T8" fmla="*/ 16 w 7006"/>
                <a:gd name="T9" fmla="*/ 561 h 9531"/>
                <a:gd name="T10" fmla="*/ 469 w 7006"/>
                <a:gd name="T11" fmla="*/ 135 h 9531"/>
                <a:gd name="T12" fmla="*/ 3503 w 7006"/>
                <a:gd name="T13" fmla="*/ 0 h 9531"/>
                <a:gd name="T14" fmla="*/ 6537 w 7006"/>
                <a:gd name="T15" fmla="*/ 135 h 9531"/>
                <a:gd name="T16" fmla="*/ 6989 w 7006"/>
                <a:gd name="T17" fmla="*/ 561 h 9531"/>
                <a:gd name="T18" fmla="*/ 6989 w 7006"/>
                <a:gd name="T19" fmla="*/ 4571 h 9531"/>
                <a:gd name="T20" fmla="*/ 6989 w 7006"/>
                <a:gd name="T21" fmla="*/ 8987 h 9531"/>
                <a:gd name="T22" fmla="*/ 6641 w 7006"/>
                <a:gd name="T23" fmla="*/ 9339 h 9531"/>
                <a:gd name="T24" fmla="*/ 3503 w 7006"/>
                <a:gd name="T25" fmla="*/ 9531 h 95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006" h="9531">
                  <a:moveTo>
                    <a:pt x="3503" y="9531"/>
                  </a:moveTo>
                  <a:cubicBezTo>
                    <a:pt x="2360" y="9467"/>
                    <a:pt x="1361" y="9423"/>
                    <a:pt x="365" y="9339"/>
                  </a:cubicBezTo>
                  <a:cubicBezTo>
                    <a:pt x="179" y="9323"/>
                    <a:pt x="16" y="9206"/>
                    <a:pt x="16" y="8987"/>
                  </a:cubicBezTo>
                  <a:lnTo>
                    <a:pt x="16" y="4571"/>
                  </a:lnTo>
                  <a:cubicBezTo>
                    <a:pt x="16" y="3234"/>
                    <a:pt x="0" y="1898"/>
                    <a:pt x="16" y="561"/>
                  </a:cubicBezTo>
                  <a:cubicBezTo>
                    <a:pt x="20" y="266"/>
                    <a:pt x="198" y="147"/>
                    <a:pt x="469" y="135"/>
                  </a:cubicBezTo>
                  <a:lnTo>
                    <a:pt x="3503" y="0"/>
                  </a:lnTo>
                  <a:lnTo>
                    <a:pt x="6537" y="135"/>
                  </a:lnTo>
                  <a:cubicBezTo>
                    <a:pt x="6808" y="147"/>
                    <a:pt x="6986" y="266"/>
                    <a:pt x="6989" y="561"/>
                  </a:cubicBezTo>
                  <a:cubicBezTo>
                    <a:pt x="7006" y="1898"/>
                    <a:pt x="6989" y="3234"/>
                    <a:pt x="6989" y="4571"/>
                  </a:cubicBezTo>
                  <a:lnTo>
                    <a:pt x="6989" y="8987"/>
                  </a:lnTo>
                  <a:cubicBezTo>
                    <a:pt x="6989" y="9206"/>
                    <a:pt x="6827" y="9323"/>
                    <a:pt x="6641" y="9339"/>
                  </a:cubicBezTo>
                  <a:cubicBezTo>
                    <a:pt x="5645" y="9423"/>
                    <a:pt x="4646" y="9467"/>
                    <a:pt x="3503" y="9531"/>
                  </a:cubicBezTo>
                  <a:close/>
                </a:path>
              </a:pathLst>
            </a:custGeom>
            <a:solidFill>
              <a:srgbClr val="C8C9C9"/>
            </a:solidFill>
            <a:ln w="9525">
              <a:solidFill>
                <a:srgbClr val="000000"/>
              </a:solidFill>
              <a:round/>
              <a:headEnd/>
              <a:tailEnd/>
            </a:ln>
          </p:spPr>
          <p:txBody>
            <a:bodyPr vert="horz" wrap="square" lIns="68580" tIns="34290" rIns="68580" bIns="34290" numCol="1" anchor="t" anchorCtr="0" compatLnSpc="1">
              <a:prstTxWarp prst="textNoShape">
                <a:avLst/>
              </a:prstTxWarp>
            </a:bodyPr>
            <a:lstStyle/>
            <a:p>
              <a:endParaRPr lang="zh-CN" altLang="en-US" sz="1350"/>
            </a:p>
          </p:txBody>
        </p:sp>
        <p:sp>
          <p:nvSpPr>
            <p:cNvPr id="71" name="Freeform 6"/>
            <p:cNvSpPr>
              <a:spLocks/>
            </p:cNvSpPr>
            <p:nvPr/>
          </p:nvSpPr>
          <p:spPr bwMode="auto">
            <a:xfrm>
              <a:off x="8548688" y="1970088"/>
              <a:ext cx="2520950" cy="2232025"/>
            </a:xfrm>
            <a:custGeom>
              <a:avLst/>
              <a:gdLst>
                <a:gd name="T0" fmla="*/ 951 w 6973"/>
                <a:gd name="T1" fmla="*/ 68 h 6170"/>
                <a:gd name="T2" fmla="*/ 6021 w 6973"/>
                <a:gd name="T3" fmla="*/ 68 h 6170"/>
                <a:gd name="T4" fmla="*/ 6973 w 6973"/>
                <a:gd name="T5" fmla="*/ 1101 h 6170"/>
                <a:gd name="T6" fmla="*/ 6973 w 6973"/>
                <a:gd name="T7" fmla="*/ 6170 h 6170"/>
                <a:gd name="T8" fmla="*/ 3785 w 6973"/>
                <a:gd name="T9" fmla="*/ 6170 h 6170"/>
                <a:gd name="T10" fmla="*/ 3187 w 6973"/>
                <a:gd name="T11" fmla="*/ 6170 h 6170"/>
                <a:gd name="T12" fmla="*/ 0 w 6973"/>
                <a:gd name="T13" fmla="*/ 6170 h 6170"/>
                <a:gd name="T14" fmla="*/ 0 w 6973"/>
                <a:gd name="T15" fmla="*/ 1101 h 6170"/>
                <a:gd name="T16" fmla="*/ 951 w 6973"/>
                <a:gd name="T17" fmla="*/ 68 h 6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73" h="6170">
                  <a:moveTo>
                    <a:pt x="951" y="68"/>
                  </a:moveTo>
                  <a:cubicBezTo>
                    <a:pt x="3008" y="0"/>
                    <a:pt x="3965" y="0"/>
                    <a:pt x="6021" y="68"/>
                  </a:cubicBezTo>
                  <a:cubicBezTo>
                    <a:pt x="6286" y="518"/>
                    <a:pt x="6590" y="888"/>
                    <a:pt x="6973" y="1101"/>
                  </a:cubicBezTo>
                  <a:cubicBezTo>
                    <a:pt x="6973" y="2791"/>
                    <a:pt x="6973" y="4480"/>
                    <a:pt x="6973" y="6170"/>
                  </a:cubicBezTo>
                  <a:lnTo>
                    <a:pt x="3785" y="6170"/>
                  </a:lnTo>
                  <a:lnTo>
                    <a:pt x="3187" y="6170"/>
                  </a:lnTo>
                  <a:lnTo>
                    <a:pt x="0" y="6170"/>
                  </a:lnTo>
                  <a:cubicBezTo>
                    <a:pt x="0" y="4480"/>
                    <a:pt x="0" y="2791"/>
                    <a:pt x="0" y="1101"/>
                  </a:cubicBezTo>
                  <a:cubicBezTo>
                    <a:pt x="382" y="888"/>
                    <a:pt x="687" y="518"/>
                    <a:pt x="951" y="68"/>
                  </a:cubicBezTo>
                  <a:close/>
                </a:path>
              </a:pathLst>
            </a:custGeom>
            <a:solidFill>
              <a:srgbClr val="9E9F9F"/>
            </a:solidFill>
            <a:ln w="9525">
              <a:solidFill>
                <a:srgbClr val="000000"/>
              </a:solidFill>
              <a:round/>
              <a:headEnd/>
              <a:tailEnd/>
            </a:ln>
          </p:spPr>
          <p:txBody>
            <a:bodyPr vert="horz" wrap="square" lIns="68580" tIns="34290" rIns="68580" bIns="34290" numCol="1" anchor="t" anchorCtr="0" compatLnSpc="1">
              <a:prstTxWarp prst="textNoShape">
                <a:avLst/>
              </a:prstTxWarp>
            </a:bodyPr>
            <a:lstStyle/>
            <a:p>
              <a:endParaRPr lang="zh-CN" altLang="en-US" sz="1350"/>
            </a:p>
          </p:txBody>
        </p:sp>
        <p:sp>
          <p:nvSpPr>
            <p:cNvPr id="72" name="Freeform 7"/>
            <p:cNvSpPr>
              <a:spLocks/>
            </p:cNvSpPr>
            <p:nvPr/>
          </p:nvSpPr>
          <p:spPr bwMode="auto">
            <a:xfrm>
              <a:off x="8774113" y="2266951"/>
              <a:ext cx="2041525" cy="915988"/>
            </a:xfrm>
            <a:custGeom>
              <a:avLst/>
              <a:gdLst>
                <a:gd name="T0" fmla="*/ 600 w 5648"/>
                <a:gd name="T1" fmla="*/ 0 h 2532"/>
                <a:gd name="T2" fmla="*/ 5048 w 5648"/>
                <a:gd name="T3" fmla="*/ 0 h 2532"/>
                <a:gd name="T4" fmla="*/ 5648 w 5648"/>
                <a:gd name="T5" fmla="*/ 600 h 2532"/>
                <a:gd name="T6" fmla="*/ 5648 w 5648"/>
                <a:gd name="T7" fmla="*/ 2232 h 2532"/>
                <a:gd name="T8" fmla="*/ 5348 w 5648"/>
                <a:gd name="T9" fmla="*/ 2532 h 2532"/>
                <a:gd name="T10" fmla="*/ 300 w 5648"/>
                <a:gd name="T11" fmla="*/ 2532 h 2532"/>
                <a:gd name="T12" fmla="*/ 0 w 5648"/>
                <a:gd name="T13" fmla="*/ 2232 h 2532"/>
                <a:gd name="T14" fmla="*/ 0 w 5648"/>
                <a:gd name="T15" fmla="*/ 600 h 2532"/>
                <a:gd name="T16" fmla="*/ 600 w 5648"/>
                <a:gd name="T17" fmla="*/ 0 h 2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48" h="2532">
                  <a:moveTo>
                    <a:pt x="600" y="0"/>
                  </a:moveTo>
                  <a:lnTo>
                    <a:pt x="5048" y="0"/>
                  </a:lnTo>
                  <a:cubicBezTo>
                    <a:pt x="5378" y="0"/>
                    <a:pt x="5648" y="270"/>
                    <a:pt x="5648" y="600"/>
                  </a:cubicBezTo>
                  <a:lnTo>
                    <a:pt x="5648" y="2232"/>
                  </a:lnTo>
                  <a:cubicBezTo>
                    <a:pt x="5648" y="2397"/>
                    <a:pt x="5513" y="2532"/>
                    <a:pt x="5348" y="2532"/>
                  </a:cubicBezTo>
                  <a:lnTo>
                    <a:pt x="300" y="2532"/>
                  </a:lnTo>
                  <a:cubicBezTo>
                    <a:pt x="135" y="2532"/>
                    <a:pt x="0" y="2397"/>
                    <a:pt x="0" y="2232"/>
                  </a:cubicBezTo>
                  <a:lnTo>
                    <a:pt x="0" y="600"/>
                  </a:lnTo>
                  <a:cubicBezTo>
                    <a:pt x="0" y="270"/>
                    <a:pt x="270" y="0"/>
                    <a:pt x="600" y="0"/>
                  </a:cubicBezTo>
                  <a:close/>
                </a:path>
              </a:pathLst>
            </a:custGeom>
            <a:solidFill>
              <a:srgbClr val="8888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a:p>
          </p:txBody>
        </p:sp>
        <p:sp>
          <p:nvSpPr>
            <p:cNvPr id="73" name="Rectangle 8"/>
            <p:cNvSpPr>
              <a:spLocks noChangeArrowheads="1"/>
            </p:cNvSpPr>
            <p:nvPr/>
          </p:nvSpPr>
          <p:spPr bwMode="auto">
            <a:xfrm>
              <a:off x="9185275" y="2460626"/>
              <a:ext cx="1258888" cy="401638"/>
            </a:xfrm>
            <a:prstGeom prst="rect">
              <a:avLst/>
            </a:prstGeom>
            <a:solidFill>
              <a:srgbClr val="59575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zh-CN" altLang="en-US" sz="1350"/>
            </a:p>
          </p:txBody>
        </p:sp>
        <p:sp>
          <p:nvSpPr>
            <p:cNvPr id="74" name="Freeform 9"/>
            <p:cNvSpPr>
              <a:spLocks/>
            </p:cNvSpPr>
            <p:nvPr/>
          </p:nvSpPr>
          <p:spPr bwMode="auto">
            <a:xfrm>
              <a:off x="9756775" y="3319463"/>
              <a:ext cx="225425" cy="134938"/>
            </a:xfrm>
            <a:custGeom>
              <a:avLst/>
              <a:gdLst>
                <a:gd name="T0" fmla="*/ 100 w 625"/>
                <a:gd name="T1" fmla="*/ 0 h 371"/>
                <a:gd name="T2" fmla="*/ 525 w 625"/>
                <a:gd name="T3" fmla="*/ 0 h 371"/>
                <a:gd name="T4" fmla="*/ 625 w 625"/>
                <a:gd name="T5" fmla="*/ 100 h 371"/>
                <a:gd name="T6" fmla="*/ 625 w 625"/>
                <a:gd name="T7" fmla="*/ 271 h 371"/>
                <a:gd name="T8" fmla="*/ 525 w 625"/>
                <a:gd name="T9" fmla="*/ 371 h 371"/>
                <a:gd name="T10" fmla="*/ 100 w 625"/>
                <a:gd name="T11" fmla="*/ 371 h 371"/>
                <a:gd name="T12" fmla="*/ 0 w 625"/>
                <a:gd name="T13" fmla="*/ 271 h 371"/>
                <a:gd name="T14" fmla="*/ 0 w 625"/>
                <a:gd name="T15" fmla="*/ 100 h 371"/>
                <a:gd name="T16" fmla="*/ 100 w 625"/>
                <a:gd name="T17" fmla="*/ 0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5" h="371">
                  <a:moveTo>
                    <a:pt x="100" y="0"/>
                  </a:moveTo>
                  <a:lnTo>
                    <a:pt x="525" y="0"/>
                  </a:lnTo>
                  <a:cubicBezTo>
                    <a:pt x="580" y="0"/>
                    <a:pt x="625" y="45"/>
                    <a:pt x="625" y="100"/>
                  </a:cubicBezTo>
                  <a:lnTo>
                    <a:pt x="625" y="271"/>
                  </a:lnTo>
                  <a:cubicBezTo>
                    <a:pt x="625" y="326"/>
                    <a:pt x="580" y="371"/>
                    <a:pt x="525" y="371"/>
                  </a:cubicBezTo>
                  <a:lnTo>
                    <a:pt x="100" y="371"/>
                  </a:lnTo>
                  <a:cubicBezTo>
                    <a:pt x="45" y="371"/>
                    <a:pt x="0" y="326"/>
                    <a:pt x="0" y="271"/>
                  </a:cubicBezTo>
                  <a:lnTo>
                    <a:pt x="0" y="100"/>
                  </a:lnTo>
                  <a:cubicBezTo>
                    <a:pt x="0" y="45"/>
                    <a:pt x="45" y="0"/>
                    <a:pt x="100" y="0"/>
                  </a:cubicBezTo>
                  <a:close/>
                </a:path>
              </a:pathLst>
            </a:cu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a:p>
          </p:txBody>
        </p:sp>
        <p:sp>
          <p:nvSpPr>
            <p:cNvPr id="75" name="Freeform 10"/>
            <p:cNvSpPr>
              <a:spLocks/>
            </p:cNvSpPr>
            <p:nvPr/>
          </p:nvSpPr>
          <p:spPr bwMode="auto">
            <a:xfrm>
              <a:off x="9756775" y="3516313"/>
              <a:ext cx="225425" cy="134938"/>
            </a:xfrm>
            <a:custGeom>
              <a:avLst/>
              <a:gdLst>
                <a:gd name="T0" fmla="*/ 100 w 625"/>
                <a:gd name="T1" fmla="*/ 0 h 372"/>
                <a:gd name="T2" fmla="*/ 525 w 625"/>
                <a:gd name="T3" fmla="*/ 0 h 372"/>
                <a:gd name="T4" fmla="*/ 625 w 625"/>
                <a:gd name="T5" fmla="*/ 100 h 372"/>
                <a:gd name="T6" fmla="*/ 625 w 625"/>
                <a:gd name="T7" fmla="*/ 272 h 372"/>
                <a:gd name="T8" fmla="*/ 525 w 625"/>
                <a:gd name="T9" fmla="*/ 372 h 372"/>
                <a:gd name="T10" fmla="*/ 100 w 625"/>
                <a:gd name="T11" fmla="*/ 372 h 372"/>
                <a:gd name="T12" fmla="*/ 0 w 625"/>
                <a:gd name="T13" fmla="*/ 272 h 372"/>
                <a:gd name="T14" fmla="*/ 0 w 625"/>
                <a:gd name="T15" fmla="*/ 100 h 372"/>
                <a:gd name="T16" fmla="*/ 100 w 625"/>
                <a:gd name="T17" fmla="*/ 0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5" h="372">
                  <a:moveTo>
                    <a:pt x="100" y="0"/>
                  </a:moveTo>
                  <a:lnTo>
                    <a:pt x="525" y="0"/>
                  </a:lnTo>
                  <a:cubicBezTo>
                    <a:pt x="580" y="0"/>
                    <a:pt x="625" y="45"/>
                    <a:pt x="625" y="100"/>
                  </a:cubicBezTo>
                  <a:lnTo>
                    <a:pt x="625" y="272"/>
                  </a:lnTo>
                  <a:cubicBezTo>
                    <a:pt x="625" y="327"/>
                    <a:pt x="580" y="372"/>
                    <a:pt x="525" y="372"/>
                  </a:cubicBezTo>
                  <a:lnTo>
                    <a:pt x="100" y="372"/>
                  </a:lnTo>
                  <a:cubicBezTo>
                    <a:pt x="45" y="372"/>
                    <a:pt x="0" y="327"/>
                    <a:pt x="0" y="272"/>
                  </a:cubicBezTo>
                  <a:lnTo>
                    <a:pt x="0" y="100"/>
                  </a:lnTo>
                  <a:cubicBezTo>
                    <a:pt x="0" y="45"/>
                    <a:pt x="45" y="0"/>
                    <a:pt x="100" y="0"/>
                  </a:cubicBezTo>
                  <a:close/>
                </a:path>
              </a:pathLst>
            </a:cu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a:p>
          </p:txBody>
        </p:sp>
        <p:sp>
          <p:nvSpPr>
            <p:cNvPr id="76" name="Freeform 11"/>
            <p:cNvSpPr>
              <a:spLocks/>
            </p:cNvSpPr>
            <p:nvPr/>
          </p:nvSpPr>
          <p:spPr bwMode="auto">
            <a:xfrm>
              <a:off x="9756775" y="3698876"/>
              <a:ext cx="225425" cy="134938"/>
            </a:xfrm>
            <a:custGeom>
              <a:avLst/>
              <a:gdLst>
                <a:gd name="T0" fmla="*/ 100 w 625"/>
                <a:gd name="T1" fmla="*/ 0 h 371"/>
                <a:gd name="T2" fmla="*/ 525 w 625"/>
                <a:gd name="T3" fmla="*/ 0 h 371"/>
                <a:gd name="T4" fmla="*/ 625 w 625"/>
                <a:gd name="T5" fmla="*/ 100 h 371"/>
                <a:gd name="T6" fmla="*/ 625 w 625"/>
                <a:gd name="T7" fmla="*/ 271 h 371"/>
                <a:gd name="T8" fmla="*/ 525 w 625"/>
                <a:gd name="T9" fmla="*/ 371 h 371"/>
                <a:gd name="T10" fmla="*/ 100 w 625"/>
                <a:gd name="T11" fmla="*/ 371 h 371"/>
                <a:gd name="T12" fmla="*/ 0 w 625"/>
                <a:gd name="T13" fmla="*/ 271 h 371"/>
                <a:gd name="T14" fmla="*/ 0 w 625"/>
                <a:gd name="T15" fmla="*/ 100 h 371"/>
                <a:gd name="T16" fmla="*/ 100 w 625"/>
                <a:gd name="T17" fmla="*/ 0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5" h="371">
                  <a:moveTo>
                    <a:pt x="100" y="0"/>
                  </a:moveTo>
                  <a:lnTo>
                    <a:pt x="525" y="0"/>
                  </a:lnTo>
                  <a:cubicBezTo>
                    <a:pt x="580" y="0"/>
                    <a:pt x="625" y="45"/>
                    <a:pt x="625" y="100"/>
                  </a:cubicBezTo>
                  <a:lnTo>
                    <a:pt x="625" y="271"/>
                  </a:lnTo>
                  <a:cubicBezTo>
                    <a:pt x="625" y="326"/>
                    <a:pt x="580" y="371"/>
                    <a:pt x="525" y="371"/>
                  </a:cubicBezTo>
                  <a:lnTo>
                    <a:pt x="100" y="371"/>
                  </a:lnTo>
                  <a:cubicBezTo>
                    <a:pt x="45" y="371"/>
                    <a:pt x="0" y="326"/>
                    <a:pt x="0" y="271"/>
                  </a:cubicBezTo>
                  <a:lnTo>
                    <a:pt x="0" y="100"/>
                  </a:lnTo>
                  <a:cubicBezTo>
                    <a:pt x="0" y="45"/>
                    <a:pt x="45" y="0"/>
                    <a:pt x="100" y="0"/>
                  </a:cubicBezTo>
                  <a:close/>
                </a:path>
              </a:pathLst>
            </a:cu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a:p>
          </p:txBody>
        </p:sp>
        <p:sp>
          <p:nvSpPr>
            <p:cNvPr id="77" name="Freeform 12"/>
            <p:cNvSpPr>
              <a:spLocks/>
            </p:cNvSpPr>
            <p:nvPr/>
          </p:nvSpPr>
          <p:spPr bwMode="auto">
            <a:xfrm>
              <a:off x="9756775" y="3897313"/>
              <a:ext cx="225425" cy="133350"/>
            </a:xfrm>
            <a:custGeom>
              <a:avLst/>
              <a:gdLst>
                <a:gd name="T0" fmla="*/ 100 w 625"/>
                <a:gd name="T1" fmla="*/ 0 h 371"/>
                <a:gd name="T2" fmla="*/ 525 w 625"/>
                <a:gd name="T3" fmla="*/ 0 h 371"/>
                <a:gd name="T4" fmla="*/ 625 w 625"/>
                <a:gd name="T5" fmla="*/ 100 h 371"/>
                <a:gd name="T6" fmla="*/ 625 w 625"/>
                <a:gd name="T7" fmla="*/ 271 h 371"/>
                <a:gd name="T8" fmla="*/ 525 w 625"/>
                <a:gd name="T9" fmla="*/ 371 h 371"/>
                <a:gd name="T10" fmla="*/ 100 w 625"/>
                <a:gd name="T11" fmla="*/ 371 h 371"/>
                <a:gd name="T12" fmla="*/ 0 w 625"/>
                <a:gd name="T13" fmla="*/ 271 h 371"/>
                <a:gd name="T14" fmla="*/ 0 w 625"/>
                <a:gd name="T15" fmla="*/ 100 h 371"/>
                <a:gd name="T16" fmla="*/ 100 w 625"/>
                <a:gd name="T17" fmla="*/ 0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5" h="371">
                  <a:moveTo>
                    <a:pt x="100" y="0"/>
                  </a:moveTo>
                  <a:lnTo>
                    <a:pt x="525" y="0"/>
                  </a:lnTo>
                  <a:cubicBezTo>
                    <a:pt x="580" y="0"/>
                    <a:pt x="625" y="45"/>
                    <a:pt x="625" y="100"/>
                  </a:cubicBezTo>
                  <a:lnTo>
                    <a:pt x="625" y="271"/>
                  </a:lnTo>
                  <a:cubicBezTo>
                    <a:pt x="625" y="326"/>
                    <a:pt x="580" y="371"/>
                    <a:pt x="525" y="371"/>
                  </a:cubicBezTo>
                  <a:lnTo>
                    <a:pt x="100" y="371"/>
                  </a:lnTo>
                  <a:cubicBezTo>
                    <a:pt x="45" y="371"/>
                    <a:pt x="0" y="326"/>
                    <a:pt x="0" y="271"/>
                  </a:cubicBezTo>
                  <a:lnTo>
                    <a:pt x="0" y="100"/>
                  </a:lnTo>
                  <a:cubicBezTo>
                    <a:pt x="0" y="45"/>
                    <a:pt x="45" y="0"/>
                    <a:pt x="100" y="0"/>
                  </a:cubicBezTo>
                  <a:close/>
                </a:path>
              </a:pathLst>
            </a:cu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a:p>
          </p:txBody>
        </p:sp>
        <p:sp>
          <p:nvSpPr>
            <p:cNvPr id="78" name="Freeform 13"/>
            <p:cNvSpPr>
              <a:spLocks/>
            </p:cNvSpPr>
            <p:nvPr/>
          </p:nvSpPr>
          <p:spPr bwMode="auto">
            <a:xfrm>
              <a:off x="10125075" y="3319463"/>
              <a:ext cx="225425" cy="134938"/>
            </a:xfrm>
            <a:custGeom>
              <a:avLst/>
              <a:gdLst>
                <a:gd name="T0" fmla="*/ 100 w 624"/>
                <a:gd name="T1" fmla="*/ 0 h 371"/>
                <a:gd name="T2" fmla="*/ 524 w 624"/>
                <a:gd name="T3" fmla="*/ 0 h 371"/>
                <a:gd name="T4" fmla="*/ 624 w 624"/>
                <a:gd name="T5" fmla="*/ 100 h 371"/>
                <a:gd name="T6" fmla="*/ 624 w 624"/>
                <a:gd name="T7" fmla="*/ 271 h 371"/>
                <a:gd name="T8" fmla="*/ 524 w 624"/>
                <a:gd name="T9" fmla="*/ 371 h 371"/>
                <a:gd name="T10" fmla="*/ 100 w 624"/>
                <a:gd name="T11" fmla="*/ 371 h 371"/>
                <a:gd name="T12" fmla="*/ 0 w 624"/>
                <a:gd name="T13" fmla="*/ 271 h 371"/>
                <a:gd name="T14" fmla="*/ 0 w 624"/>
                <a:gd name="T15" fmla="*/ 100 h 371"/>
                <a:gd name="T16" fmla="*/ 100 w 624"/>
                <a:gd name="T17" fmla="*/ 0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4" h="371">
                  <a:moveTo>
                    <a:pt x="100" y="0"/>
                  </a:moveTo>
                  <a:lnTo>
                    <a:pt x="524" y="0"/>
                  </a:lnTo>
                  <a:cubicBezTo>
                    <a:pt x="579" y="0"/>
                    <a:pt x="624" y="45"/>
                    <a:pt x="624" y="100"/>
                  </a:cubicBezTo>
                  <a:lnTo>
                    <a:pt x="624" y="271"/>
                  </a:lnTo>
                  <a:cubicBezTo>
                    <a:pt x="624" y="326"/>
                    <a:pt x="579" y="371"/>
                    <a:pt x="524" y="371"/>
                  </a:cubicBezTo>
                  <a:lnTo>
                    <a:pt x="100" y="371"/>
                  </a:lnTo>
                  <a:cubicBezTo>
                    <a:pt x="45" y="371"/>
                    <a:pt x="0" y="326"/>
                    <a:pt x="0" y="271"/>
                  </a:cubicBezTo>
                  <a:lnTo>
                    <a:pt x="0" y="100"/>
                  </a:lnTo>
                  <a:cubicBezTo>
                    <a:pt x="0" y="45"/>
                    <a:pt x="45" y="0"/>
                    <a:pt x="100" y="0"/>
                  </a:cubicBezTo>
                  <a:close/>
                </a:path>
              </a:pathLst>
            </a:cu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a:p>
          </p:txBody>
        </p:sp>
        <p:sp>
          <p:nvSpPr>
            <p:cNvPr id="79" name="Freeform 14"/>
            <p:cNvSpPr>
              <a:spLocks/>
            </p:cNvSpPr>
            <p:nvPr/>
          </p:nvSpPr>
          <p:spPr bwMode="auto">
            <a:xfrm>
              <a:off x="10125075" y="3516313"/>
              <a:ext cx="225425" cy="134938"/>
            </a:xfrm>
            <a:custGeom>
              <a:avLst/>
              <a:gdLst>
                <a:gd name="T0" fmla="*/ 100 w 624"/>
                <a:gd name="T1" fmla="*/ 0 h 372"/>
                <a:gd name="T2" fmla="*/ 524 w 624"/>
                <a:gd name="T3" fmla="*/ 0 h 372"/>
                <a:gd name="T4" fmla="*/ 624 w 624"/>
                <a:gd name="T5" fmla="*/ 100 h 372"/>
                <a:gd name="T6" fmla="*/ 624 w 624"/>
                <a:gd name="T7" fmla="*/ 272 h 372"/>
                <a:gd name="T8" fmla="*/ 524 w 624"/>
                <a:gd name="T9" fmla="*/ 372 h 372"/>
                <a:gd name="T10" fmla="*/ 100 w 624"/>
                <a:gd name="T11" fmla="*/ 372 h 372"/>
                <a:gd name="T12" fmla="*/ 0 w 624"/>
                <a:gd name="T13" fmla="*/ 272 h 372"/>
                <a:gd name="T14" fmla="*/ 0 w 624"/>
                <a:gd name="T15" fmla="*/ 100 h 372"/>
                <a:gd name="T16" fmla="*/ 100 w 624"/>
                <a:gd name="T17" fmla="*/ 0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4" h="372">
                  <a:moveTo>
                    <a:pt x="100" y="0"/>
                  </a:moveTo>
                  <a:lnTo>
                    <a:pt x="524" y="0"/>
                  </a:lnTo>
                  <a:cubicBezTo>
                    <a:pt x="579" y="0"/>
                    <a:pt x="624" y="45"/>
                    <a:pt x="624" y="100"/>
                  </a:cubicBezTo>
                  <a:lnTo>
                    <a:pt x="624" y="272"/>
                  </a:lnTo>
                  <a:cubicBezTo>
                    <a:pt x="624" y="327"/>
                    <a:pt x="579" y="372"/>
                    <a:pt x="524" y="372"/>
                  </a:cubicBezTo>
                  <a:lnTo>
                    <a:pt x="100" y="372"/>
                  </a:lnTo>
                  <a:cubicBezTo>
                    <a:pt x="45" y="372"/>
                    <a:pt x="0" y="327"/>
                    <a:pt x="0" y="272"/>
                  </a:cubicBezTo>
                  <a:lnTo>
                    <a:pt x="0" y="100"/>
                  </a:lnTo>
                  <a:cubicBezTo>
                    <a:pt x="0" y="45"/>
                    <a:pt x="45" y="0"/>
                    <a:pt x="100" y="0"/>
                  </a:cubicBezTo>
                  <a:close/>
                </a:path>
              </a:pathLst>
            </a:cu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a:p>
          </p:txBody>
        </p:sp>
        <p:sp>
          <p:nvSpPr>
            <p:cNvPr id="80" name="Freeform 15"/>
            <p:cNvSpPr>
              <a:spLocks/>
            </p:cNvSpPr>
            <p:nvPr/>
          </p:nvSpPr>
          <p:spPr bwMode="auto">
            <a:xfrm>
              <a:off x="10125075" y="3698876"/>
              <a:ext cx="225425" cy="134938"/>
            </a:xfrm>
            <a:custGeom>
              <a:avLst/>
              <a:gdLst>
                <a:gd name="T0" fmla="*/ 100 w 624"/>
                <a:gd name="T1" fmla="*/ 0 h 371"/>
                <a:gd name="T2" fmla="*/ 524 w 624"/>
                <a:gd name="T3" fmla="*/ 0 h 371"/>
                <a:gd name="T4" fmla="*/ 624 w 624"/>
                <a:gd name="T5" fmla="*/ 100 h 371"/>
                <a:gd name="T6" fmla="*/ 624 w 624"/>
                <a:gd name="T7" fmla="*/ 271 h 371"/>
                <a:gd name="T8" fmla="*/ 524 w 624"/>
                <a:gd name="T9" fmla="*/ 371 h 371"/>
                <a:gd name="T10" fmla="*/ 100 w 624"/>
                <a:gd name="T11" fmla="*/ 371 h 371"/>
                <a:gd name="T12" fmla="*/ 0 w 624"/>
                <a:gd name="T13" fmla="*/ 271 h 371"/>
                <a:gd name="T14" fmla="*/ 0 w 624"/>
                <a:gd name="T15" fmla="*/ 100 h 371"/>
                <a:gd name="T16" fmla="*/ 100 w 624"/>
                <a:gd name="T17" fmla="*/ 0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4" h="371">
                  <a:moveTo>
                    <a:pt x="100" y="0"/>
                  </a:moveTo>
                  <a:lnTo>
                    <a:pt x="524" y="0"/>
                  </a:lnTo>
                  <a:cubicBezTo>
                    <a:pt x="579" y="0"/>
                    <a:pt x="624" y="45"/>
                    <a:pt x="624" y="100"/>
                  </a:cubicBezTo>
                  <a:lnTo>
                    <a:pt x="624" y="271"/>
                  </a:lnTo>
                  <a:cubicBezTo>
                    <a:pt x="624" y="326"/>
                    <a:pt x="579" y="371"/>
                    <a:pt x="524" y="371"/>
                  </a:cubicBezTo>
                  <a:lnTo>
                    <a:pt x="100" y="371"/>
                  </a:lnTo>
                  <a:cubicBezTo>
                    <a:pt x="45" y="371"/>
                    <a:pt x="0" y="326"/>
                    <a:pt x="0" y="271"/>
                  </a:cubicBezTo>
                  <a:lnTo>
                    <a:pt x="0" y="100"/>
                  </a:lnTo>
                  <a:cubicBezTo>
                    <a:pt x="0" y="45"/>
                    <a:pt x="45" y="0"/>
                    <a:pt x="100" y="0"/>
                  </a:cubicBezTo>
                  <a:close/>
                </a:path>
              </a:pathLst>
            </a:cu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a:p>
          </p:txBody>
        </p:sp>
        <p:sp>
          <p:nvSpPr>
            <p:cNvPr id="81" name="Freeform 16"/>
            <p:cNvSpPr>
              <a:spLocks/>
            </p:cNvSpPr>
            <p:nvPr/>
          </p:nvSpPr>
          <p:spPr bwMode="auto">
            <a:xfrm>
              <a:off x="10125075" y="3897313"/>
              <a:ext cx="225425" cy="133350"/>
            </a:xfrm>
            <a:custGeom>
              <a:avLst/>
              <a:gdLst>
                <a:gd name="T0" fmla="*/ 100 w 624"/>
                <a:gd name="T1" fmla="*/ 0 h 371"/>
                <a:gd name="T2" fmla="*/ 524 w 624"/>
                <a:gd name="T3" fmla="*/ 0 h 371"/>
                <a:gd name="T4" fmla="*/ 624 w 624"/>
                <a:gd name="T5" fmla="*/ 100 h 371"/>
                <a:gd name="T6" fmla="*/ 624 w 624"/>
                <a:gd name="T7" fmla="*/ 271 h 371"/>
                <a:gd name="T8" fmla="*/ 524 w 624"/>
                <a:gd name="T9" fmla="*/ 371 h 371"/>
                <a:gd name="T10" fmla="*/ 100 w 624"/>
                <a:gd name="T11" fmla="*/ 371 h 371"/>
                <a:gd name="T12" fmla="*/ 0 w 624"/>
                <a:gd name="T13" fmla="*/ 271 h 371"/>
                <a:gd name="T14" fmla="*/ 0 w 624"/>
                <a:gd name="T15" fmla="*/ 100 h 371"/>
                <a:gd name="T16" fmla="*/ 100 w 624"/>
                <a:gd name="T17" fmla="*/ 0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4" h="371">
                  <a:moveTo>
                    <a:pt x="100" y="0"/>
                  </a:moveTo>
                  <a:lnTo>
                    <a:pt x="524" y="0"/>
                  </a:lnTo>
                  <a:cubicBezTo>
                    <a:pt x="579" y="0"/>
                    <a:pt x="624" y="45"/>
                    <a:pt x="624" y="100"/>
                  </a:cubicBezTo>
                  <a:lnTo>
                    <a:pt x="624" y="271"/>
                  </a:lnTo>
                  <a:cubicBezTo>
                    <a:pt x="624" y="326"/>
                    <a:pt x="579" y="371"/>
                    <a:pt x="524" y="371"/>
                  </a:cubicBezTo>
                  <a:lnTo>
                    <a:pt x="100" y="371"/>
                  </a:lnTo>
                  <a:cubicBezTo>
                    <a:pt x="45" y="371"/>
                    <a:pt x="0" y="326"/>
                    <a:pt x="0" y="271"/>
                  </a:cubicBezTo>
                  <a:lnTo>
                    <a:pt x="0" y="100"/>
                  </a:lnTo>
                  <a:cubicBezTo>
                    <a:pt x="0" y="45"/>
                    <a:pt x="45" y="0"/>
                    <a:pt x="100" y="0"/>
                  </a:cubicBezTo>
                  <a:close/>
                </a:path>
              </a:pathLst>
            </a:cu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a:p>
          </p:txBody>
        </p:sp>
        <p:sp>
          <p:nvSpPr>
            <p:cNvPr id="82" name="Freeform 17"/>
            <p:cNvSpPr>
              <a:spLocks/>
            </p:cNvSpPr>
            <p:nvPr/>
          </p:nvSpPr>
          <p:spPr bwMode="auto">
            <a:xfrm>
              <a:off x="10494963" y="3319463"/>
              <a:ext cx="227013" cy="134938"/>
            </a:xfrm>
            <a:custGeom>
              <a:avLst/>
              <a:gdLst>
                <a:gd name="T0" fmla="*/ 100 w 624"/>
                <a:gd name="T1" fmla="*/ 0 h 371"/>
                <a:gd name="T2" fmla="*/ 524 w 624"/>
                <a:gd name="T3" fmla="*/ 0 h 371"/>
                <a:gd name="T4" fmla="*/ 624 w 624"/>
                <a:gd name="T5" fmla="*/ 100 h 371"/>
                <a:gd name="T6" fmla="*/ 624 w 624"/>
                <a:gd name="T7" fmla="*/ 271 h 371"/>
                <a:gd name="T8" fmla="*/ 524 w 624"/>
                <a:gd name="T9" fmla="*/ 371 h 371"/>
                <a:gd name="T10" fmla="*/ 100 w 624"/>
                <a:gd name="T11" fmla="*/ 371 h 371"/>
                <a:gd name="T12" fmla="*/ 0 w 624"/>
                <a:gd name="T13" fmla="*/ 271 h 371"/>
                <a:gd name="T14" fmla="*/ 0 w 624"/>
                <a:gd name="T15" fmla="*/ 100 h 371"/>
                <a:gd name="T16" fmla="*/ 100 w 624"/>
                <a:gd name="T17" fmla="*/ 0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4" h="371">
                  <a:moveTo>
                    <a:pt x="100" y="0"/>
                  </a:moveTo>
                  <a:lnTo>
                    <a:pt x="524" y="0"/>
                  </a:lnTo>
                  <a:cubicBezTo>
                    <a:pt x="579" y="0"/>
                    <a:pt x="624" y="45"/>
                    <a:pt x="624" y="100"/>
                  </a:cubicBezTo>
                  <a:lnTo>
                    <a:pt x="624" y="271"/>
                  </a:lnTo>
                  <a:cubicBezTo>
                    <a:pt x="624" y="326"/>
                    <a:pt x="579" y="371"/>
                    <a:pt x="524" y="371"/>
                  </a:cubicBezTo>
                  <a:lnTo>
                    <a:pt x="100" y="371"/>
                  </a:lnTo>
                  <a:cubicBezTo>
                    <a:pt x="45" y="371"/>
                    <a:pt x="0" y="326"/>
                    <a:pt x="0" y="271"/>
                  </a:cubicBezTo>
                  <a:lnTo>
                    <a:pt x="0" y="100"/>
                  </a:lnTo>
                  <a:cubicBezTo>
                    <a:pt x="0" y="45"/>
                    <a:pt x="45" y="0"/>
                    <a:pt x="100" y="0"/>
                  </a:cubicBezTo>
                  <a:close/>
                </a:path>
              </a:pathLst>
            </a:cu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a:p>
          </p:txBody>
        </p:sp>
        <p:sp>
          <p:nvSpPr>
            <p:cNvPr id="83" name="Freeform 18"/>
            <p:cNvSpPr>
              <a:spLocks/>
            </p:cNvSpPr>
            <p:nvPr/>
          </p:nvSpPr>
          <p:spPr bwMode="auto">
            <a:xfrm>
              <a:off x="10494963" y="3516313"/>
              <a:ext cx="227013" cy="134938"/>
            </a:xfrm>
            <a:custGeom>
              <a:avLst/>
              <a:gdLst>
                <a:gd name="T0" fmla="*/ 100 w 624"/>
                <a:gd name="T1" fmla="*/ 0 h 372"/>
                <a:gd name="T2" fmla="*/ 524 w 624"/>
                <a:gd name="T3" fmla="*/ 0 h 372"/>
                <a:gd name="T4" fmla="*/ 624 w 624"/>
                <a:gd name="T5" fmla="*/ 100 h 372"/>
                <a:gd name="T6" fmla="*/ 624 w 624"/>
                <a:gd name="T7" fmla="*/ 272 h 372"/>
                <a:gd name="T8" fmla="*/ 524 w 624"/>
                <a:gd name="T9" fmla="*/ 372 h 372"/>
                <a:gd name="T10" fmla="*/ 100 w 624"/>
                <a:gd name="T11" fmla="*/ 372 h 372"/>
                <a:gd name="T12" fmla="*/ 0 w 624"/>
                <a:gd name="T13" fmla="*/ 272 h 372"/>
                <a:gd name="T14" fmla="*/ 0 w 624"/>
                <a:gd name="T15" fmla="*/ 100 h 372"/>
                <a:gd name="T16" fmla="*/ 100 w 624"/>
                <a:gd name="T17" fmla="*/ 0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4" h="372">
                  <a:moveTo>
                    <a:pt x="100" y="0"/>
                  </a:moveTo>
                  <a:lnTo>
                    <a:pt x="524" y="0"/>
                  </a:lnTo>
                  <a:cubicBezTo>
                    <a:pt x="579" y="0"/>
                    <a:pt x="624" y="45"/>
                    <a:pt x="624" y="100"/>
                  </a:cubicBezTo>
                  <a:lnTo>
                    <a:pt x="624" y="272"/>
                  </a:lnTo>
                  <a:cubicBezTo>
                    <a:pt x="624" y="327"/>
                    <a:pt x="579" y="372"/>
                    <a:pt x="524" y="372"/>
                  </a:cubicBezTo>
                  <a:lnTo>
                    <a:pt x="100" y="372"/>
                  </a:lnTo>
                  <a:cubicBezTo>
                    <a:pt x="45" y="372"/>
                    <a:pt x="0" y="327"/>
                    <a:pt x="0" y="272"/>
                  </a:cubicBezTo>
                  <a:lnTo>
                    <a:pt x="0" y="100"/>
                  </a:lnTo>
                  <a:cubicBezTo>
                    <a:pt x="0" y="45"/>
                    <a:pt x="45" y="0"/>
                    <a:pt x="100" y="0"/>
                  </a:cubicBezTo>
                  <a:close/>
                </a:path>
              </a:pathLst>
            </a:cu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a:p>
          </p:txBody>
        </p:sp>
        <p:sp>
          <p:nvSpPr>
            <p:cNvPr id="84" name="Freeform 19"/>
            <p:cNvSpPr>
              <a:spLocks/>
            </p:cNvSpPr>
            <p:nvPr/>
          </p:nvSpPr>
          <p:spPr bwMode="auto">
            <a:xfrm>
              <a:off x="10494963" y="3698876"/>
              <a:ext cx="227013" cy="134938"/>
            </a:xfrm>
            <a:custGeom>
              <a:avLst/>
              <a:gdLst>
                <a:gd name="T0" fmla="*/ 100 w 624"/>
                <a:gd name="T1" fmla="*/ 0 h 371"/>
                <a:gd name="T2" fmla="*/ 524 w 624"/>
                <a:gd name="T3" fmla="*/ 0 h 371"/>
                <a:gd name="T4" fmla="*/ 624 w 624"/>
                <a:gd name="T5" fmla="*/ 100 h 371"/>
                <a:gd name="T6" fmla="*/ 624 w 624"/>
                <a:gd name="T7" fmla="*/ 271 h 371"/>
                <a:gd name="T8" fmla="*/ 524 w 624"/>
                <a:gd name="T9" fmla="*/ 371 h 371"/>
                <a:gd name="T10" fmla="*/ 100 w 624"/>
                <a:gd name="T11" fmla="*/ 371 h 371"/>
                <a:gd name="T12" fmla="*/ 0 w 624"/>
                <a:gd name="T13" fmla="*/ 271 h 371"/>
                <a:gd name="T14" fmla="*/ 0 w 624"/>
                <a:gd name="T15" fmla="*/ 100 h 371"/>
                <a:gd name="T16" fmla="*/ 100 w 624"/>
                <a:gd name="T17" fmla="*/ 0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4" h="371">
                  <a:moveTo>
                    <a:pt x="100" y="0"/>
                  </a:moveTo>
                  <a:lnTo>
                    <a:pt x="524" y="0"/>
                  </a:lnTo>
                  <a:cubicBezTo>
                    <a:pt x="579" y="0"/>
                    <a:pt x="624" y="45"/>
                    <a:pt x="624" y="100"/>
                  </a:cubicBezTo>
                  <a:lnTo>
                    <a:pt x="624" y="271"/>
                  </a:lnTo>
                  <a:cubicBezTo>
                    <a:pt x="624" y="326"/>
                    <a:pt x="579" y="371"/>
                    <a:pt x="524" y="371"/>
                  </a:cubicBezTo>
                  <a:lnTo>
                    <a:pt x="100" y="371"/>
                  </a:lnTo>
                  <a:cubicBezTo>
                    <a:pt x="45" y="371"/>
                    <a:pt x="0" y="326"/>
                    <a:pt x="0" y="271"/>
                  </a:cubicBezTo>
                  <a:lnTo>
                    <a:pt x="0" y="100"/>
                  </a:lnTo>
                  <a:cubicBezTo>
                    <a:pt x="0" y="45"/>
                    <a:pt x="45" y="0"/>
                    <a:pt x="100" y="0"/>
                  </a:cubicBezTo>
                  <a:close/>
                </a:path>
              </a:pathLst>
            </a:cu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a:p>
          </p:txBody>
        </p:sp>
        <p:sp>
          <p:nvSpPr>
            <p:cNvPr id="85" name="Freeform 20"/>
            <p:cNvSpPr>
              <a:spLocks/>
            </p:cNvSpPr>
            <p:nvPr/>
          </p:nvSpPr>
          <p:spPr bwMode="auto">
            <a:xfrm>
              <a:off x="10494963" y="3897313"/>
              <a:ext cx="227013" cy="133350"/>
            </a:xfrm>
            <a:custGeom>
              <a:avLst/>
              <a:gdLst>
                <a:gd name="T0" fmla="*/ 100 w 624"/>
                <a:gd name="T1" fmla="*/ 0 h 371"/>
                <a:gd name="T2" fmla="*/ 524 w 624"/>
                <a:gd name="T3" fmla="*/ 0 h 371"/>
                <a:gd name="T4" fmla="*/ 624 w 624"/>
                <a:gd name="T5" fmla="*/ 100 h 371"/>
                <a:gd name="T6" fmla="*/ 624 w 624"/>
                <a:gd name="T7" fmla="*/ 271 h 371"/>
                <a:gd name="T8" fmla="*/ 524 w 624"/>
                <a:gd name="T9" fmla="*/ 371 h 371"/>
                <a:gd name="T10" fmla="*/ 100 w 624"/>
                <a:gd name="T11" fmla="*/ 371 h 371"/>
                <a:gd name="T12" fmla="*/ 0 w 624"/>
                <a:gd name="T13" fmla="*/ 271 h 371"/>
                <a:gd name="T14" fmla="*/ 0 w 624"/>
                <a:gd name="T15" fmla="*/ 100 h 371"/>
                <a:gd name="T16" fmla="*/ 100 w 624"/>
                <a:gd name="T17" fmla="*/ 0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4" h="371">
                  <a:moveTo>
                    <a:pt x="100" y="0"/>
                  </a:moveTo>
                  <a:lnTo>
                    <a:pt x="524" y="0"/>
                  </a:lnTo>
                  <a:cubicBezTo>
                    <a:pt x="579" y="0"/>
                    <a:pt x="624" y="45"/>
                    <a:pt x="624" y="100"/>
                  </a:cubicBezTo>
                  <a:lnTo>
                    <a:pt x="624" y="271"/>
                  </a:lnTo>
                  <a:cubicBezTo>
                    <a:pt x="624" y="326"/>
                    <a:pt x="579" y="371"/>
                    <a:pt x="524" y="371"/>
                  </a:cubicBezTo>
                  <a:lnTo>
                    <a:pt x="100" y="371"/>
                  </a:lnTo>
                  <a:cubicBezTo>
                    <a:pt x="45" y="371"/>
                    <a:pt x="0" y="326"/>
                    <a:pt x="0" y="271"/>
                  </a:cubicBezTo>
                  <a:lnTo>
                    <a:pt x="0" y="100"/>
                  </a:lnTo>
                  <a:cubicBezTo>
                    <a:pt x="0" y="45"/>
                    <a:pt x="45" y="0"/>
                    <a:pt x="100" y="0"/>
                  </a:cubicBezTo>
                  <a:close/>
                </a:path>
              </a:pathLst>
            </a:cu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a:p>
          </p:txBody>
        </p:sp>
        <p:sp>
          <p:nvSpPr>
            <p:cNvPr id="86" name="Freeform 21"/>
            <p:cNvSpPr>
              <a:spLocks/>
            </p:cNvSpPr>
            <p:nvPr/>
          </p:nvSpPr>
          <p:spPr bwMode="auto">
            <a:xfrm>
              <a:off x="9852025" y="3354388"/>
              <a:ext cx="22225" cy="65088"/>
            </a:xfrm>
            <a:custGeom>
              <a:avLst/>
              <a:gdLst>
                <a:gd name="T0" fmla="*/ 65 w 65"/>
                <a:gd name="T1" fmla="*/ 178 h 178"/>
                <a:gd name="T2" fmla="*/ 43 w 65"/>
                <a:gd name="T3" fmla="*/ 178 h 178"/>
                <a:gd name="T4" fmla="*/ 43 w 65"/>
                <a:gd name="T5" fmla="*/ 39 h 178"/>
                <a:gd name="T6" fmla="*/ 22 w 65"/>
                <a:gd name="T7" fmla="*/ 54 h 178"/>
                <a:gd name="T8" fmla="*/ 0 w 65"/>
                <a:gd name="T9" fmla="*/ 65 h 178"/>
                <a:gd name="T10" fmla="*/ 0 w 65"/>
                <a:gd name="T11" fmla="*/ 44 h 178"/>
                <a:gd name="T12" fmla="*/ 31 w 65"/>
                <a:gd name="T13" fmla="*/ 24 h 178"/>
                <a:gd name="T14" fmla="*/ 51 w 65"/>
                <a:gd name="T15" fmla="*/ 0 h 178"/>
                <a:gd name="T16" fmla="*/ 65 w 65"/>
                <a:gd name="T17" fmla="*/ 0 h 178"/>
                <a:gd name="T18" fmla="*/ 65 w 65"/>
                <a:gd name="T19" fmla="*/ 178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 h="178">
                  <a:moveTo>
                    <a:pt x="65" y="178"/>
                  </a:moveTo>
                  <a:lnTo>
                    <a:pt x="43" y="178"/>
                  </a:lnTo>
                  <a:lnTo>
                    <a:pt x="43" y="39"/>
                  </a:lnTo>
                  <a:cubicBezTo>
                    <a:pt x="38" y="44"/>
                    <a:pt x="31" y="49"/>
                    <a:pt x="22" y="54"/>
                  </a:cubicBezTo>
                  <a:cubicBezTo>
                    <a:pt x="14" y="59"/>
                    <a:pt x="6" y="63"/>
                    <a:pt x="0" y="65"/>
                  </a:cubicBezTo>
                  <a:lnTo>
                    <a:pt x="0" y="44"/>
                  </a:lnTo>
                  <a:cubicBezTo>
                    <a:pt x="12" y="39"/>
                    <a:pt x="22" y="32"/>
                    <a:pt x="31" y="24"/>
                  </a:cubicBezTo>
                  <a:cubicBezTo>
                    <a:pt x="41" y="16"/>
                    <a:pt x="47" y="8"/>
                    <a:pt x="51" y="0"/>
                  </a:cubicBezTo>
                  <a:lnTo>
                    <a:pt x="65" y="0"/>
                  </a:lnTo>
                  <a:lnTo>
                    <a:pt x="65" y="178"/>
                  </a:lnTo>
                  <a:close/>
                </a:path>
              </a:pathLst>
            </a:custGeom>
            <a:solidFill>
              <a:srgbClr val="2319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a:p>
          </p:txBody>
        </p:sp>
        <p:sp>
          <p:nvSpPr>
            <p:cNvPr id="87" name="Freeform 22"/>
            <p:cNvSpPr>
              <a:spLocks noEditPoints="1"/>
            </p:cNvSpPr>
            <p:nvPr/>
          </p:nvSpPr>
          <p:spPr bwMode="auto">
            <a:xfrm>
              <a:off x="9842500" y="3551238"/>
              <a:ext cx="44450" cy="65088"/>
            </a:xfrm>
            <a:custGeom>
              <a:avLst/>
              <a:gdLst>
                <a:gd name="T0" fmla="*/ 77 w 122"/>
                <a:gd name="T1" fmla="*/ 177 h 177"/>
                <a:gd name="T2" fmla="*/ 77 w 122"/>
                <a:gd name="T3" fmla="*/ 134 h 177"/>
                <a:gd name="T4" fmla="*/ 0 w 122"/>
                <a:gd name="T5" fmla="*/ 134 h 177"/>
                <a:gd name="T6" fmla="*/ 0 w 122"/>
                <a:gd name="T7" fmla="*/ 114 h 177"/>
                <a:gd name="T8" fmla="*/ 81 w 122"/>
                <a:gd name="T9" fmla="*/ 0 h 177"/>
                <a:gd name="T10" fmla="*/ 98 w 122"/>
                <a:gd name="T11" fmla="*/ 0 h 177"/>
                <a:gd name="T12" fmla="*/ 98 w 122"/>
                <a:gd name="T13" fmla="*/ 114 h 177"/>
                <a:gd name="T14" fmla="*/ 122 w 122"/>
                <a:gd name="T15" fmla="*/ 114 h 177"/>
                <a:gd name="T16" fmla="*/ 122 w 122"/>
                <a:gd name="T17" fmla="*/ 134 h 177"/>
                <a:gd name="T18" fmla="*/ 98 w 122"/>
                <a:gd name="T19" fmla="*/ 134 h 177"/>
                <a:gd name="T20" fmla="*/ 98 w 122"/>
                <a:gd name="T21" fmla="*/ 177 h 177"/>
                <a:gd name="T22" fmla="*/ 77 w 122"/>
                <a:gd name="T23" fmla="*/ 177 h 177"/>
                <a:gd name="T24" fmla="*/ 77 w 122"/>
                <a:gd name="T25" fmla="*/ 114 h 177"/>
                <a:gd name="T26" fmla="*/ 77 w 122"/>
                <a:gd name="T27" fmla="*/ 35 h 177"/>
                <a:gd name="T28" fmla="*/ 21 w 122"/>
                <a:gd name="T29" fmla="*/ 114 h 177"/>
                <a:gd name="T30" fmla="*/ 77 w 122"/>
                <a:gd name="T31" fmla="*/ 114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2" h="177">
                  <a:moveTo>
                    <a:pt x="77" y="177"/>
                  </a:moveTo>
                  <a:lnTo>
                    <a:pt x="77" y="134"/>
                  </a:lnTo>
                  <a:lnTo>
                    <a:pt x="0" y="134"/>
                  </a:lnTo>
                  <a:lnTo>
                    <a:pt x="0" y="114"/>
                  </a:lnTo>
                  <a:lnTo>
                    <a:pt x="81" y="0"/>
                  </a:lnTo>
                  <a:lnTo>
                    <a:pt x="98" y="0"/>
                  </a:lnTo>
                  <a:lnTo>
                    <a:pt x="98" y="114"/>
                  </a:lnTo>
                  <a:lnTo>
                    <a:pt x="122" y="114"/>
                  </a:lnTo>
                  <a:lnTo>
                    <a:pt x="122" y="134"/>
                  </a:lnTo>
                  <a:lnTo>
                    <a:pt x="98" y="134"/>
                  </a:lnTo>
                  <a:lnTo>
                    <a:pt x="98" y="177"/>
                  </a:lnTo>
                  <a:lnTo>
                    <a:pt x="77" y="177"/>
                  </a:lnTo>
                  <a:close/>
                  <a:moveTo>
                    <a:pt x="77" y="114"/>
                  </a:moveTo>
                  <a:lnTo>
                    <a:pt x="77" y="35"/>
                  </a:lnTo>
                  <a:lnTo>
                    <a:pt x="21" y="114"/>
                  </a:lnTo>
                  <a:lnTo>
                    <a:pt x="77" y="114"/>
                  </a:lnTo>
                  <a:close/>
                </a:path>
              </a:pathLst>
            </a:custGeom>
            <a:solidFill>
              <a:srgbClr val="2319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a:p>
          </p:txBody>
        </p:sp>
        <p:sp>
          <p:nvSpPr>
            <p:cNvPr id="88" name="Freeform 23"/>
            <p:cNvSpPr>
              <a:spLocks/>
            </p:cNvSpPr>
            <p:nvPr/>
          </p:nvSpPr>
          <p:spPr bwMode="auto">
            <a:xfrm>
              <a:off x="9845675" y="3735388"/>
              <a:ext cx="41275" cy="63500"/>
            </a:xfrm>
            <a:custGeom>
              <a:avLst/>
              <a:gdLst>
                <a:gd name="T0" fmla="*/ 0 w 114"/>
                <a:gd name="T1" fmla="*/ 21 h 174"/>
                <a:gd name="T2" fmla="*/ 0 w 114"/>
                <a:gd name="T3" fmla="*/ 0 h 174"/>
                <a:gd name="T4" fmla="*/ 114 w 114"/>
                <a:gd name="T5" fmla="*/ 0 h 174"/>
                <a:gd name="T6" fmla="*/ 114 w 114"/>
                <a:gd name="T7" fmla="*/ 17 h 174"/>
                <a:gd name="T8" fmla="*/ 80 w 114"/>
                <a:gd name="T9" fmla="*/ 64 h 174"/>
                <a:gd name="T10" fmla="*/ 55 w 114"/>
                <a:gd name="T11" fmla="*/ 126 h 174"/>
                <a:gd name="T12" fmla="*/ 46 w 114"/>
                <a:gd name="T13" fmla="*/ 174 h 174"/>
                <a:gd name="T14" fmla="*/ 24 w 114"/>
                <a:gd name="T15" fmla="*/ 174 h 174"/>
                <a:gd name="T16" fmla="*/ 32 w 114"/>
                <a:gd name="T17" fmla="*/ 124 h 174"/>
                <a:gd name="T18" fmla="*/ 55 w 114"/>
                <a:gd name="T19" fmla="*/ 67 h 174"/>
                <a:gd name="T20" fmla="*/ 86 w 114"/>
                <a:gd name="T21" fmla="*/ 21 h 174"/>
                <a:gd name="T22" fmla="*/ 0 w 114"/>
                <a:gd name="T23" fmla="*/ 21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4" h="174">
                  <a:moveTo>
                    <a:pt x="0" y="21"/>
                  </a:moveTo>
                  <a:lnTo>
                    <a:pt x="0" y="0"/>
                  </a:lnTo>
                  <a:lnTo>
                    <a:pt x="114" y="0"/>
                  </a:lnTo>
                  <a:lnTo>
                    <a:pt x="114" y="17"/>
                  </a:lnTo>
                  <a:cubicBezTo>
                    <a:pt x="103" y="29"/>
                    <a:pt x="91" y="44"/>
                    <a:pt x="80" y="64"/>
                  </a:cubicBezTo>
                  <a:cubicBezTo>
                    <a:pt x="69" y="84"/>
                    <a:pt x="61" y="105"/>
                    <a:pt x="55" y="126"/>
                  </a:cubicBezTo>
                  <a:cubicBezTo>
                    <a:pt x="50" y="141"/>
                    <a:pt x="48" y="157"/>
                    <a:pt x="46" y="174"/>
                  </a:cubicBezTo>
                  <a:lnTo>
                    <a:pt x="24" y="174"/>
                  </a:lnTo>
                  <a:cubicBezTo>
                    <a:pt x="24" y="160"/>
                    <a:pt x="27" y="144"/>
                    <a:pt x="32" y="124"/>
                  </a:cubicBezTo>
                  <a:cubicBezTo>
                    <a:pt x="38" y="104"/>
                    <a:pt x="45" y="85"/>
                    <a:pt x="55" y="67"/>
                  </a:cubicBezTo>
                  <a:cubicBezTo>
                    <a:pt x="65" y="49"/>
                    <a:pt x="75" y="33"/>
                    <a:pt x="86" y="21"/>
                  </a:cubicBezTo>
                  <a:lnTo>
                    <a:pt x="0" y="21"/>
                  </a:lnTo>
                  <a:close/>
                </a:path>
              </a:pathLst>
            </a:custGeom>
            <a:solidFill>
              <a:srgbClr val="2319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a:p>
          </p:txBody>
        </p:sp>
        <p:sp>
          <p:nvSpPr>
            <p:cNvPr id="89" name="Freeform 24"/>
            <p:cNvSpPr>
              <a:spLocks/>
            </p:cNvSpPr>
            <p:nvPr/>
          </p:nvSpPr>
          <p:spPr bwMode="auto">
            <a:xfrm>
              <a:off x="10212388" y="3354388"/>
              <a:ext cx="42863" cy="65088"/>
            </a:xfrm>
            <a:custGeom>
              <a:avLst/>
              <a:gdLst>
                <a:gd name="T0" fmla="*/ 117 w 117"/>
                <a:gd name="T1" fmla="*/ 157 h 178"/>
                <a:gd name="T2" fmla="*/ 117 w 117"/>
                <a:gd name="T3" fmla="*/ 178 h 178"/>
                <a:gd name="T4" fmla="*/ 0 w 117"/>
                <a:gd name="T5" fmla="*/ 178 h 178"/>
                <a:gd name="T6" fmla="*/ 3 w 117"/>
                <a:gd name="T7" fmla="*/ 163 h 178"/>
                <a:gd name="T8" fmla="*/ 17 w 117"/>
                <a:gd name="T9" fmla="*/ 139 h 178"/>
                <a:gd name="T10" fmla="*/ 46 w 117"/>
                <a:gd name="T11" fmla="*/ 112 h 178"/>
                <a:gd name="T12" fmla="*/ 85 w 117"/>
                <a:gd name="T13" fmla="*/ 75 h 178"/>
                <a:gd name="T14" fmla="*/ 95 w 117"/>
                <a:gd name="T15" fmla="*/ 49 h 178"/>
                <a:gd name="T16" fmla="*/ 86 w 117"/>
                <a:gd name="T17" fmla="*/ 27 h 178"/>
                <a:gd name="T18" fmla="*/ 62 w 117"/>
                <a:gd name="T19" fmla="*/ 18 h 178"/>
                <a:gd name="T20" fmla="*/ 36 w 117"/>
                <a:gd name="T21" fmla="*/ 28 h 178"/>
                <a:gd name="T22" fmla="*/ 27 w 117"/>
                <a:gd name="T23" fmla="*/ 53 h 178"/>
                <a:gd name="T24" fmla="*/ 5 w 117"/>
                <a:gd name="T25" fmla="*/ 51 h 178"/>
                <a:gd name="T26" fmla="*/ 22 w 117"/>
                <a:gd name="T27" fmla="*/ 13 h 178"/>
                <a:gd name="T28" fmla="*/ 62 w 117"/>
                <a:gd name="T29" fmla="*/ 0 h 178"/>
                <a:gd name="T30" fmla="*/ 102 w 117"/>
                <a:gd name="T31" fmla="*/ 14 h 178"/>
                <a:gd name="T32" fmla="*/ 117 w 117"/>
                <a:gd name="T33" fmla="*/ 49 h 178"/>
                <a:gd name="T34" fmla="*/ 113 w 117"/>
                <a:gd name="T35" fmla="*/ 70 h 178"/>
                <a:gd name="T36" fmla="*/ 98 w 117"/>
                <a:gd name="T37" fmla="*/ 92 h 178"/>
                <a:gd name="T38" fmla="*/ 65 w 117"/>
                <a:gd name="T39" fmla="*/ 123 h 178"/>
                <a:gd name="T40" fmla="*/ 40 w 117"/>
                <a:gd name="T41" fmla="*/ 145 h 178"/>
                <a:gd name="T42" fmla="*/ 31 w 117"/>
                <a:gd name="T43" fmla="*/ 157 h 178"/>
                <a:gd name="T44" fmla="*/ 117 w 117"/>
                <a:gd name="T45" fmla="*/ 157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7" h="178">
                  <a:moveTo>
                    <a:pt x="117" y="157"/>
                  </a:moveTo>
                  <a:lnTo>
                    <a:pt x="117" y="178"/>
                  </a:lnTo>
                  <a:lnTo>
                    <a:pt x="0" y="178"/>
                  </a:lnTo>
                  <a:cubicBezTo>
                    <a:pt x="0" y="172"/>
                    <a:pt x="1" y="167"/>
                    <a:pt x="3" y="163"/>
                  </a:cubicBezTo>
                  <a:cubicBezTo>
                    <a:pt x="6" y="155"/>
                    <a:pt x="11" y="147"/>
                    <a:pt x="17" y="139"/>
                  </a:cubicBezTo>
                  <a:cubicBezTo>
                    <a:pt x="24" y="131"/>
                    <a:pt x="33" y="122"/>
                    <a:pt x="46" y="112"/>
                  </a:cubicBezTo>
                  <a:cubicBezTo>
                    <a:pt x="65" y="97"/>
                    <a:pt x="78" y="84"/>
                    <a:pt x="85" y="75"/>
                  </a:cubicBezTo>
                  <a:cubicBezTo>
                    <a:pt x="92" y="66"/>
                    <a:pt x="95" y="57"/>
                    <a:pt x="95" y="49"/>
                  </a:cubicBezTo>
                  <a:cubicBezTo>
                    <a:pt x="95" y="40"/>
                    <a:pt x="92" y="33"/>
                    <a:pt x="86" y="27"/>
                  </a:cubicBezTo>
                  <a:cubicBezTo>
                    <a:pt x="80" y="21"/>
                    <a:pt x="71" y="18"/>
                    <a:pt x="62" y="18"/>
                  </a:cubicBezTo>
                  <a:cubicBezTo>
                    <a:pt x="51" y="18"/>
                    <a:pt x="43" y="21"/>
                    <a:pt x="36" y="28"/>
                  </a:cubicBezTo>
                  <a:cubicBezTo>
                    <a:pt x="30" y="34"/>
                    <a:pt x="27" y="42"/>
                    <a:pt x="27" y="53"/>
                  </a:cubicBezTo>
                  <a:lnTo>
                    <a:pt x="5" y="51"/>
                  </a:lnTo>
                  <a:cubicBezTo>
                    <a:pt x="6" y="35"/>
                    <a:pt x="12" y="22"/>
                    <a:pt x="22" y="13"/>
                  </a:cubicBezTo>
                  <a:cubicBezTo>
                    <a:pt x="32" y="4"/>
                    <a:pt x="45" y="0"/>
                    <a:pt x="62" y="0"/>
                  </a:cubicBezTo>
                  <a:cubicBezTo>
                    <a:pt x="79" y="0"/>
                    <a:pt x="92" y="5"/>
                    <a:pt x="102" y="14"/>
                  </a:cubicBezTo>
                  <a:cubicBezTo>
                    <a:pt x="112" y="24"/>
                    <a:pt x="117" y="35"/>
                    <a:pt x="117" y="49"/>
                  </a:cubicBezTo>
                  <a:cubicBezTo>
                    <a:pt x="117" y="56"/>
                    <a:pt x="116" y="63"/>
                    <a:pt x="113" y="70"/>
                  </a:cubicBezTo>
                  <a:cubicBezTo>
                    <a:pt x="110" y="77"/>
                    <a:pt x="105" y="84"/>
                    <a:pt x="98" y="92"/>
                  </a:cubicBezTo>
                  <a:cubicBezTo>
                    <a:pt x="92" y="99"/>
                    <a:pt x="80" y="110"/>
                    <a:pt x="65" y="123"/>
                  </a:cubicBezTo>
                  <a:cubicBezTo>
                    <a:pt x="52" y="134"/>
                    <a:pt x="43" y="141"/>
                    <a:pt x="40" y="145"/>
                  </a:cubicBezTo>
                  <a:cubicBezTo>
                    <a:pt x="36" y="149"/>
                    <a:pt x="33" y="153"/>
                    <a:pt x="31" y="157"/>
                  </a:cubicBezTo>
                  <a:lnTo>
                    <a:pt x="117" y="157"/>
                  </a:lnTo>
                  <a:close/>
                </a:path>
              </a:pathLst>
            </a:custGeom>
            <a:solidFill>
              <a:srgbClr val="2319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a:p>
          </p:txBody>
        </p:sp>
        <p:sp>
          <p:nvSpPr>
            <p:cNvPr id="92" name="Freeform 25"/>
            <p:cNvSpPr>
              <a:spLocks/>
            </p:cNvSpPr>
            <p:nvPr/>
          </p:nvSpPr>
          <p:spPr bwMode="auto">
            <a:xfrm>
              <a:off x="10213975" y="3552826"/>
              <a:ext cx="42863" cy="63500"/>
            </a:xfrm>
            <a:custGeom>
              <a:avLst/>
              <a:gdLst>
                <a:gd name="T0" fmla="*/ 0 w 117"/>
                <a:gd name="T1" fmla="*/ 128 h 178"/>
                <a:gd name="T2" fmla="*/ 22 w 117"/>
                <a:gd name="T3" fmla="*/ 127 h 178"/>
                <a:gd name="T4" fmla="*/ 34 w 117"/>
                <a:gd name="T5" fmla="*/ 152 h 178"/>
                <a:gd name="T6" fmla="*/ 56 w 117"/>
                <a:gd name="T7" fmla="*/ 160 h 178"/>
                <a:gd name="T8" fmla="*/ 83 w 117"/>
                <a:gd name="T9" fmla="*/ 148 h 178"/>
                <a:gd name="T10" fmla="*/ 94 w 117"/>
                <a:gd name="T11" fmla="*/ 117 h 178"/>
                <a:gd name="T12" fmla="*/ 83 w 117"/>
                <a:gd name="T13" fmla="*/ 87 h 178"/>
                <a:gd name="T14" fmla="*/ 56 w 117"/>
                <a:gd name="T15" fmla="*/ 77 h 178"/>
                <a:gd name="T16" fmla="*/ 37 w 117"/>
                <a:gd name="T17" fmla="*/ 81 h 178"/>
                <a:gd name="T18" fmla="*/ 24 w 117"/>
                <a:gd name="T19" fmla="*/ 94 h 178"/>
                <a:gd name="T20" fmla="*/ 4 w 117"/>
                <a:gd name="T21" fmla="*/ 91 h 178"/>
                <a:gd name="T22" fmla="*/ 21 w 117"/>
                <a:gd name="T23" fmla="*/ 0 h 178"/>
                <a:gd name="T24" fmla="*/ 108 w 117"/>
                <a:gd name="T25" fmla="*/ 0 h 178"/>
                <a:gd name="T26" fmla="*/ 108 w 117"/>
                <a:gd name="T27" fmla="*/ 21 h 178"/>
                <a:gd name="T28" fmla="*/ 38 w 117"/>
                <a:gd name="T29" fmla="*/ 21 h 178"/>
                <a:gd name="T30" fmla="*/ 28 w 117"/>
                <a:gd name="T31" fmla="*/ 69 h 178"/>
                <a:gd name="T32" fmla="*/ 62 w 117"/>
                <a:gd name="T33" fmla="*/ 57 h 178"/>
                <a:gd name="T34" fmla="*/ 101 w 117"/>
                <a:gd name="T35" fmla="*/ 73 h 178"/>
                <a:gd name="T36" fmla="*/ 117 w 117"/>
                <a:gd name="T37" fmla="*/ 115 h 178"/>
                <a:gd name="T38" fmla="*/ 103 w 117"/>
                <a:gd name="T39" fmla="*/ 156 h 178"/>
                <a:gd name="T40" fmla="*/ 56 w 117"/>
                <a:gd name="T41" fmla="*/ 178 h 178"/>
                <a:gd name="T42" fmla="*/ 17 w 117"/>
                <a:gd name="T43" fmla="*/ 164 h 178"/>
                <a:gd name="T44" fmla="*/ 0 w 117"/>
                <a:gd name="T45" fmla="*/ 128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7" h="178">
                  <a:moveTo>
                    <a:pt x="0" y="128"/>
                  </a:moveTo>
                  <a:lnTo>
                    <a:pt x="22" y="127"/>
                  </a:lnTo>
                  <a:cubicBezTo>
                    <a:pt x="24" y="138"/>
                    <a:pt x="28" y="146"/>
                    <a:pt x="34" y="152"/>
                  </a:cubicBezTo>
                  <a:cubicBezTo>
                    <a:pt x="40" y="157"/>
                    <a:pt x="48" y="160"/>
                    <a:pt x="56" y="160"/>
                  </a:cubicBezTo>
                  <a:cubicBezTo>
                    <a:pt x="67" y="160"/>
                    <a:pt x="76" y="156"/>
                    <a:pt x="83" y="148"/>
                  </a:cubicBezTo>
                  <a:cubicBezTo>
                    <a:pt x="90" y="140"/>
                    <a:pt x="94" y="130"/>
                    <a:pt x="94" y="117"/>
                  </a:cubicBezTo>
                  <a:cubicBezTo>
                    <a:pt x="94" y="104"/>
                    <a:pt x="90" y="95"/>
                    <a:pt x="83" y="87"/>
                  </a:cubicBezTo>
                  <a:cubicBezTo>
                    <a:pt x="76" y="80"/>
                    <a:pt x="67" y="77"/>
                    <a:pt x="56" y="77"/>
                  </a:cubicBezTo>
                  <a:cubicBezTo>
                    <a:pt x="49" y="77"/>
                    <a:pt x="43" y="78"/>
                    <a:pt x="37" y="81"/>
                  </a:cubicBezTo>
                  <a:cubicBezTo>
                    <a:pt x="32" y="85"/>
                    <a:pt x="27" y="89"/>
                    <a:pt x="24" y="94"/>
                  </a:cubicBezTo>
                  <a:lnTo>
                    <a:pt x="4" y="91"/>
                  </a:lnTo>
                  <a:lnTo>
                    <a:pt x="21" y="0"/>
                  </a:lnTo>
                  <a:lnTo>
                    <a:pt x="108" y="0"/>
                  </a:lnTo>
                  <a:lnTo>
                    <a:pt x="108" y="21"/>
                  </a:lnTo>
                  <a:lnTo>
                    <a:pt x="38" y="21"/>
                  </a:lnTo>
                  <a:lnTo>
                    <a:pt x="28" y="69"/>
                  </a:lnTo>
                  <a:cubicBezTo>
                    <a:pt x="39" y="61"/>
                    <a:pt x="50" y="57"/>
                    <a:pt x="62" y="57"/>
                  </a:cubicBezTo>
                  <a:cubicBezTo>
                    <a:pt x="77" y="57"/>
                    <a:pt x="90" y="63"/>
                    <a:pt x="101" y="73"/>
                  </a:cubicBezTo>
                  <a:cubicBezTo>
                    <a:pt x="111" y="84"/>
                    <a:pt x="117" y="98"/>
                    <a:pt x="117" y="115"/>
                  </a:cubicBezTo>
                  <a:cubicBezTo>
                    <a:pt x="117" y="131"/>
                    <a:pt x="112" y="145"/>
                    <a:pt x="103" y="156"/>
                  </a:cubicBezTo>
                  <a:cubicBezTo>
                    <a:pt x="91" y="170"/>
                    <a:pt x="76" y="178"/>
                    <a:pt x="56" y="178"/>
                  </a:cubicBezTo>
                  <a:cubicBezTo>
                    <a:pt x="40" y="178"/>
                    <a:pt x="27" y="173"/>
                    <a:pt x="17" y="164"/>
                  </a:cubicBezTo>
                  <a:cubicBezTo>
                    <a:pt x="7" y="155"/>
                    <a:pt x="1" y="143"/>
                    <a:pt x="0" y="128"/>
                  </a:cubicBezTo>
                  <a:close/>
                </a:path>
              </a:pathLst>
            </a:custGeom>
            <a:solidFill>
              <a:srgbClr val="2319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a:p>
          </p:txBody>
        </p:sp>
        <p:sp>
          <p:nvSpPr>
            <p:cNvPr id="103" name="Freeform 26"/>
            <p:cNvSpPr>
              <a:spLocks noEditPoints="1"/>
            </p:cNvSpPr>
            <p:nvPr/>
          </p:nvSpPr>
          <p:spPr bwMode="auto">
            <a:xfrm>
              <a:off x="10213975" y="3733801"/>
              <a:ext cx="41275" cy="65088"/>
            </a:xfrm>
            <a:custGeom>
              <a:avLst/>
              <a:gdLst>
                <a:gd name="T0" fmla="*/ 34 w 117"/>
                <a:gd name="T1" fmla="*/ 82 h 180"/>
                <a:gd name="T2" fmla="*/ 14 w 117"/>
                <a:gd name="T3" fmla="*/ 67 h 180"/>
                <a:gd name="T4" fmla="*/ 7 w 117"/>
                <a:gd name="T5" fmla="*/ 45 h 180"/>
                <a:gd name="T6" fmla="*/ 21 w 117"/>
                <a:gd name="T7" fmla="*/ 13 h 180"/>
                <a:gd name="T8" fmla="*/ 58 w 117"/>
                <a:gd name="T9" fmla="*/ 0 h 180"/>
                <a:gd name="T10" fmla="*/ 95 w 117"/>
                <a:gd name="T11" fmla="*/ 13 h 180"/>
                <a:gd name="T12" fmla="*/ 109 w 117"/>
                <a:gd name="T13" fmla="*/ 46 h 180"/>
                <a:gd name="T14" fmla="*/ 103 w 117"/>
                <a:gd name="T15" fmla="*/ 67 h 180"/>
                <a:gd name="T16" fmla="*/ 83 w 117"/>
                <a:gd name="T17" fmla="*/ 82 h 180"/>
                <a:gd name="T18" fmla="*/ 108 w 117"/>
                <a:gd name="T19" fmla="*/ 99 h 180"/>
                <a:gd name="T20" fmla="*/ 117 w 117"/>
                <a:gd name="T21" fmla="*/ 127 h 180"/>
                <a:gd name="T22" fmla="*/ 101 w 117"/>
                <a:gd name="T23" fmla="*/ 165 h 180"/>
                <a:gd name="T24" fmla="*/ 58 w 117"/>
                <a:gd name="T25" fmla="*/ 180 h 180"/>
                <a:gd name="T26" fmla="*/ 16 w 117"/>
                <a:gd name="T27" fmla="*/ 165 h 180"/>
                <a:gd name="T28" fmla="*/ 0 w 117"/>
                <a:gd name="T29" fmla="*/ 126 h 180"/>
                <a:gd name="T30" fmla="*/ 9 w 117"/>
                <a:gd name="T31" fmla="*/ 97 h 180"/>
                <a:gd name="T32" fmla="*/ 34 w 117"/>
                <a:gd name="T33" fmla="*/ 82 h 180"/>
                <a:gd name="T34" fmla="*/ 30 w 117"/>
                <a:gd name="T35" fmla="*/ 45 h 180"/>
                <a:gd name="T36" fmla="*/ 38 w 117"/>
                <a:gd name="T37" fmla="*/ 65 h 180"/>
                <a:gd name="T38" fmla="*/ 59 w 117"/>
                <a:gd name="T39" fmla="*/ 73 h 180"/>
                <a:gd name="T40" fmla="*/ 79 w 117"/>
                <a:gd name="T41" fmla="*/ 65 h 180"/>
                <a:gd name="T42" fmla="*/ 87 w 117"/>
                <a:gd name="T43" fmla="*/ 46 h 180"/>
                <a:gd name="T44" fmla="*/ 79 w 117"/>
                <a:gd name="T45" fmla="*/ 26 h 180"/>
                <a:gd name="T46" fmla="*/ 58 w 117"/>
                <a:gd name="T47" fmla="*/ 18 h 180"/>
                <a:gd name="T48" fmla="*/ 38 w 117"/>
                <a:gd name="T49" fmla="*/ 26 h 180"/>
                <a:gd name="T50" fmla="*/ 30 w 117"/>
                <a:gd name="T51" fmla="*/ 45 h 180"/>
                <a:gd name="T52" fmla="*/ 23 w 117"/>
                <a:gd name="T53" fmla="*/ 126 h 180"/>
                <a:gd name="T54" fmla="*/ 27 w 117"/>
                <a:gd name="T55" fmla="*/ 144 h 180"/>
                <a:gd name="T56" fmla="*/ 40 w 117"/>
                <a:gd name="T57" fmla="*/ 158 h 180"/>
                <a:gd name="T58" fmla="*/ 59 w 117"/>
                <a:gd name="T59" fmla="*/ 163 h 180"/>
                <a:gd name="T60" fmla="*/ 84 w 117"/>
                <a:gd name="T61" fmla="*/ 153 h 180"/>
                <a:gd name="T62" fmla="*/ 94 w 117"/>
                <a:gd name="T63" fmla="*/ 127 h 180"/>
                <a:gd name="T64" fmla="*/ 84 w 117"/>
                <a:gd name="T65" fmla="*/ 101 h 180"/>
                <a:gd name="T66" fmla="*/ 58 w 117"/>
                <a:gd name="T67" fmla="*/ 91 h 180"/>
                <a:gd name="T68" fmla="*/ 33 w 117"/>
                <a:gd name="T69" fmla="*/ 101 h 180"/>
                <a:gd name="T70" fmla="*/ 23 w 117"/>
                <a:gd name="T71" fmla="*/ 126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17" h="180">
                  <a:moveTo>
                    <a:pt x="34" y="82"/>
                  </a:moveTo>
                  <a:cubicBezTo>
                    <a:pt x="25" y="78"/>
                    <a:pt x="18" y="73"/>
                    <a:pt x="14" y="67"/>
                  </a:cubicBezTo>
                  <a:cubicBezTo>
                    <a:pt x="10" y="61"/>
                    <a:pt x="7" y="54"/>
                    <a:pt x="7" y="45"/>
                  </a:cubicBezTo>
                  <a:cubicBezTo>
                    <a:pt x="7" y="33"/>
                    <a:pt x="12" y="22"/>
                    <a:pt x="21" y="13"/>
                  </a:cubicBezTo>
                  <a:cubicBezTo>
                    <a:pt x="31" y="4"/>
                    <a:pt x="43" y="0"/>
                    <a:pt x="58" y="0"/>
                  </a:cubicBezTo>
                  <a:cubicBezTo>
                    <a:pt x="74" y="0"/>
                    <a:pt x="86" y="4"/>
                    <a:pt x="95" y="13"/>
                  </a:cubicBezTo>
                  <a:cubicBezTo>
                    <a:pt x="105" y="22"/>
                    <a:pt x="109" y="33"/>
                    <a:pt x="109" y="46"/>
                  </a:cubicBezTo>
                  <a:cubicBezTo>
                    <a:pt x="109" y="54"/>
                    <a:pt x="107" y="61"/>
                    <a:pt x="103" y="67"/>
                  </a:cubicBezTo>
                  <a:cubicBezTo>
                    <a:pt x="99" y="74"/>
                    <a:pt x="92" y="78"/>
                    <a:pt x="83" y="82"/>
                  </a:cubicBezTo>
                  <a:cubicBezTo>
                    <a:pt x="94" y="85"/>
                    <a:pt x="103" y="91"/>
                    <a:pt x="108" y="99"/>
                  </a:cubicBezTo>
                  <a:cubicBezTo>
                    <a:pt x="114" y="107"/>
                    <a:pt x="117" y="116"/>
                    <a:pt x="117" y="127"/>
                  </a:cubicBezTo>
                  <a:cubicBezTo>
                    <a:pt x="117" y="142"/>
                    <a:pt x="111" y="155"/>
                    <a:pt x="101" y="165"/>
                  </a:cubicBezTo>
                  <a:cubicBezTo>
                    <a:pt x="90" y="175"/>
                    <a:pt x="76" y="180"/>
                    <a:pt x="58" y="180"/>
                  </a:cubicBezTo>
                  <a:cubicBezTo>
                    <a:pt x="41" y="180"/>
                    <a:pt x="27" y="175"/>
                    <a:pt x="16" y="165"/>
                  </a:cubicBezTo>
                  <a:cubicBezTo>
                    <a:pt x="6" y="155"/>
                    <a:pt x="0" y="142"/>
                    <a:pt x="0" y="126"/>
                  </a:cubicBezTo>
                  <a:cubicBezTo>
                    <a:pt x="0" y="115"/>
                    <a:pt x="3" y="105"/>
                    <a:pt x="9" y="97"/>
                  </a:cubicBezTo>
                  <a:cubicBezTo>
                    <a:pt x="15" y="90"/>
                    <a:pt x="23" y="84"/>
                    <a:pt x="34" y="82"/>
                  </a:cubicBezTo>
                  <a:close/>
                  <a:moveTo>
                    <a:pt x="30" y="45"/>
                  </a:moveTo>
                  <a:cubicBezTo>
                    <a:pt x="30" y="53"/>
                    <a:pt x="32" y="60"/>
                    <a:pt x="38" y="65"/>
                  </a:cubicBezTo>
                  <a:cubicBezTo>
                    <a:pt x="43" y="70"/>
                    <a:pt x="50" y="73"/>
                    <a:pt x="59" y="73"/>
                  </a:cubicBezTo>
                  <a:cubicBezTo>
                    <a:pt x="67" y="73"/>
                    <a:pt x="74" y="71"/>
                    <a:pt x="79" y="65"/>
                  </a:cubicBezTo>
                  <a:cubicBezTo>
                    <a:pt x="85" y="60"/>
                    <a:pt x="87" y="54"/>
                    <a:pt x="87" y="46"/>
                  </a:cubicBezTo>
                  <a:cubicBezTo>
                    <a:pt x="87" y="38"/>
                    <a:pt x="85" y="31"/>
                    <a:pt x="79" y="26"/>
                  </a:cubicBezTo>
                  <a:cubicBezTo>
                    <a:pt x="74" y="20"/>
                    <a:pt x="67" y="18"/>
                    <a:pt x="58" y="18"/>
                  </a:cubicBezTo>
                  <a:cubicBezTo>
                    <a:pt x="50" y="18"/>
                    <a:pt x="43" y="20"/>
                    <a:pt x="38" y="26"/>
                  </a:cubicBezTo>
                  <a:cubicBezTo>
                    <a:pt x="32" y="31"/>
                    <a:pt x="30" y="37"/>
                    <a:pt x="30" y="45"/>
                  </a:cubicBezTo>
                  <a:close/>
                  <a:moveTo>
                    <a:pt x="23" y="126"/>
                  </a:moveTo>
                  <a:cubicBezTo>
                    <a:pt x="23" y="133"/>
                    <a:pt x="24" y="139"/>
                    <a:pt x="27" y="144"/>
                  </a:cubicBezTo>
                  <a:cubicBezTo>
                    <a:pt x="30" y="150"/>
                    <a:pt x="34" y="155"/>
                    <a:pt x="40" y="158"/>
                  </a:cubicBezTo>
                  <a:cubicBezTo>
                    <a:pt x="46" y="161"/>
                    <a:pt x="52" y="163"/>
                    <a:pt x="59" y="163"/>
                  </a:cubicBezTo>
                  <a:cubicBezTo>
                    <a:pt x="69" y="163"/>
                    <a:pt x="78" y="159"/>
                    <a:pt x="84" y="153"/>
                  </a:cubicBezTo>
                  <a:cubicBezTo>
                    <a:pt x="91" y="146"/>
                    <a:pt x="94" y="137"/>
                    <a:pt x="94" y="127"/>
                  </a:cubicBezTo>
                  <a:cubicBezTo>
                    <a:pt x="94" y="117"/>
                    <a:pt x="91" y="108"/>
                    <a:pt x="84" y="101"/>
                  </a:cubicBezTo>
                  <a:cubicBezTo>
                    <a:pt x="77" y="94"/>
                    <a:pt x="68" y="91"/>
                    <a:pt x="58" y="91"/>
                  </a:cubicBezTo>
                  <a:cubicBezTo>
                    <a:pt x="48" y="91"/>
                    <a:pt x="39" y="94"/>
                    <a:pt x="33" y="101"/>
                  </a:cubicBezTo>
                  <a:cubicBezTo>
                    <a:pt x="26" y="108"/>
                    <a:pt x="23" y="116"/>
                    <a:pt x="23" y="126"/>
                  </a:cubicBezTo>
                  <a:close/>
                </a:path>
              </a:pathLst>
            </a:custGeom>
            <a:solidFill>
              <a:srgbClr val="2319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a:p>
          </p:txBody>
        </p:sp>
        <p:sp>
          <p:nvSpPr>
            <p:cNvPr id="104" name="Freeform 27"/>
            <p:cNvSpPr>
              <a:spLocks noEditPoints="1"/>
            </p:cNvSpPr>
            <p:nvPr/>
          </p:nvSpPr>
          <p:spPr bwMode="auto">
            <a:xfrm>
              <a:off x="10213975" y="3932238"/>
              <a:ext cx="41275" cy="65088"/>
            </a:xfrm>
            <a:custGeom>
              <a:avLst/>
              <a:gdLst>
                <a:gd name="T0" fmla="*/ 0 w 115"/>
                <a:gd name="T1" fmla="*/ 90 h 180"/>
                <a:gd name="T2" fmla="*/ 6 w 115"/>
                <a:gd name="T3" fmla="*/ 39 h 180"/>
                <a:gd name="T4" fmla="*/ 25 w 115"/>
                <a:gd name="T5" fmla="*/ 10 h 180"/>
                <a:gd name="T6" fmla="*/ 57 w 115"/>
                <a:gd name="T7" fmla="*/ 0 h 180"/>
                <a:gd name="T8" fmla="*/ 82 w 115"/>
                <a:gd name="T9" fmla="*/ 5 h 180"/>
                <a:gd name="T10" fmla="*/ 100 w 115"/>
                <a:gd name="T11" fmla="*/ 22 h 180"/>
                <a:gd name="T12" fmla="*/ 111 w 115"/>
                <a:gd name="T13" fmla="*/ 48 h 180"/>
                <a:gd name="T14" fmla="*/ 115 w 115"/>
                <a:gd name="T15" fmla="*/ 90 h 180"/>
                <a:gd name="T16" fmla="*/ 108 w 115"/>
                <a:gd name="T17" fmla="*/ 140 h 180"/>
                <a:gd name="T18" fmla="*/ 89 w 115"/>
                <a:gd name="T19" fmla="*/ 170 h 180"/>
                <a:gd name="T20" fmla="*/ 57 w 115"/>
                <a:gd name="T21" fmla="*/ 180 h 180"/>
                <a:gd name="T22" fmla="*/ 17 w 115"/>
                <a:gd name="T23" fmla="*/ 162 h 180"/>
                <a:gd name="T24" fmla="*/ 0 w 115"/>
                <a:gd name="T25" fmla="*/ 90 h 180"/>
                <a:gd name="T26" fmla="*/ 22 w 115"/>
                <a:gd name="T27" fmla="*/ 90 h 180"/>
                <a:gd name="T28" fmla="*/ 32 w 115"/>
                <a:gd name="T29" fmla="*/ 148 h 180"/>
                <a:gd name="T30" fmla="*/ 57 w 115"/>
                <a:gd name="T31" fmla="*/ 162 h 180"/>
                <a:gd name="T32" fmla="*/ 82 w 115"/>
                <a:gd name="T33" fmla="*/ 148 h 180"/>
                <a:gd name="T34" fmla="*/ 92 w 115"/>
                <a:gd name="T35" fmla="*/ 90 h 180"/>
                <a:gd name="T36" fmla="*/ 82 w 115"/>
                <a:gd name="T37" fmla="*/ 32 h 180"/>
                <a:gd name="T38" fmla="*/ 57 w 115"/>
                <a:gd name="T39" fmla="*/ 18 h 180"/>
                <a:gd name="T40" fmla="*/ 33 w 115"/>
                <a:gd name="T41" fmla="*/ 30 h 180"/>
                <a:gd name="T42" fmla="*/ 22 w 115"/>
                <a:gd name="T43" fmla="*/ 9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5" h="180">
                  <a:moveTo>
                    <a:pt x="0" y="90"/>
                  </a:moveTo>
                  <a:cubicBezTo>
                    <a:pt x="0" y="69"/>
                    <a:pt x="2" y="52"/>
                    <a:pt x="6" y="39"/>
                  </a:cubicBezTo>
                  <a:cubicBezTo>
                    <a:pt x="10" y="27"/>
                    <a:pt x="17" y="17"/>
                    <a:pt x="25" y="10"/>
                  </a:cubicBezTo>
                  <a:cubicBezTo>
                    <a:pt x="34" y="3"/>
                    <a:pt x="44" y="0"/>
                    <a:pt x="57" y="0"/>
                  </a:cubicBezTo>
                  <a:cubicBezTo>
                    <a:pt x="67" y="0"/>
                    <a:pt x="75" y="1"/>
                    <a:pt x="82" y="5"/>
                  </a:cubicBezTo>
                  <a:cubicBezTo>
                    <a:pt x="89" y="9"/>
                    <a:pt x="95" y="15"/>
                    <a:pt x="100" y="22"/>
                  </a:cubicBezTo>
                  <a:cubicBezTo>
                    <a:pt x="104" y="29"/>
                    <a:pt x="108" y="38"/>
                    <a:pt x="111" y="48"/>
                  </a:cubicBezTo>
                  <a:cubicBezTo>
                    <a:pt x="113" y="58"/>
                    <a:pt x="115" y="72"/>
                    <a:pt x="115" y="90"/>
                  </a:cubicBezTo>
                  <a:cubicBezTo>
                    <a:pt x="115" y="111"/>
                    <a:pt x="113" y="127"/>
                    <a:pt x="108" y="140"/>
                  </a:cubicBezTo>
                  <a:cubicBezTo>
                    <a:pt x="104" y="153"/>
                    <a:pt x="98" y="163"/>
                    <a:pt x="89" y="170"/>
                  </a:cubicBezTo>
                  <a:cubicBezTo>
                    <a:pt x="81" y="177"/>
                    <a:pt x="70" y="180"/>
                    <a:pt x="57" y="180"/>
                  </a:cubicBezTo>
                  <a:cubicBezTo>
                    <a:pt x="40" y="180"/>
                    <a:pt x="27" y="174"/>
                    <a:pt x="17" y="162"/>
                  </a:cubicBezTo>
                  <a:cubicBezTo>
                    <a:pt x="5" y="147"/>
                    <a:pt x="0" y="123"/>
                    <a:pt x="0" y="90"/>
                  </a:cubicBezTo>
                  <a:close/>
                  <a:moveTo>
                    <a:pt x="22" y="90"/>
                  </a:moveTo>
                  <a:cubicBezTo>
                    <a:pt x="22" y="119"/>
                    <a:pt x="25" y="138"/>
                    <a:pt x="32" y="148"/>
                  </a:cubicBezTo>
                  <a:cubicBezTo>
                    <a:pt x="39" y="157"/>
                    <a:pt x="47" y="162"/>
                    <a:pt x="57" y="162"/>
                  </a:cubicBezTo>
                  <a:cubicBezTo>
                    <a:pt x="67" y="162"/>
                    <a:pt x="75" y="157"/>
                    <a:pt x="82" y="148"/>
                  </a:cubicBezTo>
                  <a:cubicBezTo>
                    <a:pt x="89" y="138"/>
                    <a:pt x="92" y="119"/>
                    <a:pt x="92" y="90"/>
                  </a:cubicBezTo>
                  <a:cubicBezTo>
                    <a:pt x="92" y="61"/>
                    <a:pt x="89" y="41"/>
                    <a:pt x="82" y="32"/>
                  </a:cubicBezTo>
                  <a:cubicBezTo>
                    <a:pt x="76" y="22"/>
                    <a:pt x="67" y="18"/>
                    <a:pt x="57" y="18"/>
                  </a:cubicBezTo>
                  <a:cubicBezTo>
                    <a:pt x="47" y="18"/>
                    <a:pt x="39" y="22"/>
                    <a:pt x="33" y="30"/>
                  </a:cubicBezTo>
                  <a:cubicBezTo>
                    <a:pt x="25" y="41"/>
                    <a:pt x="22" y="61"/>
                    <a:pt x="22" y="90"/>
                  </a:cubicBezTo>
                  <a:close/>
                </a:path>
              </a:pathLst>
            </a:custGeom>
            <a:solidFill>
              <a:srgbClr val="2319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a:p>
          </p:txBody>
        </p:sp>
        <p:sp>
          <p:nvSpPr>
            <p:cNvPr id="105" name="Freeform 28"/>
            <p:cNvSpPr>
              <a:spLocks/>
            </p:cNvSpPr>
            <p:nvPr/>
          </p:nvSpPr>
          <p:spPr bwMode="auto">
            <a:xfrm>
              <a:off x="10583863" y="3354388"/>
              <a:ext cx="42863" cy="66675"/>
            </a:xfrm>
            <a:custGeom>
              <a:avLst/>
              <a:gdLst>
                <a:gd name="T0" fmla="*/ 0 w 116"/>
                <a:gd name="T1" fmla="*/ 131 h 181"/>
                <a:gd name="T2" fmla="*/ 21 w 116"/>
                <a:gd name="T3" fmla="*/ 128 h 181"/>
                <a:gd name="T4" fmla="*/ 34 w 116"/>
                <a:gd name="T5" fmla="*/ 154 h 181"/>
                <a:gd name="T6" fmla="*/ 56 w 116"/>
                <a:gd name="T7" fmla="*/ 163 h 181"/>
                <a:gd name="T8" fmla="*/ 82 w 116"/>
                <a:gd name="T9" fmla="*/ 152 h 181"/>
                <a:gd name="T10" fmla="*/ 93 w 116"/>
                <a:gd name="T11" fmla="*/ 126 h 181"/>
                <a:gd name="T12" fmla="*/ 83 w 116"/>
                <a:gd name="T13" fmla="*/ 101 h 181"/>
                <a:gd name="T14" fmla="*/ 58 w 116"/>
                <a:gd name="T15" fmla="*/ 91 h 181"/>
                <a:gd name="T16" fmla="*/ 43 w 116"/>
                <a:gd name="T17" fmla="*/ 94 h 181"/>
                <a:gd name="T18" fmla="*/ 45 w 116"/>
                <a:gd name="T19" fmla="*/ 75 h 181"/>
                <a:gd name="T20" fmla="*/ 48 w 116"/>
                <a:gd name="T21" fmla="*/ 75 h 181"/>
                <a:gd name="T22" fmla="*/ 74 w 116"/>
                <a:gd name="T23" fmla="*/ 68 h 181"/>
                <a:gd name="T24" fmla="*/ 85 w 116"/>
                <a:gd name="T25" fmla="*/ 45 h 181"/>
                <a:gd name="T26" fmla="*/ 77 w 116"/>
                <a:gd name="T27" fmla="*/ 26 h 181"/>
                <a:gd name="T28" fmla="*/ 56 w 116"/>
                <a:gd name="T29" fmla="*/ 18 h 181"/>
                <a:gd name="T30" fmla="*/ 35 w 116"/>
                <a:gd name="T31" fmla="*/ 26 h 181"/>
                <a:gd name="T32" fmla="*/ 24 w 116"/>
                <a:gd name="T33" fmla="*/ 50 h 181"/>
                <a:gd name="T34" fmla="*/ 2 w 116"/>
                <a:gd name="T35" fmla="*/ 46 h 181"/>
                <a:gd name="T36" fmla="*/ 20 w 116"/>
                <a:gd name="T37" fmla="*/ 12 h 181"/>
                <a:gd name="T38" fmla="*/ 55 w 116"/>
                <a:gd name="T39" fmla="*/ 0 h 181"/>
                <a:gd name="T40" fmla="*/ 82 w 116"/>
                <a:gd name="T41" fmla="*/ 6 h 181"/>
                <a:gd name="T42" fmla="*/ 100 w 116"/>
                <a:gd name="T43" fmla="*/ 23 h 181"/>
                <a:gd name="T44" fmla="*/ 107 w 116"/>
                <a:gd name="T45" fmla="*/ 46 h 181"/>
                <a:gd name="T46" fmla="*/ 101 w 116"/>
                <a:gd name="T47" fmla="*/ 67 h 181"/>
                <a:gd name="T48" fmla="*/ 83 w 116"/>
                <a:gd name="T49" fmla="*/ 82 h 181"/>
                <a:gd name="T50" fmla="*/ 107 w 116"/>
                <a:gd name="T51" fmla="*/ 97 h 181"/>
                <a:gd name="T52" fmla="*/ 116 w 116"/>
                <a:gd name="T53" fmla="*/ 125 h 181"/>
                <a:gd name="T54" fmla="*/ 99 w 116"/>
                <a:gd name="T55" fmla="*/ 165 h 181"/>
                <a:gd name="T56" fmla="*/ 56 w 116"/>
                <a:gd name="T57" fmla="*/ 181 h 181"/>
                <a:gd name="T58" fmla="*/ 17 w 116"/>
                <a:gd name="T59" fmla="*/ 167 h 181"/>
                <a:gd name="T60" fmla="*/ 0 w 116"/>
                <a:gd name="T61" fmla="*/ 131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16" h="181">
                  <a:moveTo>
                    <a:pt x="0" y="131"/>
                  </a:moveTo>
                  <a:lnTo>
                    <a:pt x="21" y="128"/>
                  </a:lnTo>
                  <a:cubicBezTo>
                    <a:pt x="24" y="140"/>
                    <a:pt x="28" y="149"/>
                    <a:pt x="34" y="154"/>
                  </a:cubicBezTo>
                  <a:cubicBezTo>
                    <a:pt x="40" y="160"/>
                    <a:pt x="47" y="163"/>
                    <a:pt x="56" y="163"/>
                  </a:cubicBezTo>
                  <a:cubicBezTo>
                    <a:pt x="66" y="163"/>
                    <a:pt x="75" y="159"/>
                    <a:pt x="82" y="152"/>
                  </a:cubicBezTo>
                  <a:cubicBezTo>
                    <a:pt x="89" y="145"/>
                    <a:pt x="93" y="136"/>
                    <a:pt x="93" y="126"/>
                  </a:cubicBezTo>
                  <a:cubicBezTo>
                    <a:pt x="93" y="116"/>
                    <a:pt x="89" y="107"/>
                    <a:pt x="83" y="101"/>
                  </a:cubicBezTo>
                  <a:cubicBezTo>
                    <a:pt x="76" y="95"/>
                    <a:pt x="68" y="91"/>
                    <a:pt x="58" y="91"/>
                  </a:cubicBezTo>
                  <a:cubicBezTo>
                    <a:pt x="54" y="91"/>
                    <a:pt x="49" y="92"/>
                    <a:pt x="43" y="94"/>
                  </a:cubicBezTo>
                  <a:lnTo>
                    <a:pt x="45" y="75"/>
                  </a:lnTo>
                  <a:cubicBezTo>
                    <a:pt x="46" y="75"/>
                    <a:pt x="48" y="75"/>
                    <a:pt x="48" y="75"/>
                  </a:cubicBezTo>
                  <a:cubicBezTo>
                    <a:pt x="58" y="75"/>
                    <a:pt x="66" y="72"/>
                    <a:pt x="74" y="68"/>
                  </a:cubicBezTo>
                  <a:cubicBezTo>
                    <a:pt x="81" y="63"/>
                    <a:pt x="85" y="55"/>
                    <a:pt x="85" y="45"/>
                  </a:cubicBezTo>
                  <a:cubicBezTo>
                    <a:pt x="85" y="38"/>
                    <a:pt x="82" y="31"/>
                    <a:pt x="77" y="26"/>
                  </a:cubicBezTo>
                  <a:cubicBezTo>
                    <a:pt x="71" y="20"/>
                    <a:pt x="64" y="18"/>
                    <a:pt x="56" y="18"/>
                  </a:cubicBezTo>
                  <a:cubicBezTo>
                    <a:pt x="47" y="18"/>
                    <a:pt x="40" y="21"/>
                    <a:pt x="35" y="26"/>
                  </a:cubicBezTo>
                  <a:cubicBezTo>
                    <a:pt x="29" y="31"/>
                    <a:pt x="25" y="39"/>
                    <a:pt x="24" y="50"/>
                  </a:cubicBezTo>
                  <a:lnTo>
                    <a:pt x="2" y="46"/>
                  </a:lnTo>
                  <a:cubicBezTo>
                    <a:pt x="5" y="31"/>
                    <a:pt x="11" y="20"/>
                    <a:pt x="20" y="12"/>
                  </a:cubicBezTo>
                  <a:cubicBezTo>
                    <a:pt x="29" y="4"/>
                    <a:pt x="41" y="0"/>
                    <a:pt x="55" y="0"/>
                  </a:cubicBezTo>
                  <a:cubicBezTo>
                    <a:pt x="65" y="0"/>
                    <a:pt x="74" y="2"/>
                    <a:pt x="82" y="6"/>
                  </a:cubicBezTo>
                  <a:cubicBezTo>
                    <a:pt x="90" y="10"/>
                    <a:pt x="96" y="16"/>
                    <a:pt x="100" y="23"/>
                  </a:cubicBezTo>
                  <a:cubicBezTo>
                    <a:pt x="105" y="30"/>
                    <a:pt x="107" y="38"/>
                    <a:pt x="107" y="46"/>
                  </a:cubicBezTo>
                  <a:cubicBezTo>
                    <a:pt x="107" y="54"/>
                    <a:pt x="105" y="60"/>
                    <a:pt x="101" y="67"/>
                  </a:cubicBezTo>
                  <a:cubicBezTo>
                    <a:pt x="97" y="73"/>
                    <a:pt x="91" y="78"/>
                    <a:pt x="83" y="82"/>
                  </a:cubicBezTo>
                  <a:cubicBezTo>
                    <a:pt x="93" y="84"/>
                    <a:pt x="101" y="89"/>
                    <a:pt x="107" y="97"/>
                  </a:cubicBezTo>
                  <a:cubicBezTo>
                    <a:pt x="113" y="104"/>
                    <a:pt x="116" y="114"/>
                    <a:pt x="116" y="125"/>
                  </a:cubicBezTo>
                  <a:cubicBezTo>
                    <a:pt x="116" y="141"/>
                    <a:pt x="110" y="154"/>
                    <a:pt x="99" y="165"/>
                  </a:cubicBezTo>
                  <a:cubicBezTo>
                    <a:pt x="87" y="175"/>
                    <a:pt x="73" y="181"/>
                    <a:pt x="56" y="181"/>
                  </a:cubicBezTo>
                  <a:cubicBezTo>
                    <a:pt x="40" y="181"/>
                    <a:pt x="28" y="176"/>
                    <a:pt x="17" y="167"/>
                  </a:cubicBezTo>
                  <a:cubicBezTo>
                    <a:pt x="7" y="157"/>
                    <a:pt x="1" y="145"/>
                    <a:pt x="0" y="131"/>
                  </a:cubicBezTo>
                  <a:close/>
                </a:path>
              </a:pathLst>
            </a:custGeom>
            <a:solidFill>
              <a:srgbClr val="2319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a:p>
          </p:txBody>
        </p:sp>
        <p:sp>
          <p:nvSpPr>
            <p:cNvPr id="106" name="Freeform 29"/>
            <p:cNvSpPr>
              <a:spLocks noEditPoints="1"/>
            </p:cNvSpPr>
            <p:nvPr/>
          </p:nvSpPr>
          <p:spPr bwMode="auto">
            <a:xfrm>
              <a:off x="10583863" y="3551238"/>
              <a:ext cx="42863" cy="65088"/>
            </a:xfrm>
            <a:custGeom>
              <a:avLst/>
              <a:gdLst>
                <a:gd name="T0" fmla="*/ 114 w 117"/>
                <a:gd name="T1" fmla="*/ 44 h 181"/>
                <a:gd name="T2" fmla="*/ 92 w 117"/>
                <a:gd name="T3" fmla="*/ 46 h 181"/>
                <a:gd name="T4" fmla="*/ 84 w 117"/>
                <a:gd name="T5" fmla="*/ 27 h 181"/>
                <a:gd name="T6" fmla="*/ 62 w 117"/>
                <a:gd name="T7" fmla="*/ 18 h 181"/>
                <a:gd name="T8" fmla="*/ 44 w 117"/>
                <a:gd name="T9" fmla="*/ 24 h 181"/>
                <a:gd name="T10" fmla="*/ 27 w 117"/>
                <a:gd name="T11" fmla="*/ 45 h 181"/>
                <a:gd name="T12" fmla="*/ 21 w 117"/>
                <a:gd name="T13" fmla="*/ 86 h 181"/>
                <a:gd name="T14" fmla="*/ 40 w 117"/>
                <a:gd name="T15" fmla="*/ 69 h 181"/>
                <a:gd name="T16" fmla="*/ 64 w 117"/>
                <a:gd name="T17" fmla="*/ 63 h 181"/>
                <a:gd name="T18" fmla="*/ 101 w 117"/>
                <a:gd name="T19" fmla="*/ 79 h 181"/>
                <a:gd name="T20" fmla="*/ 117 w 117"/>
                <a:gd name="T21" fmla="*/ 120 h 181"/>
                <a:gd name="T22" fmla="*/ 109 w 117"/>
                <a:gd name="T23" fmla="*/ 151 h 181"/>
                <a:gd name="T24" fmla="*/ 90 w 117"/>
                <a:gd name="T25" fmla="*/ 173 h 181"/>
                <a:gd name="T26" fmla="*/ 61 w 117"/>
                <a:gd name="T27" fmla="*/ 181 h 181"/>
                <a:gd name="T28" fmla="*/ 17 w 117"/>
                <a:gd name="T29" fmla="*/ 161 h 181"/>
                <a:gd name="T30" fmla="*/ 0 w 117"/>
                <a:gd name="T31" fmla="*/ 95 h 181"/>
                <a:gd name="T32" fmla="*/ 19 w 117"/>
                <a:gd name="T33" fmla="*/ 20 h 181"/>
                <a:gd name="T34" fmla="*/ 63 w 117"/>
                <a:gd name="T35" fmla="*/ 0 h 181"/>
                <a:gd name="T36" fmla="*/ 98 w 117"/>
                <a:gd name="T37" fmla="*/ 12 h 181"/>
                <a:gd name="T38" fmla="*/ 114 w 117"/>
                <a:gd name="T39" fmla="*/ 44 h 181"/>
                <a:gd name="T40" fmla="*/ 25 w 117"/>
                <a:gd name="T41" fmla="*/ 120 h 181"/>
                <a:gd name="T42" fmla="*/ 29 w 117"/>
                <a:gd name="T43" fmla="*/ 142 h 181"/>
                <a:gd name="T44" fmla="*/ 43 w 117"/>
                <a:gd name="T45" fmla="*/ 157 h 181"/>
                <a:gd name="T46" fmla="*/ 61 w 117"/>
                <a:gd name="T47" fmla="*/ 163 h 181"/>
                <a:gd name="T48" fmla="*/ 84 w 117"/>
                <a:gd name="T49" fmla="*/ 152 h 181"/>
                <a:gd name="T50" fmla="*/ 94 w 117"/>
                <a:gd name="T51" fmla="*/ 122 h 181"/>
                <a:gd name="T52" fmla="*/ 85 w 117"/>
                <a:gd name="T53" fmla="*/ 93 h 181"/>
                <a:gd name="T54" fmla="*/ 60 w 117"/>
                <a:gd name="T55" fmla="*/ 82 h 181"/>
                <a:gd name="T56" fmla="*/ 35 w 117"/>
                <a:gd name="T57" fmla="*/ 93 h 181"/>
                <a:gd name="T58" fmla="*/ 25 w 117"/>
                <a:gd name="T59" fmla="*/ 12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7" h="181">
                  <a:moveTo>
                    <a:pt x="114" y="44"/>
                  </a:moveTo>
                  <a:lnTo>
                    <a:pt x="92" y="46"/>
                  </a:lnTo>
                  <a:cubicBezTo>
                    <a:pt x="90" y="37"/>
                    <a:pt x="87" y="31"/>
                    <a:pt x="84" y="27"/>
                  </a:cubicBezTo>
                  <a:cubicBezTo>
                    <a:pt x="78" y="21"/>
                    <a:pt x="71" y="18"/>
                    <a:pt x="62" y="18"/>
                  </a:cubicBezTo>
                  <a:cubicBezTo>
                    <a:pt x="55" y="18"/>
                    <a:pt x="49" y="20"/>
                    <a:pt x="44" y="24"/>
                  </a:cubicBezTo>
                  <a:cubicBezTo>
                    <a:pt x="37" y="29"/>
                    <a:pt x="31" y="36"/>
                    <a:pt x="27" y="45"/>
                  </a:cubicBezTo>
                  <a:cubicBezTo>
                    <a:pt x="23" y="55"/>
                    <a:pt x="21" y="69"/>
                    <a:pt x="21" y="86"/>
                  </a:cubicBezTo>
                  <a:cubicBezTo>
                    <a:pt x="26" y="78"/>
                    <a:pt x="33" y="72"/>
                    <a:pt x="40" y="69"/>
                  </a:cubicBezTo>
                  <a:cubicBezTo>
                    <a:pt x="48" y="65"/>
                    <a:pt x="56" y="63"/>
                    <a:pt x="64" y="63"/>
                  </a:cubicBezTo>
                  <a:cubicBezTo>
                    <a:pt x="79" y="63"/>
                    <a:pt x="91" y="68"/>
                    <a:pt x="101" y="79"/>
                  </a:cubicBezTo>
                  <a:cubicBezTo>
                    <a:pt x="111" y="90"/>
                    <a:pt x="117" y="103"/>
                    <a:pt x="117" y="120"/>
                  </a:cubicBezTo>
                  <a:cubicBezTo>
                    <a:pt x="117" y="131"/>
                    <a:pt x="114" y="142"/>
                    <a:pt x="109" y="151"/>
                  </a:cubicBezTo>
                  <a:cubicBezTo>
                    <a:pt x="105" y="161"/>
                    <a:pt x="98" y="168"/>
                    <a:pt x="90" y="173"/>
                  </a:cubicBezTo>
                  <a:cubicBezTo>
                    <a:pt x="81" y="178"/>
                    <a:pt x="72" y="181"/>
                    <a:pt x="61" y="181"/>
                  </a:cubicBezTo>
                  <a:cubicBezTo>
                    <a:pt x="43" y="181"/>
                    <a:pt x="28" y="174"/>
                    <a:pt x="17" y="161"/>
                  </a:cubicBezTo>
                  <a:cubicBezTo>
                    <a:pt x="5" y="147"/>
                    <a:pt x="0" y="125"/>
                    <a:pt x="0" y="95"/>
                  </a:cubicBezTo>
                  <a:cubicBezTo>
                    <a:pt x="0" y="61"/>
                    <a:pt x="6" y="36"/>
                    <a:pt x="19" y="20"/>
                  </a:cubicBezTo>
                  <a:cubicBezTo>
                    <a:pt x="30" y="7"/>
                    <a:pt x="45" y="0"/>
                    <a:pt x="63" y="0"/>
                  </a:cubicBezTo>
                  <a:cubicBezTo>
                    <a:pt x="77" y="0"/>
                    <a:pt x="89" y="4"/>
                    <a:pt x="98" y="12"/>
                  </a:cubicBezTo>
                  <a:cubicBezTo>
                    <a:pt x="106" y="20"/>
                    <a:pt x="112" y="30"/>
                    <a:pt x="114" y="44"/>
                  </a:cubicBezTo>
                  <a:close/>
                  <a:moveTo>
                    <a:pt x="25" y="120"/>
                  </a:moveTo>
                  <a:cubicBezTo>
                    <a:pt x="25" y="128"/>
                    <a:pt x="26" y="135"/>
                    <a:pt x="29" y="142"/>
                  </a:cubicBezTo>
                  <a:cubicBezTo>
                    <a:pt x="33" y="149"/>
                    <a:pt x="37" y="154"/>
                    <a:pt x="43" y="157"/>
                  </a:cubicBezTo>
                  <a:cubicBezTo>
                    <a:pt x="48" y="161"/>
                    <a:pt x="54" y="163"/>
                    <a:pt x="61" y="163"/>
                  </a:cubicBezTo>
                  <a:cubicBezTo>
                    <a:pt x="70" y="163"/>
                    <a:pt x="78" y="159"/>
                    <a:pt x="84" y="152"/>
                  </a:cubicBezTo>
                  <a:cubicBezTo>
                    <a:pt x="91" y="144"/>
                    <a:pt x="94" y="134"/>
                    <a:pt x="94" y="122"/>
                  </a:cubicBezTo>
                  <a:cubicBezTo>
                    <a:pt x="94" y="109"/>
                    <a:pt x="91" y="100"/>
                    <a:pt x="85" y="93"/>
                  </a:cubicBezTo>
                  <a:cubicBezTo>
                    <a:pt x="78" y="86"/>
                    <a:pt x="70" y="82"/>
                    <a:pt x="60" y="82"/>
                  </a:cubicBezTo>
                  <a:cubicBezTo>
                    <a:pt x="50" y="82"/>
                    <a:pt x="42" y="86"/>
                    <a:pt x="35" y="93"/>
                  </a:cubicBezTo>
                  <a:cubicBezTo>
                    <a:pt x="28" y="100"/>
                    <a:pt x="25" y="109"/>
                    <a:pt x="25" y="120"/>
                  </a:cubicBezTo>
                  <a:close/>
                </a:path>
              </a:pathLst>
            </a:custGeom>
            <a:solidFill>
              <a:srgbClr val="2319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a:p>
          </p:txBody>
        </p:sp>
        <p:sp>
          <p:nvSpPr>
            <p:cNvPr id="107" name="Freeform 30"/>
            <p:cNvSpPr>
              <a:spLocks noEditPoints="1"/>
            </p:cNvSpPr>
            <p:nvPr/>
          </p:nvSpPr>
          <p:spPr bwMode="auto">
            <a:xfrm>
              <a:off x="10583863" y="3733801"/>
              <a:ext cx="42863" cy="65088"/>
            </a:xfrm>
            <a:custGeom>
              <a:avLst/>
              <a:gdLst>
                <a:gd name="T0" fmla="*/ 3 w 116"/>
                <a:gd name="T1" fmla="*/ 136 h 180"/>
                <a:gd name="T2" fmla="*/ 24 w 116"/>
                <a:gd name="T3" fmla="*/ 135 h 180"/>
                <a:gd name="T4" fmla="*/ 34 w 116"/>
                <a:gd name="T5" fmla="*/ 156 h 180"/>
                <a:gd name="T6" fmla="*/ 53 w 116"/>
                <a:gd name="T7" fmla="*/ 163 h 180"/>
                <a:gd name="T8" fmla="*/ 71 w 116"/>
                <a:gd name="T9" fmla="*/ 158 h 180"/>
                <a:gd name="T10" fmla="*/ 83 w 116"/>
                <a:gd name="T11" fmla="*/ 146 h 180"/>
                <a:gd name="T12" fmla="*/ 91 w 116"/>
                <a:gd name="T13" fmla="*/ 125 h 180"/>
                <a:gd name="T14" fmla="*/ 94 w 116"/>
                <a:gd name="T15" fmla="*/ 98 h 180"/>
                <a:gd name="T16" fmla="*/ 94 w 116"/>
                <a:gd name="T17" fmla="*/ 94 h 180"/>
                <a:gd name="T18" fmla="*/ 76 w 116"/>
                <a:gd name="T19" fmla="*/ 111 h 180"/>
                <a:gd name="T20" fmla="*/ 52 w 116"/>
                <a:gd name="T21" fmla="*/ 117 h 180"/>
                <a:gd name="T22" fmla="*/ 15 w 116"/>
                <a:gd name="T23" fmla="*/ 101 h 180"/>
                <a:gd name="T24" fmla="*/ 0 w 116"/>
                <a:gd name="T25" fmla="*/ 60 h 180"/>
                <a:gd name="T26" fmla="*/ 16 w 116"/>
                <a:gd name="T27" fmla="*/ 16 h 180"/>
                <a:gd name="T28" fmla="*/ 55 w 116"/>
                <a:gd name="T29" fmla="*/ 0 h 180"/>
                <a:gd name="T30" fmla="*/ 87 w 116"/>
                <a:gd name="T31" fmla="*/ 9 h 180"/>
                <a:gd name="T32" fmla="*/ 108 w 116"/>
                <a:gd name="T33" fmla="*/ 36 h 180"/>
                <a:gd name="T34" fmla="*/ 116 w 116"/>
                <a:gd name="T35" fmla="*/ 85 h 180"/>
                <a:gd name="T36" fmla="*/ 108 w 116"/>
                <a:gd name="T37" fmla="*/ 139 h 180"/>
                <a:gd name="T38" fmla="*/ 87 w 116"/>
                <a:gd name="T39" fmla="*/ 170 h 180"/>
                <a:gd name="T40" fmla="*/ 53 w 116"/>
                <a:gd name="T41" fmla="*/ 180 h 180"/>
                <a:gd name="T42" fmla="*/ 19 w 116"/>
                <a:gd name="T43" fmla="*/ 169 h 180"/>
                <a:gd name="T44" fmla="*/ 3 w 116"/>
                <a:gd name="T45" fmla="*/ 136 h 180"/>
                <a:gd name="T46" fmla="*/ 92 w 116"/>
                <a:gd name="T47" fmla="*/ 58 h 180"/>
                <a:gd name="T48" fmla="*/ 82 w 116"/>
                <a:gd name="T49" fmla="*/ 29 h 180"/>
                <a:gd name="T50" fmla="*/ 58 w 116"/>
                <a:gd name="T51" fmla="*/ 18 h 180"/>
                <a:gd name="T52" fmla="*/ 33 w 116"/>
                <a:gd name="T53" fmla="*/ 30 h 180"/>
                <a:gd name="T54" fmla="*/ 22 w 116"/>
                <a:gd name="T55" fmla="*/ 60 h 180"/>
                <a:gd name="T56" fmla="*/ 32 w 116"/>
                <a:gd name="T57" fmla="*/ 88 h 180"/>
                <a:gd name="T58" fmla="*/ 57 w 116"/>
                <a:gd name="T59" fmla="*/ 98 h 180"/>
                <a:gd name="T60" fmla="*/ 82 w 116"/>
                <a:gd name="T61" fmla="*/ 88 h 180"/>
                <a:gd name="T62" fmla="*/ 92 w 116"/>
                <a:gd name="T63" fmla="*/ 58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6" h="180">
                  <a:moveTo>
                    <a:pt x="3" y="136"/>
                  </a:moveTo>
                  <a:lnTo>
                    <a:pt x="24" y="135"/>
                  </a:lnTo>
                  <a:cubicBezTo>
                    <a:pt x="25" y="144"/>
                    <a:pt x="29" y="152"/>
                    <a:pt x="34" y="156"/>
                  </a:cubicBezTo>
                  <a:cubicBezTo>
                    <a:pt x="39" y="160"/>
                    <a:pt x="45" y="163"/>
                    <a:pt x="53" y="163"/>
                  </a:cubicBezTo>
                  <a:cubicBezTo>
                    <a:pt x="60" y="163"/>
                    <a:pt x="65" y="161"/>
                    <a:pt x="71" y="158"/>
                  </a:cubicBezTo>
                  <a:cubicBezTo>
                    <a:pt x="76" y="155"/>
                    <a:pt x="80" y="151"/>
                    <a:pt x="83" y="146"/>
                  </a:cubicBezTo>
                  <a:cubicBezTo>
                    <a:pt x="86" y="141"/>
                    <a:pt x="89" y="134"/>
                    <a:pt x="91" y="125"/>
                  </a:cubicBezTo>
                  <a:cubicBezTo>
                    <a:pt x="93" y="116"/>
                    <a:pt x="94" y="107"/>
                    <a:pt x="94" y="98"/>
                  </a:cubicBezTo>
                  <a:cubicBezTo>
                    <a:pt x="94" y="97"/>
                    <a:pt x="94" y="96"/>
                    <a:pt x="94" y="94"/>
                  </a:cubicBezTo>
                  <a:cubicBezTo>
                    <a:pt x="90" y="101"/>
                    <a:pt x="84" y="107"/>
                    <a:pt x="76" y="111"/>
                  </a:cubicBezTo>
                  <a:cubicBezTo>
                    <a:pt x="69" y="115"/>
                    <a:pt x="61" y="117"/>
                    <a:pt x="52" y="117"/>
                  </a:cubicBezTo>
                  <a:cubicBezTo>
                    <a:pt x="37" y="117"/>
                    <a:pt x="25" y="112"/>
                    <a:pt x="15" y="101"/>
                  </a:cubicBezTo>
                  <a:cubicBezTo>
                    <a:pt x="5" y="91"/>
                    <a:pt x="0" y="77"/>
                    <a:pt x="0" y="60"/>
                  </a:cubicBezTo>
                  <a:cubicBezTo>
                    <a:pt x="0" y="42"/>
                    <a:pt x="5" y="27"/>
                    <a:pt x="16" y="16"/>
                  </a:cubicBezTo>
                  <a:cubicBezTo>
                    <a:pt x="26" y="5"/>
                    <a:pt x="39" y="0"/>
                    <a:pt x="55" y="0"/>
                  </a:cubicBezTo>
                  <a:cubicBezTo>
                    <a:pt x="67" y="0"/>
                    <a:pt x="77" y="3"/>
                    <a:pt x="87" y="9"/>
                  </a:cubicBezTo>
                  <a:cubicBezTo>
                    <a:pt x="96" y="15"/>
                    <a:pt x="103" y="24"/>
                    <a:pt x="108" y="36"/>
                  </a:cubicBezTo>
                  <a:cubicBezTo>
                    <a:pt x="113" y="47"/>
                    <a:pt x="116" y="64"/>
                    <a:pt x="116" y="85"/>
                  </a:cubicBezTo>
                  <a:cubicBezTo>
                    <a:pt x="116" y="108"/>
                    <a:pt x="113" y="126"/>
                    <a:pt x="108" y="139"/>
                  </a:cubicBezTo>
                  <a:cubicBezTo>
                    <a:pt x="104" y="153"/>
                    <a:pt x="96" y="163"/>
                    <a:pt x="87" y="170"/>
                  </a:cubicBezTo>
                  <a:cubicBezTo>
                    <a:pt x="77" y="177"/>
                    <a:pt x="66" y="180"/>
                    <a:pt x="53" y="180"/>
                  </a:cubicBezTo>
                  <a:cubicBezTo>
                    <a:pt x="39" y="180"/>
                    <a:pt x="27" y="177"/>
                    <a:pt x="19" y="169"/>
                  </a:cubicBezTo>
                  <a:cubicBezTo>
                    <a:pt x="10" y="161"/>
                    <a:pt x="5" y="150"/>
                    <a:pt x="3" y="136"/>
                  </a:cubicBezTo>
                  <a:close/>
                  <a:moveTo>
                    <a:pt x="92" y="58"/>
                  </a:moveTo>
                  <a:cubicBezTo>
                    <a:pt x="92" y="46"/>
                    <a:pt x="88" y="36"/>
                    <a:pt x="82" y="29"/>
                  </a:cubicBezTo>
                  <a:cubicBezTo>
                    <a:pt x="75" y="22"/>
                    <a:pt x="67" y="18"/>
                    <a:pt x="58" y="18"/>
                  </a:cubicBezTo>
                  <a:cubicBezTo>
                    <a:pt x="48" y="18"/>
                    <a:pt x="40" y="22"/>
                    <a:pt x="33" y="30"/>
                  </a:cubicBezTo>
                  <a:cubicBezTo>
                    <a:pt x="25" y="37"/>
                    <a:pt x="22" y="48"/>
                    <a:pt x="22" y="60"/>
                  </a:cubicBezTo>
                  <a:cubicBezTo>
                    <a:pt x="22" y="71"/>
                    <a:pt x="25" y="81"/>
                    <a:pt x="32" y="88"/>
                  </a:cubicBezTo>
                  <a:cubicBezTo>
                    <a:pt x="39" y="95"/>
                    <a:pt x="47" y="98"/>
                    <a:pt x="57" y="98"/>
                  </a:cubicBezTo>
                  <a:cubicBezTo>
                    <a:pt x="67" y="98"/>
                    <a:pt x="75" y="95"/>
                    <a:pt x="82" y="88"/>
                  </a:cubicBezTo>
                  <a:cubicBezTo>
                    <a:pt x="88" y="81"/>
                    <a:pt x="92" y="71"/>
                    <a:pt x="92" y="58"/>
                  </a:cubicBezTo>
                  <a:close/>
                </a:path>
              </a:pathLst>
            </a:custGeom>
            <a:solidFill>
              <a:srgbClr val="2319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a:p>
          </p:txBody>
        </p:sp>
        <p:sp>
          <p:nvSpPr>
            <p:cNvPr id="108" name="Rectangle 31"/>
            <p:cNvSpPr>
              <a:spLocks noChangeArrowheads="1"/>
            </p:cNvSpPr>
            <p:nvPr/>
          </p:nvSpPr>
          <p:spPr bwMode="auto">
            <a:xfrm>
              <a:off x="9821863" y="3952876"/>
              <a:ext cx="96838" cy="15875"/>
            </a:xfrm>
            <a:prstGeom prst="rect">
              <a:avLst/>
            </a:prstGeom>
            <a:solidFill>
              <a:srgbClr val="23191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zh-CN" altLang="en-US" sz="1350"/>
            </a:p>
          </p:txBody>
        </p:sp>
        <p:sp>
          <p:nvSpPr>
            <p:cNvPr id="109" name="Freeform 32"/>
            <p:cNvSpPr>
              <a:spLocks/>
            </p:cNvSpPr>
            <p:nvPr/>
          </p:nvSpPr>
          <p:spPr bwMode="auto">
            <a:xfrm>
              <a:off x="10541000" y="3919538"/>
              <a:ext cx="111125" cy="77788"/>
            </a:xfrm>
            <a:custGeom>
              <a:avLst/>
              <a:gdLst>
                <a:gd name="T0" fmla="*/ 310 w 310"/>
                <a:gd name="T1" fmla="*/ 0 h 218"/>
                <a:gd name="T2" fmla="*/ 310 w 310"/>
                <a:gd name="T3" fmla="*/ 193 h 218"/>
                <a:gd name="T4" fmla="*/ 56 w 310"/>
                <a:gd name="T5" fmla="*/ 193 h 218"/>
                <a:gd name="T6" fmla="*/ 56 w 310"/>
                <a:gd name="T7" fmla="*/ 218 h 218"/>
                <a:gd name="T8" fmla="*/ 0 w 310"/>
                <a:gd name="T9" fmla="*/ 181 h 218"/>
                <a:gd name="T10" fmla="*/ 56 w 310"/>
                <a:gd name="T11" fmla="*/ 143 h 218"/>
                <a:gd name="T12" fmla="*/ 56 w 310"/>
                <a:gd name="T13" fmla="*/ 173 h 218"/>
                <a:gd name="T14" fmla="*/ 290 w 310"/>
                <a:gd name="T15" fmla="*/ 173 h 218"/>
                <a:gd name="T16" fmla="*/ 290 w 310"/>
                <a:gd name="T17" fmla="*/ 0 h 218"/>
                <a:gd name="T18" fmla="*/ 310 w 310"/>
                <a:gd name="T19" fmla="*/ 0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0" h="218">
                  <a:moveTo>
                    <a:pt x="310" y="0"/>
                  </a:moveTo>
                  <a:lnTo>
                    <a:pt x="310" y="193"/>
                  </a:lnTo>
                  <a:lnTo>
                    <a:pt x="56" y="193"/>
                  </a:lnTo>
                  <a:lnTo>
                    <a:pt x="56" y="218"/>
                  </a:lnTo>
                  <a:lnTo>
                    <a:pt x="0" y="181"/>
                  </a:lnTo>
                  <a:lnTo>
                    <a:pt x="56" y="143"/>
                  </a:lnTo>
                  <a:lnTo>
                    <a:pt x="56" y="173"/>
                  </a:lnTo>
                  <a:lnTo>
                    <a:pt x="290" y="173"/>
                  </a:lnTo>
                  <a:lnTo>
                    <a:pt x="290" y="0"/>
                  </a:lnTo>
                  <a:lnTo>
                    <a:pt x="310" y="0"/>
                  </a:lnTo>
                  <a:close/>
                </a:path>
              </a:pathLst>
            </a:custGeom>
            <a:solidFill>
              <a:srgbClr val="2319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a:p>
          </p:txBody>
        </p:sp>
        <p:sp>
          <p:nvSpPr>
            <p:cNvPr id="110" name="Oval 33"/>
            <p:cNvSpPr>
              <a:spLocks noChangeArrowheads="1"/>
            </p:cNvSpPr>
            <p:nvPr/>
          </p:nvSpPr>
          <p:spPr bwMode="auto">
            <a:xfrm>
              <a:off x="8847138" y="3394076"/>
              <a:ext cx="644525" cy="646113"/>
            </a:xfrm>
            <a:prstGeom prst="ellipse">
              <a:avLst/>
            </a:prstGeom>
            <a:solidFill>
              <a:srgbClr val="7170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a:p>
          </p:txBody>
        </p:sp>
        <p:sp>
          <p:nvSpPr>
            <p:cNvPr id="111" name="Oval 34"/>
            <p:cNvSpPr>
              <a:spLocks noChangeArrowheads="1"/>
            </p:cNvSpPr>
            <p:nvPr/>
          </p:nvSpPr>
          <p:spPr bwMode="auto">
            <a:xfrm>
              <a:off x="8975725" y="3417888"/>
              <a:ext cx="361950" cy="361950"/>
            </a:xfrm>
            <a:prstGeom prst="ellipse">
              <a:avLst/>
            </a:prstGeom>
            <a:solidFill>
              <a:srgbClr val="2319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a:p>
          </p:txBody>
        </p:sp>
        <p:sp>
          <p:nvSpPr>
            <p:cNvPr id="113" name="Oval 35"/>
            <p:cNvSpPr>
              <a:spLocks noChangeArrowheads="1"/>
            </p:cNvSpPr>
            <p:nvPr/>
          </p:nvSpPr>
          <p:spPr bwMode="auto">
            <a:xfrm>
              <a:off x="9201150" y="2970213"/>
              <a:ext cx="103188" cy="104775"/>
            </a:xfrm>
            <a:prstGeom prst="ellipse">
              <a:avLst/>
            </a:prstGeom>
            <a:solidFill>
              <a:srgbClr val="2319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a:p>
          </p:txBody>
        </p:sp>
        <p:sp>
          <p:nvSpPr>
            <p:cNvPr id="114" name="Oval 36"/>
            <p:cNvSpPr>
              <a:spLocks noChangeArrowheads="1"/>
            </p:cNvSpPr>
            <p:nvPr/>
          </p:nvSpPr>
          <p:spPr bwMode="auto">
            <a:xfrm>
              <a:off x="9564688" y="2970213"/>
              <a:ext cx="104775" cy="104775"/>
            </a:xfrm>
            <a:prstGeom prst="ellipse">
              <a:avLst/>
            </a:prstGeom>
            <a:solidFill>
              <a:srgbClr val="2319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a:p>
          </p:txBody>
        </p:sp>
        <p:sp>
          <p:nvSpPr>
            <p:cNvPr id="115" name="Oval 37"/>
            <p:cNvSpPr>
              <a:spLocks noChangeArrowheads="1"/>
            </p:cNvSpPr>
            <p:nvPr/>
          </p:nvSpPr>
          <p:spPr bwMode="auto">
            <a:xfrm>
              <a:off x="9383713" y="2970213"/>
              <a:ext cx="103188" cy="104775"/>
            </a:xfrm>
            <a:prstGeom prst="ellipse">
              <a:avLst/>
            </a:prstGeom>
            <a:solidFill>
              <a:srgbClr val="2319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a:p>
          </p:txBody>
        </p:sp>
        <p:sp>
          <p:nvSpPr>
            <p:cNvPr id="116" name="Oval 38"/>
            <p:cNvSpPr>
              <a:spLocks noChangeArrowheads="1"/>
            </p:cNvSpPr>
            <p:nvPr/>
          </p:nvSpPr>
          <p:spPr bwMode="auto">
            <a:xfrm>
              <a:off x="9747250" y="2970213"/>
              <a:ext cx="104775" cy="104775"/>
            </a:xfrm>
            <a:prstGeom prst="ellipse">
              <a:avLst/>
            </a:prstGeom>
            <a:solidFill>
              <a:srgbClr val="2319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a:p>
          </p:txBody>
        </p:sp>
      </p:grpSp>
      <p:grpSp>
        <p:nvGrpSpPr>
          <p:cNvPr id="117" name="组合 116"/>
          <p:cNvGrpSpPr/>
          <p:nvPr/>
        </p:nvGrpSpPr>
        <p:grpSpPr>
          <a:xfrm>
            <a:off x="1070151" y="4241961"/>
            <a:ext cx="415749" cy="432909"/>
            <a:chOff x="6600056" y="4725144"/>
            <a:chExt cx="860204" cy="1224136"/>
          </a:xfrm>
        </p:grpSpPr>
        <p:sp>
          <p:nvSpPr>
            <p:cNvPr id="118" name="圆角矩形 117"/>
            <p:cNvSpPr/>
            <p:nvPr/>
          </p:nvSpPr>
          <p:spPr>
            <a:xfrm>
              <a:off x="6600056" y="4725144"/>
              <a:ext cx="860204" cy="1224136"/>
            </a:xfrm>
            <a:prstGeom prst="roundRect">
              <a:avLst>
                <a:gd name="adj" fmla="val 1404"/>
              </a:avLst>
            </a:prstGeom>
            <a:gradFill flip="none" rotWithShape="1">
              <a:gsLst>
                <a:gs pos="0">
                  <a:schemeClr val="bg1">
                    <a:lumMod val="50000"/>
                  </a:schemeClr>
                </a:gs>
                <a:gs pos="92000">
                  <a:schemeClr val="bg1"/>
                </a:gs>
                <a:gs pos="100000">
                  <a:schemeClr val="bg1">
                    <a:lumMod val="65000"/>
                  </a:schemeClr>
                </a:gs>
              </a:gsLst>
              <a:lin ang="16200000" scaled="1"/>
              <a:tileRect/>
            </a:gra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19" name="圆角矩形 118"/>
            <p:cNvSpPr/>
            <p:nvPr/>
          </p:nvSpPr>
          <p:spPr>
            <a:xfrm>
              <a:off x="6666226" y="4791314"/>
              <a:ext cx="463187" cy="562441"/>
            </a:xfrm>
            <a:prstGeom prst="roundRect">
              <a:avLst>
                <a:gd name="adj" fmla="val 459"/>
              </a:avLst>
            </a:prstGeom>
            <a:solidFill>
              <a:schemeClr val="bg1">
                <a:lumMod val="6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20" name="圆角矩形 119"/>
            <p:cNvSpPr/>
            <p:nvPr/>
          </p:nvSpPr>
          <p:spPr>
            <a:xfrm>
              <a:off x="6683731" y="4857483"/>
              <a:ext cx="430102" cy="153608"/>
            </a:xfrm>
            <a:prstGeom prst="roundRect">
              <a:avLst>
                <a:gd name="adj" fmla="val 6128"/>
              </a:avLst>
            </a:prstGeom>
            <a:solidFill>
              <a:schemeClr val="tx1">
                <a:lumMod val="75000"/>
                <a:lumOff val="2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zh-CN" altLang="en-US" sz="600" dirty="0">
                <a:latin typeface="Arial" panose="020B0604020202020204" pitchFamily="34" charset="0"/>
                <a:cs typeface="Arial" panose="020B0604020202020204" pitchFamily="34" charset="0"/>
              </a:endParaRPr>
            </a:p>
          </p:txBody>
        </p:sp>
        <p:sp>
          <p:nvSpPr>
            <p:cNvPr id="123" name="圆角矩形 122"/>
            <p:cNvSpPr/>
            <p:nvPr/>
          </p:nvSpPr>
          <p:spPr>
            <a:xfrm>
              <a:off x="7294836" y="4791314"/>
              <a:ext cx="66170" cy="562441"/>
            </a:xfrm>
            <a:prstGeom prst="roundRect">
              <a:avLst>
                <a:gd name="adj" fmla="val 459"/>
              </a:avLst>
            </a:prstGeom>
            <a:solidFill>
              <a:schemeClr val="tx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33" name="椭圆 132"/>
            <p:cNvSpPr/>
            <p:nvPr/>
          </p:nvSpPr>
          <p:spPr>
            <a:xfrm>
              <a:off x="6699310" y="5055992"/>
              <a:ext cx="198509" cy="198509"/>
            </a:xfrm>
            <a:prstGeom prst="ellipse">
              <a:avLst/>
            </a:prstGeom>
            <a:solidFill>
              <a:schemeClr val="tx1">
                <a:lumMod val="65000"/>
                <a:lumOff val="35000"/>
              </a:schemeClr>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34" name="圆角矩形 133"/>
            <p:cNvSpPr/>
            <p:nvPr/>
          </p:nvSpPr>
          <p:spPr>
            <a:xfrm flipV="1">
              <a:off x="6604818" y="5517232"/>
              <a:ext cx="849810" cy="144016"/>
            </a:xfrm>
            <a:prstGeom prst="roundRect">
              <a:avLst>
                <a:gd name="adj" fmla="val 1404"/>
              </a:avLst>
            </a:prstGeom>
            <a:gradFill flip="none" rotWithShape="1">
              <a:gsLst>
                <a:gs pos="0">
                  <a:schemeClr val="bg1">
                    <a:lumMod val="50000"/>
                  </a:schemeClr>
                </a:gs>
                <a:gs pos="92000">
                  <a:schemeClr val="bg1"/>
                </a:gs>
                <a:gs pos="100000">
                  <a:schemeClr val="bg1">
                    <a:lumMod val="65000"/>
                  </a:schemeClr>
                </a:gs>
              </a:gsLst>
              <a:lin ang="16200000" scaled="1"/>
              <a:tileRect/>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39" name="椭圆 138"/>
            <p:cNvSpPr/>
            <p:nvPr/>
          </p:nvSpPr>
          <p:spPr>
            <a:xfrm>
              <a:off x="6672064" y="5733256"/>
              <a:ext cx="52385" cy="52385"/>
            </a:xfrm>
            <a:prstGeom prst="ellipse">
              <a:avLst/>
            </a:prstGeom>
            <a:solidFill>
              <a:schemeClr val="tx1">
                <a:lumMod val="65000"/>
                <a:lumOff val="3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143" name="椭圆 142"/>
            <p:cNvSpPr/>
            <p:nvPr/>
          </p:nvSpPr>
          <p:spPr>
            <a:xfrm>
              <a:off x="7339759" y="5733256"/>
              <a:ext cx="52385" cy="52385"/>
            </a:xfrm>
            <a:prstGeom prst="ellipse">
              <a:avLst/>
            </a:prstGeom>
            <a:solidFill>
              <a:schemeClr val="tx1">
                <a:lumMod val="65000"/>
                <a:lumOff val="3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grpSp>
      <p:cxnSp>
        <p:nvCxnSpPr>
          <p:cNvPr id="144" name="肘形连接符 146"/>
          <p:cNvCxnSpPr>
            <a:endCxn id="118" idx="0"/>
          </p:cNvCxnSpPr>
          <p:nvPr/>
        </p:nvCxnSpPr>
        <p:spPr>
          <a:xfrm>
            <a:off x="845820" y="3874770"/>
            <a:ext cx="432206" cy="367191"/>
          </a:xfrm>
          <a:prstGeom prst="bentConnector2">
            <a:avLst/>
          </a:prstGeom>
          <a:ln>
            <a:prstDash val="dash"/>
            <a:headEnd type="none"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52" name="肘形连接符 144"/>
          <p:cNvCxnSpPr/>
          <p:nvPr/>
        </p:nvCxnSpPr>
        <p:spPr>
          <a:xfrm rot="10800000" flipV="1">
            <a:off x="491490" y="3874768"/>
            <a:ext cx="365760" cy="354332"/>
          </a:xfrm>
          <a:prstGeom prst="bentConnector3">
            <a:avLst>
              <a:gd name="adj1" fmla="val 103125"/>
            </a:avLst>
          </a:prstGeom>
          <a:ln>
            <a:prstDash val="dash"/>
            <a:headEnd type="none" w="med" len="med"/>
            <a:tailEnd type="oval" w="med" len="med"/>
          </a:ln>
        </p:spPr>
        <p:style>
          <a:lnRef idx="1">
            <a:schemeClr val="accent1"/>
          </a:lnRef>
          <a:fillRef idx="0">
            <a:schemeClr val="accent1"/>
          </a:fillRef>
          <a:effectRef idx="0">
            <a:schemeClr val="accent1"/>
          </a:effectRef>
          <a:fontRef idx="minor">
            <a:schemeClr val="tx1"/>
          </a:fontRef>
        </p:style>
      </p:cxnSp>
      <p:grpSp>
        <p:nvGrpSpPr>
          <p:cNvPr id="172" name="组合 171"/>
          <p:cNvGrpSpPr/>
          <p:nvPr/>
        </p:nvGrpSpPr>
        <p:grpSpPr>
          <a:xfrm>
            <a:off x="3785919" y="4197365"/>
            <a:ext cx="413388" cy="501489"/>
            <a:chOff x="8540750" y="1970088"/>
            <a:chExt cx="2532063" cy="3460751"/>
          </a:xfrm>
        </p:grpSpPr>
        <p:sp>
          <p:nvSpPr>
            <p:cNvPr id="173" name="Freeform 5"/>
            <p:cNvSpPr>
              <a:spLocks/>
            </p:cNvSpPr>
            <p:nvPr/>
          </p:nvSpPr>
          <p:spPr bwMode="auto">
            <a:xfrm>
              <a:off x="8540750" y="1984376"/>
              <a:ext cx="2532063" cy="3446463"/>
            </a:xfrm>
            <a:custGeom>
              <a:avLst/>
              <a:gdLst>
                <a:gd name="T0" fmla="*/ 3503 w 7006"/>
                <a:gd name="T1" fmla="*/ 9531 h 9531"/>
                <a:gd name="T2" fmla="*/ 365 w 7006"/>
                <a:gd name="T3" fmla="*/ 9339 h 9531"/>
                <a:gd name="T4" fmla="*/ 16 w 7006"/>
                <a:gd name="T5" fmla="*/ 8987 h 9531"/>
                <a:gd name="T6" fmla="*/ 16 w 7006"/>
                <a:gd name="T7" fmla="*/ 4571 h 9531"/>
                <a:gd name="T8" fmla="*/ 16 w 7006"/>
                <a:gd name="T9" fmla="*/ 561 h 9531"/>
                <a:gd name="T10" fmla="*/ 469 w 7006"/>
                <a:gd name="T11" fmla="*/ 135 h 9531"/>
                <a:gd name="T12" fmla="*/ 3503 w 7006"/>
                <a:gd name="T13" fmla="*/ 0 h 9531"/>
                <a:gd name="T14" fmla="*/ 6537 w 7006"/>
                <a:gd name="T15" fmla="*/ 135 h 9531"/>
                <a:gd name="T16" fmla="*/ 6989 w 7006"/>
                <a:gd name="T17" fmla="*/ 561 h 9531"/>
                <a:gd name="T18" fmla="*/ 6989 w 7006"/>
                <a:gd name="T19" fmla="*/ 4571 h 9531"/>
                <a:gd name="T20" fmla="*/ 6989 w 7006"/>
                <a:gd name="T21" fmla="*/ 8987 h 9531"/>
                <a:gd name="T22" fmla="*/ 6641 w 7006"/>
                <a:gd name="T23" fmla="*/ 9339 h 9531"/>
                <a:gd name="T24" fmla="*/ 3503 w 7006"/>
                <a:gd name="T25" fmla="*/ 9531 h 95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006" h="9531">
                  <a:moveTo>
                    <a:pt x="3503" y="9531"/>
                  </a:moveTo>
                  <a:cubicBezTo>
                    <a:pt x="2360" y="9467"/>
                    <a:pt x="1361" y="9423"/>
                    <a:pt x="365" y="9339"/>
                  </a:cubicBezTo>
                  <a:cubicBezTo>
                    <a:pt x="179" y="9323"/>
                    <a:pt x="16" y="9206"/>
                    <a:pt x="16" y="8987"/>
                  </a:cubicBezTo>
                  <a:lnTo>
                    <a:pt x="16" y="4571"/>
                  </a:lnTo>
                  <a:cubicBezTo>
                    <a:pt x="16" y="3234"/>
                    <a:pt x="0" y="1898"/>
                    <a:pt x="16" y="561"/>
                  </a:cubicBezTo>
                  <a:cubicBezTo>
                    <a:pt x="20" y="266"/>
                    <a:pt x="198" y="147"/>
                    <a:pt x="469" y="135"/>
                  </a:cubicBezTo>
                  <a:lnTo>
                    <a:pt x="3503" y="0"/>
                  </a:lnTo>
                  <a:lnTo>
                    <a:pt x="6537" y="135"/>
                  </a:lnTo>
                  <a:cubicBezTo>
                    <a:pt x="6808" y="147"/>
                    <a:pt x="6986" y="266"/>
                    <a:pt x="6989" y="561"/>
                  </a:cubicBezTo>
                  <a:cubicBezTo>
                    <a:pt x="7006" y="1898"/>
                    <a:pt x="6989" y="3234"/>
                    <a:pt x="6989" y="4571"/>
                  </a:cubicBezTo>
                  <a:lnTo>
                    <a:pt x="6989" y="8987"/>
                  </a:lnTo>
                  <a:cubicBezTo>
                    <a:pt x="6989" y="9206"/>
                    <a:pt x="6827" y="9323"/>
                    <a:pt x="6641" y="9339"/>
                  </a:cubicBezTo>
                  <a:cubicBezTo>
                    <a:pt x="5645" y="9423"/>
                    <a:pt x="4646" y="9467"/>
                    <a:pt x="3503" y="9531"/>
                  </a:cubicBezTo>
                  <a:close/>
                </a:path>
              </a:pathLst>
            </a:custGeom>
            <a:solidFill>
              <a:srgbClr val="C8C9C9"/>
            </a:solidFill>
            <a:ln w="9525">
              <a:solidFill>
                <a:srgbClr val="000000"/>
              </a:solidFill>
              <a:round/>
              <a:headEnd/>
              <a:tailEnd/>
            </a:ln>
          </p:spPr>
          <p:txBody>
            <a:bodyPr vert="horz" wrap="square" lIns="68580" tIns="34290" rIns="68580" bIns="34290" numCol="1" anchor="t" anchorCtr="0" compatLnSpc="1">
              <a:prstTxWarp prst="textNoShape">
                <a:avLst/>
              </a:prstTxWarp>
            </a:bodyPr>
            <a:lstStyle/>
            <a:p>
              <a:endParaRPr lang="zh-CN" altLang="en-US" sz="1350"/>
            </a:p>
          </p:txBody>
        </p:sp>
        <p:sp>
          <p:nvSpPr>
            <p:cNvPr id="174" name="Freeform 6"/>
            <p:cNvSpPr>
              <a:spLocks/>
            </p:cNvSpPr>
            <p:nvPr/>
          </p:nvSpPr>
          <p:spPr bwMode="auto">
            <a:xfrm>
              <a:off x="8548688" y="1970088"/>
              <a:ext cx="2520950" cy="2232025"/>
            </a:xfrm>
            <a:custGeom>
              <a:avLst/>
              <a:gdLst>
                <a:gd name="T0" fmla="*/ 951 w 6973"/>
                <a:gd name="T1" fmla="*/ 68 h 6170"/>
                <a:gd name="T2" fmla="*/ 6021 w 6973"/>
                <a:gd name="T3" fmla="*/ 68 h 6170"/>
                <a:gd name="T4" fmla="*/ 6973 w 6973"/>
                <a:gd name="T5" fmla="*/ 1101 h 6170"/>
                <a:gd name="T6" fmla="*/ 6973 w 6973"/>
                <a:gd name="T7" fmla="*/ 6170 h 6170"/>
                <a:gd name="T8" fmla="*/ 3785 w 6973"/>
                <a:gd name="T9" fmla="*/ 6170 h 6170"/>
                <a:gd name="T10" fmla="*/ 3187 w 6973"/>
                <a:gd name="T11" fmla="*/ 6170 h 6170"/>
                <a:gd name="T12" fmla="*/ 0 w 6973"/>
                <a:gd name="T13" fmla="*/ 6170 h 6170"/>
                <a:gd name="T14" fmla="*/ 0 w 6973"/>
                <a:gd name="T15" fmla="*/ 1101 h 6170"/>
                <a:gd name="T16" fmla="*/ 951 w 6973"/>
                <a:gd name="T17" fmla="*/ 68 h 6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73" h="6170">
                  <a:moveTo>
                    <a:pt x="951" y="68"/>
                  </a:moveTo>
                  <a:cubicBezTo>
                    <a:pt x="3008" y="0"/>
                    <a:pt x="3965" y="0"/>
                    <a:pt x="6021" y="68"/>
                  </a:cubicBezTo>
                  <a:cubicBezTo>
                    <a:pt x="6286" y="518"/>
                    <a:pt x="6590" y="888"/>
                    <a:pt x="6973" y="1101"/>
                  </a:cubicBezTo>
                  <a:cubicBezTo>
                    <a:pt x="6973" y="2791"/>
                    <a:pt x="6973" y="4480"/>
                    <a:pt x="6973" y="6170"/>
                  </a:cubicBezTo>
                  <a:lnTo>
                    <a:pt x="3785" y="6170"/>
                  </a:lnTo>
                  <a:lnTo>
                    <a:pt x="3187" y="6170"/>
                  </a:lnTo>
                  <a:lnTo>
                    <a:pt x="0" y="6170"/>
                  </a:lnTo>
                  <a:cubicBezTo>
                    <a:pt x="0" y="4480"/>
                    <a:pt x="0" y="2791"/>
                    <a:pt x="0" y="1101"/>
                  </a:cubicBezTo>
                  <a:cubicBezTo>
                    <a:pt x="382" y="888"/>
                    <a:pt x="687" y="518"/>
                    <a:pt x="951" y="68"/>
                  </a:cubicBezTo>
                  <a:close/>
                </a:path>
              </a:pathLst>
            </a:custGeom>
            <a:solidFill>
              <a:srgbClr val="9E9F9F"/>
            </a:solidFill>
            <a:ln w="9525">
              <a:solidFill>
                <a:srgbClr val="000000"/>
              </a:solidFill>
              <a:round/>
              <a:headEnd/>
              <a:tailEnd/>
            </a:ln>
          </p:spPr>
          <p:txBody>
            <a:bodyPr vert="horz" wrap="square" lIns="68580" tIns="34290" rIns="68580" bIns="34290" numCol="1" anchor="t" anchorCtr="0" compatLnSpc="1">
              <a:prstTxWarp prst="textNoShape">
                <a:avLst/>
              </a:prstTxWarp>
            </a:bodyPr>
            <a:lstStyle/>
            <a:p>
              <a:endParaRPr lang="zh-CN" altLang="en-US" sz="1350"/>
            </a:p>
          </p:txBody>
        </p:sp>
        <p:sp>
          <p:nvSpPr>
            <p:cNvPr id="175" name="Freeform 7"/>
            <p:cNvSpPr>
              <a:spLocks/>
            </p:cNvSpPr>
            <p:nvPr/>
          </p:nvSpPr>
          <p:spPr bwMode="auto">
            <a:xfrm>
              <a:off x="8774113" y="2266951"/>
              <a:ext cx="2041525" cy="915988"/>
            </a:xfrm>
            <a:custGeom>
              <a:avLst/>
              <a:gdLst>
                <a:gd name="T0" fmla="*/ 600 w 5648"/>
                <a:gd name="T1" fmla="*/ 0 h 2532"/>
                <a:gd name="T2" fmla="*/ 5048 w 5648"/>
                <a:gd name="T3" fmla="*/ 0 h 2532"/>
                <a:gd name="T4" fmla="*/ 5648 w 5648"/>
                <a:gd name="T5" fmla="*/ 600 h 2532"/>
                <a:gd name="T6" fmla="*/ 5648 w 5648"/>
                <a:gd name="T7" fmla="*/ 2232 h 2532"/>
                <a:gd name="T8" fmla="*/ 5348 w 5648"/>
                <a:gd name="T9" fmla="*/ 2532 h 2532"/>
                <a:gd name="T10" fmla="*/ 300 w 5648"/>
                <a:gd name="T11" fmla="*/ 2532 h 2532"/>
                <a:gd name="T12" fmla="*/ 0 w 5648"/>
                <a:gd name="T13" fmla="*/ 2232 h 2532"/>
                <a:gd name="T14" fmla="*/ 0 w 5648"/>
                <a:gd name="T15" fmla="*/ 600 h 2532"/>
                <a:gd name="T16" fmla="*/ 600 w 5648"/>
                <a:gd name="T17" fmla="*/ 0 h 2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48" h="2532">
                  <a:moveTo>
                    <a:pt x="600" y="0"/>
                  </a:moveTo>
                  <a:lnTo>
                    <a:pt x="5048" y="0"/>
                  </a:lnTo>
                  <a:cubicBezTo>
                    <a:pt x="5378" y="0"/>
                    <a:pt x="5648" y="270"/>
                    <a:pt x="5648" y="600"/>
                  </a:cubicBezTo>
                  <a:lnTo>
                    <a:pt x="5648" y="2232"/>
                  </a:lnTo>
                  <a:cubicBezTo>
                    <a:pt x="5648" y="2397"/>
                    <a:pt x="5513" y="2532"/>
                    <a:pt x="5348" y="2532"/>
                  </a:cubicBezTo>
                  <a:lnTo>
                    <a:pt x="300" y="2532"/>
                  </a:lnTo>
                  <a:cubicBezTo>
                    <a:pt x="135" y="2532"/>
                    <a:pt x="0" y="2397"/>
                    <a:pt x="0" y="2232"/>
                  </a:cubicBezTo>
                  <a:lnTo>
                    <a:pt x="0" y="600"/>
                  </a:lnTo>
                  <a:cubicBezTo>
                    <a:pt x="0" y="270"/>
                    <a:pt x="270" y="0"/>
                    <a:pt x="600" y="0"/>
                  </a:cubicBezTo>
                  <a:close/>
                </a:path>
              </a:pathLst>
            </a:custGeom>
            <a:solidFill>
              <a:srgbClr val="8888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a:p>
          </p:txBody>
        </p:sp>
        <p:sp>
          <p:nvSpPr>
            <p:cNvPr id="176" name="Rectangle 8"/>
            <p:cNvSpPr>
              <a:spLocks noChangeArrowheads="1"/>
            </p:cNvSpPr>
            <p:nvPr/>
          </p:nvSpPr>
          <p:spPr bwMode="auto">
            <a:xfrm>
              <a:off x="9185275" y="2460626"/>
              <a:ext cx="1258888" cy="401638"/>
            </a:xfrm>
            <a:prstGeom prst="rect">
              <a:avLst/>
            </a:prstGeom>
            <a:solidFill>
              <a:srgbClr val="59575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zh-CN" altLang="en-US" sz="1350"/>
            </a:p>
          </p:txBody>
        </p:sp>
        <p:sp>
          <p:nvSpPr>
            <p:cNvPr id="177" name="Freeform 9"/>
            <p:cNvSpPr>
              <a:spLocks/>
            </p:cNvSpPr>
            <p:nvPr/>
          </p:nvSpPr>
          <p:spPr bwMode="auto">
            <a:xfrm>
              <a:off x="9756775" y="3319463"/>
              <a:ext cx="225425" cy="134938"/>
            </a:xfrm>
            <a:custGeom>
              <a:avLst/>
              <a:gdLst>
                <a:gd name="T0" fmla="*/ 100 w 625"/>
                <a:gd name="T1" fmla="*/ 0 h 371"/>
                <a:gd name="T2" fmla="*/ 525 w 625"/>
                <a:gd name="T3" fmla="*/ 0 h 371"/>
                <a:gd name="T4" fmla="*/ 625 w 625"/>
                <a:gd name="T5" fmla="*/ 100 h 371"/>
                <a:gd name="T6" fmla="*/ 625 w 625"/>
                <a:gd name="T7" fmla="*/ 271 h 371"/>
                <a:gd name="T8" fmla="*/ 525 w 625"/>
                <a:gd name="T9" fmla="*/ 371 h 371"/>
                <a:gd name="T10" fmla="*/ 100 w 625"/>
                <a:gd name="T11" fmla="*/ 371 h 371"/>
                <a:gd name="T12" fmla="*/ 0 w 625"/>
                <a:gd name="T13" fmla="*/ 271 h 371"/>
                <a:gd name="T14" fmla="*/ 0 w 625"/>
                <a:gd name="T15" fmla="*/ 100 h 371"/>
                <a:gd name="T16" fmla="*/ 100 w 625"/>
                <a:gd name="T17" fmla="*/ 0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5" h="371">
                  <a:moveTo>
                    <a:pt x="100" y="0"/>
                  </a:moveTo>
                  <a:lnTo>
                    <a:pt x="525" y="0"/>
                  </a:lnTo>
                  <a:cubicBezTo>
                    <a:pt x="580" y="0"/>
                    <a:pt x="625" y="45"/>
                    <a:pt x="625" y="100"/>
                  </a:cubicBezTo>
                  <a:lnTo>
                    <a:pt x="625" y="271"/>
                  </a:lnTo>
                  <a:cubicBezTo>
                    <a:pt x="625" y="326"/>
                    <a:pt x="580" y="371"/>
                    <a:pt x="525" y="371"/>
                  </a:cubicBezTo>
                  <a:lnTo>
                    <a:pt x="100" y="371"/>
                  </a:lnTo>
                  <a:cubicBezTo>
                    <a:pt x="45" y="371"/>
                    <a:pt x="0" y="326"/>
                    <a:pt x="0" y="271"/>
                  </a:cubicBezTo>
                  <a:lnTo>
                    <a:pt x="0" y="100"/>
                  </a:lnTo>
                  <a:cubicBezTo>
                    <a:pt x="0" y="45"/>
                    <a:pt x="45" y="0"/>
                    <a:pt x="100" y="0"/>
                  </a:cubicBezTo>
                  <a:close/>
                </a:path>
              </a:pathLst>
            </a:cu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a:p>
          </p:txBody>
        </p:sp>
        <p:sp>
          <p:nvSpPr>
            <p:cNvPr id="178" name="Freeform 10"/>
            <p:cNvSpPr>
              <a:spLocks/>
            </p:cNvSpPr>
            <p:nvPr/>
          </p:nvSpPr>
          <p:spPr bwMode="auto">
            <a:xfrm>
              <a:off x="9756775" y="3516313"/>
              <a:ext cx="225425" cy="134938"/>
            </a:xfrm>
            <a:custGeom>
              <a:avLst/>
              <a:gdLst>
                <a:gd name="T0" fmla="*/ 100 w 625"/>
                <a:gd name="T1" fmla="*/ 0 h 372"/>
                <a:gd name="T2" fmla="*/ 525 w 625"/>
                <a:gd name="T3" fmla="*/ 0 h 372"/>
                <a:gd name="T4" fmla="*/ 625 w 625"/>
                <a:gd name="T5" fmla="*/ 100 h 372"/>
                <a:gd name="T6" fmla="*/ 625 w 625"/>
                <a:gd name="T7" fmla="*/ 272 h 372"/>
                <a:gd name="T8" fmla="*/ 525 w 625"/>
                <a:gd name="T9" fmla="*/ 372 h 372"/>
                <a:gd name="T10" fmla="*/ 100 w 625"/>
                <a:gd name="T11" fmla="*/ 372 h 372"/>
                <a:gd name="T12" fmla="*/ 0 w 625"/>
                <a:gd name="T13" fmla="*/ 272 h 372"/>
                <a:gd name="T14" fmla="*/ 0 w 625"/>
                <a:gd name="T15" fmla="*/ 100 h 372"/>
                <a:gd name="T16" fmla="*/ 100 w 625"/>
                <a:gd name="T17" fmla="*/ 0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5" h="372">
                  <a:moveTo>
                    <a:pt x="100" y="0"/>
                  </a:moveTo>
                  <a:lnTo>
                    <a:pt x="525" y="0"/>
                  </a:lnTo>
                  <a:cubicBezTo>
                    <a:pt x="580" y="0"/>
                    <a:pt x="625" y="45"/>
                    <a:pt x="625" y="100"/>
                  </a:cubicBezTo>
                  <a:lnTo>
                    <a:pt x="625" y="272"/>
                  </a:lnTo>
                  <a:cubicBezTo>
                    <a:pt x="625" y="327"/>
                    <a:pt x="580" y="372"/>
                    <a:pt x="525" y="372"/>
                  </a:cubicBezTo>
                  <a:lnTo>
                    <a:pt x="100" y="372"/>
                  </a:lnTo>
                  <a:cubicBezTo>
                    <a:pt x="45" y="372"/>
                    <a:pt x="0" y="327"/>
                    <a:pt x="0" y="272"/>
                  </a:cubicBezTo>
                  <a:lnTo>
                    <a:pt x="0" y="100"/>
                  </a:lnTo>
                  <a:cubicBezTo>
                    <a:pt x="0" y="45"/>
                    <a:pt x="45" y="0"/>
                    <a:pt x="100" y="0"/>
                  </a:cubicBezTo>
                  <a:close/>
                </a:path>
              </a:pathLst>
            </a:cu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a:p>
          </p:txBody>
        </p:sp>
        <p:sp>
          <p:nvSpPr>
            <p:cNvPr id="179" name="Freeform 11"/>
            <p:cNvSpPr>
              <a:spLocks/>
            </p:cNvSpPr>
            <p:nvPr/>
          </p:nvSpPr>
          <p:spPr bwMode="auto">
            <a:xfrm>
              <a:off x="9756775" y="3698876"/>
              <a:ext cx="225425" cy="134938"/>
            </a:xfrm>
            <a:custGeom>
              <a:avLst/>
              <a:gdLst>
                <a:gd name="T0" fmla="*/ 100 w 625"/>
                <a:gd name="T1" fmla="*/ 0 h 371"/>
                <a:gd name="T2" fmla="*/ 525 w 625"/>
                <a:gd name="T3" fmla="*/ 0 h 371"/>
                <a:gd name="T4" fmla="*/ 625 w 625"/>
                <a:gd name="T5" fmla="*/ 100 h 371"/>
                <a:gd name="T6" fmla="*/ 625 w 625"/>
                <a:gd name="T7" fmla="*/ 271 h 371"/>
                <a:gd name="T8" fmla="*/ 525 w 625"/>
                <a:gd name="T9" fmla="*/ 371 h 371"/>
                <a:gd name="T10" fmla="*/ 100 w 625"/>
                <a:gd name="T11" fmla="*/ 371 h 371"/>
                <a:gd name="T12" fmla="*/ 0 w 625"/>
                <a:gd name="T13" fmla="*/ 271 h 371"/>
                <a:gd name="T14" fmla="*/ 0 w 625"/>
                <a:gd name="T15" fmla="*/ 100 h 371"/>
                <a:gd name="T16" fmla="*/ 100 w 625"/>
                <a:gd name="T17" fmla="*/ 0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5" h="371">
                  <a:moveTo>
                    <a:pt x="100" y="0"/>
                  </a:moveTo>
                  <a:lnTo>
                    <a:pt x="525" y="0"/>
                  </a:lnTo>
                  <a:cubicBezTo>
                    <a:pt x="580" y="0"/>
                    <a:pt x="625" y="45"/>
                    <a:pt x="625" y="100"/>
                  </a:cubicBezTo>
                  <a:lnTo>
                    <a:pt x="625" y="271"/>
                  </a:lnTo>
                  <a:cubicBezTo>
                    <a:pt x="625" y="326"/>
                    <a:pt x="580" y="371"/>
                    <a:pt x="525" y="371"/>
                  </a:cubicBezTo>
                  <a:lnTo>
                    <a:pt x="100" y="371"/>
                  </a:lnTo>
                  <a:cubicBezTo>
                    <a:pt x="45" y="371"/>
                    <a:pt x="0" y="326"/>
                    <a:pt x="0" y="271"/>
                  </a:cubicBezTo>
                  <a:lnTo>
                    <a:pt x="0" y="100"/>
                  </a:lnTo>
                  <a:cubicBezTo>
                    <a:pt x="0" y="45"/>
                    <a:pt x="45" y="0"/>
                    <a:pt x="100" y="0"/>
                  </a:cubicBezTo>
                  <a:close/>
                </a:path>
              </a:pathLst>
            </a:cu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a:p>
          </p:txBody>
        </p:sp>
        <p:sp>
          <p:nvSpPr>
            <p:cNvPr id="180" name="Freeform 12"/>
            <p:cNvSpPr>
              <a:spLocks/>
            </p:cNvSpPr>
            <p:nvPr/>
          </p:nvSpPr>
          <p:spPr bwMode="auto">
            <a:xfrm>
              <a:off x="9756775" y="3897313"/>
              <a:ext cx="225425" cy="133350"/>
            </a:xfrm>
            <a:custGeom>
              <a:avLst/>
              <a:gdLst>
                <a:gd name="T0" fmla="*/ 100 w 625"/>
                <a:gd name="T1" fmla="*/ 0 h 371"/>
                <a:gd name="T2" fmla="*/ 525 w 625"/>
                <a:gd name="T3" fmla="*/ 0 h 371"/>
                <a:gd name="T4" fmla="*/ 625 w 625"/>
                <a:gd name="T5" fmla="*/ 100 h 371"/>
                <a:gd name="T6" fmla="*/ 625 w 625"/>
                <a:gd name="T7" fmla="*/ 271 h 371"/>
                <a:gd name="T8" fmla="*/ 525 w 625"/>
                <a:gd name="T9" fmla="*/ 371 h 371"/>
                <a:gd name="T10" fmla="*/ 100 w 625"/>
                <a:gd name="T11" fmla="*/ 371 h 371"/>
                <a:gd name="T12" fmla="*/ 0 w 625"/>
                <a:gd name="T13" fmla="*/ 271 h 371"/>
                <a:gd name="T14" fmla="*/ 0 w 625"/>
                <a:gd name="T15" fmla="*/ 100 h 371"/>
                <a:gd name="T16" fmla="*/ 100 w 625"/>
                <a:gd name="T17" fmla="*/ 0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5" h="371">
                  <a:moveTo>
                    <a:pt x="100" y="0"/>
                  </a:moveTo>
                  <a:lnTo>
                    <a:pt x="525" y="0"/>
                  </a:lnTo>
                  <a:cubicBezTo>
                    <a:pt x="580" y="0"/>
                    <a:pt x="625" y="45"/>
                    <a:pt x="625" y="100"/>
                  </a:cubicBezTo>
                  <a:lnTo>
                    <a:pt x="625" y="271"/>
                  </a:lnTo>
                  <a:cubicBezTo>
                    <a:pt x="625" y="326"/>
                    <a:pt x="580" y="371"/>
                    <a:pt x="525" y="371"/>
                  </a:cubicBezTo>
                  <a:lnTo>
                    <a:pt x="100" y="371"/>
                  </a:lnTo>
                  <a:cubicBezTo>
                    <a:pt x="45" y="371"/>
                    <a:pt x="0" y="326"/>
                    <a:pt x="0" y="271"/>
                  </a:cubicBezTo>
                  <a:lnTo>
                    <a:pt x="0" y="100"/>
                  </a:lnTo>
                  <a:cubicBezTo>
                    <a:pt x="0" y="45"/>
                    <a:pt x="45" y="0"/>
                    <a:pt x="100" y="0"/>
                  </a:cubicBezTo>
                  <a:close/>
                </a:path>
              </a:pathLst>
            </a:cu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a:p>
          </p:txBody>
        </p:sp>
        <p:sp>
          <p:nvSpPr>
            <p:cNvPr id="181" name="Freeform 13"/>
            <p:cNvSpPr>
              <a:spLocks/>
            </p:cNvSpPr>
            <p:nvPr/>
          </p:nvSpPr>
          <p:spPr bwMode="auto">
            <a:xfrm>
              <a:off x="10125075" y="3319463"/>
              <a:ext cx="225425" cy="134938"/>
            </a:xfrm>
            <a:custGeom>
              <a:avLst/>
              <a:gdLst>
                <a:gd name="T0" fmla="*/ 100 w 624"/>
                <a:gd name="T1" fmla="*/ 0 h 371"/>
                <a:gd name="T2" fmla="*/ 524 w 624"/>
                <a:gd name="T3" fmla="*/ 0 h 371"/>
                <a:gd name="T4" fmla="*/ 624 w 624"/>
                <a:gd name="T5" fmla="*/ 100 h 371"/>
                <a:gd name="T6" fmla="*/ 624 w 624"/>
                <a:gd name="T7" fmla="*/ 271 h 371"/>
                <a:gd name="T8" fmla="*/ 524 w 624"/>
                <a:gd name="T9" fmla="*/ 371 h 371"/>
                <a:gd name="T10" fmla="*/ 100 w 624"/>
                <a:gd name="T11" fmla="*/ 371 h 371"/>
                <a:gd name="T12" fmla="*/ 0 w 624"/>
                <a:gd name="T13" fmla="*/ 271 h 371"/>
                <a:gd name="T14" fmla="*/ 0 w 624"/>
                <a:gd name="T15" fmla="*/ 100 h 371"/>
                <a:gd name="T16" fmla="*/ 100 w 624"/>
                <a:gd name="T17" fmla="*/ 0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4" h="371">
                  <a:moveTo>
                    <a:pt x="100" y="0"/>
                  </a:moveTo>
                  <a:lnTo>
                    <a:pt x="524" y="0"/>
                  </a:lnTo>
                  <a:cubicBezTo>
                    <a:pt x="579" y="0"/>
                    <a:pt x="624" y="45"/>
                    <a:pt x="624" y="100"/>
                  </a:cubicBezTo>
                  <a:lnTo>
                    <a:pt x="624" y="271"/>
                  </a:lnTo>
                  <a:cubicBezTo>
                    <a:pt x="624" y="326"/>
                    <a:pt x="579" y="371"/>
                    <a:pt x="524" y="371"/>
                  </a:cubicBezTo>
                  <a:lnTo>
                    <a:pt x="100" y="371"/>
                  </a:lnTo>
                  <a:cubicBezTo>
                    <a:pt x="45" y="371"/>
                    <a:pt x="0" y="326"/>
                    <a:pt x="0" y="271"/>
                  </a:cubicBezTo>
                  <a:lnTo>
                    <a:pt x="0" y="100"/>
                  </a:lnTo>
                  <a:cubicBezTo>
                    <a:pt x="0" y="45"/>
                    <a:pt x="45" y="0"/>
                    <a:pt x="100" y="0"/>
                  </a:cubicBezTo>
                  <a:close/>
                </a:path>
              </a:pathLst>
            </a:cu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a:p>
          </p:txBody>
        </p:sp>
        <p:sp>
          <p:nvSpPr>
            <p:cNvPr id="182" name="Freeform 14"/>
            <p:cNvSpPr>
              <a:spLocks/>
            </p:cNvSpPr>
            <p:nvPr/>
          </p:nvSpPr>
          <p:spPr bwMode="auto">
            <a:xfrm>
              <a:off x="10125075" y="3516313"/>
              <a:ext cx="225425" cy="134938"/>
            </a:xfrm>
            <a:custGeom>
              <a:avLst/>
              <a:gdLst>
                <a:gd name="T0" fmla="*/ 100 w 624"/>
                <a:gd name="T1" fmla="*/ 0 h 372"/>
                <a:gd name="T2" fmla="*/ 524 w 624"/>
                <a:gd name="T3" fmla="*/ 0 h 372"/>
                <a:gd name="T4" fmla="*/ 624 w 624"/>
                <a:gd name="T5" fmla="*/ 100 h 372"/>
                <a:gd name="T6" fmla="*/ 624 w 624"/>
                <a:gd name="T7" fmla="*/ 272 h 372"/>
                <a:gd name="T8" fmla="*/ 524 w 624"/>
                <a:gd name="T9" fmla="*/ 372 h 372"/>
                <a:gd name="T10" fmla="*/ 100 w 624"/>
                <a:gd name="T11" fmla="*/ 372 h 372"/>
                <a:gd name="T12" fmla="*/ 0 w 624"/>
                <a:gd name="T13" fmla="*/ 272 h 372"/>
                <a:gd name="T14" fmla="*/ 0 w 624"/>
                <a:gd name="T15" fmla="*/ 100 h 372"/>
                <a:gd name="T16" fmla="*/ 100 w 624"/>
                <a:gd name="T17" fmla="*/ 0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4" h="372">
                  <a:moveTo>
                    <a:pt x="100" y="0"/>
                  </a:moveTo>
                  <a:lnTo>
                    <a:pt x="524" y="0"/>
                  </a:lnTo>
                  <a:cubicBezTo>
                    <a:pt x="579" y="0"/>
                    <a:pt x="624" y="45"/>
                    <a:pt x="624" y="100"/>
                  </a:cubicBezTo>
                  <a:lnTo>
                    <a:pt x="624" y="272"/>
                  </a:lnTo>
                  <a:cubicBezTo>
                    <a:pt x="624" y="327"/>
                    <a:pt x="579" y="372"/>
                    <a:pt x="524" y="372"/>
                  </a:cubicBezTo>
                  <a:lnTo>
                    <a:pt x="100" y="372"/>
                  </a:lnTo>
                  <a:cubicBezTo>
                    <a:pt x="45" y="372"/>
                    <a:pt x="0" y="327"/>
                    <a:pt x="0" y="272"/>
                  </a:cubicBezTo>
                  <a:lnTo>
                    <a:pt x="0" y="100"/>
                  </a:lnTo>
                  <a:cubicBezTo>
                    <a:pt x="0" y="45"/>
                    <a:pt x="45" y="0"/>
                    <a:pt x="100" y="0"/>
                  </a:cubicBezTo>
                  <a:close/>
                </a:path>
              </a:pathLst>
            </a:cu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a:p>
          </p:txBody>
        </p:sp>
        <p:sp>
          <p:nvSpPr>
            <p:cNvPr id="183" name="Freeform 15"/>
            <p:cNvSpPr>
              <a:spLocks/>
            </p:cNvSpPr>
            <p:nvPr/>
          </p:nvSpPr>
          <p:spPr bwMode="auto">
            <a:xfrm>
              <a:off x="10125075" y="3698876"/>
              <a:ext cx="225425" cy="134938"/>
            </a:xfrm>
            <a:custGeom>
              <a:avLst/>
              <a:gdLst>
                <a:gd name="T0" fmla="*/ 100 w 624"/>
                <a:gd name="T1" fmla="*/ 0 h 371"/>
                <a:gd name="T2" fmla="*/ 524 w 624"/>
                <a:gd name="T3" fmla="*/ 0 h 371"/>
                <a:gd name="T4" fmla="*/ 624 w 624"/>
                <a:gd name="T5" fmla="*/ 100 h 371"/>
                <a:gd name="T6" fmla="*/ 624 w 624"/>
                <a:gd name="T7" fmla="*/ 271 h 371"/>
                <a:gd name="T8" fmla="*/ 524 w 624"/>
                <a:gd name="T9" fmla="*/ 371 h 371"/>
                <a:gd name="T10" fmla="*/ 100 w 624"/>
                <a:gd name="T11" fmla="*/ 371 h 371"/>
                <a:gd name="T12" fmla="*/ 0 w 624"/>
                <a:gd name="T13" fmla="*/ 271 h 371"/>
                <a:gd name="T14" fmla="*/ 0 w 624"/>
                <a:gd name="T15" fmla="*/ 100 h 371"/>
                <a:gd name="T16" fmla="*/ 100 w 624"/>
                <a:gd name="T17" fmla="*/ 0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4" h="371">
                  <a:moveTo>
                    <a:pt x="100" y="0"/>
                  </a:moveTo>
                  <a:lnTo>
                    <a:pt x="524" y="0"/>
                  </a:lnTo>
                  <a:cubicBezTo>
                    <a:pt x="579" y="0"/>
                    <a:pt x="624" y="45"/>
                    <a:pt x="624" y="100"/>
                  </a:cubicBezTo>
                  <a:lnTo>
                    <a:pt x="624" y="271"/>
                  </a:lnTo>
                  <a:cubicBezTo>
                    <a:pt x="624" y="326"/>
                    <a:pt x="579" y="371"/>
                    <a:pt x="524" y="371"/>
                  </a:cubicBezTo>
                  <a:lnTo>
                    <a:pt x="100" y="371"/>
                  </a:lnTo>
                  <a:cubicBezTo>
                    <a:pt x="45" y="371"/>
                    <a:pt x="0" y="326"/>
                    <a:pt x="0" y="271"/>
                  </a:cubicBezTo>
                  <a:lnTo>
                    <a:pt x="0" y="100"/>
                  </a:lnTo>
                  <a:cubicBezTo>
                    <a:pt x="0" y="45"/>
                    <a:pt x="45" y="0"/>
                    <a:pt x="100" y="0"/>
                  </a:cubicBezTo>
                  <a:close/>
                </a:path>
              </a:pathLst>
            </a:cu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a:p>
          </p:txBody>
        </p:sp>
        <p:sp>
          <p:nvSpPr>
            <p:cNvPr id="184" name="Freeform 16"/>
            <p:cNvSpPr>
              <a:spLocks/>
            </p:cNvSpPr>
            <p:nvPr/>
          </p:nvSpPr>
          <p:spPr bwMode="auto">
            <a:xfrm>
              <a:off x="10125075" y="3897313"/>
              <a:ext cx="225425" cy="133350"/>
            </a:xfrm>
            <a:custGeom>
              <a:avLst/>
              <a:gdLst>
                <a:gd name="T0" fmla="*/ 100 w 624"/>
                <a:gd name="T1" fmla="*/ 0 h 371"/>
                <a:gd name="T2" fmla="*/ 524 w 624"/>
                <a:gd name="T3" fmla="*/ 0 h 371"/>
                <a:gd name="T4" fmla="*/ 624 w 624"/>
                <a:gd name="T5" fmla="*/ 100 h 371"/>
                <a:gd name="T6" fmla="*/ 624 w 624"/>
                <a:gd name="T7" fmla="*/ 271 h 371"/>
                <a:gd name="T8" fmla="*/ 524 w 624"/>
                <a:gd name="T9" fmla="*/ 371 h 371"/>
                <a:gd name="T10" fmla="*/ 100 w 624"/>
                <a:gd name="T11" fmla="*/ 371 h 371"/>
                <a:gd name="T12" fmla="*/ 0 w 624"/>
                <a:gd name="T13" fmla="*/ 271 h 371"/>
                <a:gd name="T14" fmla="*/ 0 w 624"/>
                <a:gd name="T15" fmla="*/ 100 h 371"/>
                <a:gd name="T16" fmla="*/ 100 w 624"/>
                <a:gd name="T17" fmla="*/ 0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4" h="371">
                  <a:moveTo>
                    <a:pt x="100" y="0"/>
                  </a:moveTo>
                  <a:lnTo>
                    <a:pt x="524" y="0"/>
                  </a:lnTo>
                  <a:cubicBezTo>
                    <a:pt x="579" y="0"/>
                    <a:pt x="624" y="45"/>
                    <a:pt x="624" y="100"/>
                  </a:cubicBezTo>
                  <a:lnTo>
                    <a:pt x="624" y="271"/>
                  </a:lnTo>
                  <a:cubicBezTo>
                    <a:pt x="624" y="326"/>
                    <a:pt x="579" y="371"/>
                    <a:pt x="524" y="371"/>
                  </a:cubicBezTo>
                  <a:lnTo>
                    <a:pt x="100" y="371"/>
                  </a:lnTo>
                  <a:cubicBezTo>
                    <a:pt x="45" y="371"/>
                    <a:pt x="0" y="326"/>
                    <a:pt x="0" y="271"/>
                  </a:cubicBezTo>
                  <a:lnTo>
                    <a:pt x="0" y="100"/>
                  </a:lnTo>
                  <a:cubicBezTo>
                    <a:pt x="0" y="45"/>
                    <a:pt x="45" y="0"/>
                    <a:pt x="100" y="0"/>
                  </a:cubicBezTo>
                  <a:close/>
                </a:path>
              </a:pathLst>
            </a:cu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a:p>
          </p:txBody>
        </p:sp>
        <p:sp>
          <p:nvSpPr>
            <p:cNvPr id="185" name="Freeform 17"/>
            <p:cNvSpPr>
              <a:spLocks/>
            </p:cNvSpPr>
            <p:nvPr/>
          </p:nvSpPr>
          <p:spPr bwMode="auto">
            <a:xfrm>
              <a:off x="10494963" y="3319463"/>
              <a:ext cx="227013" cy="134938"/>
            </a:xfrm>
            <a:custGeom>
              <a:avLst/>
              <a:gdLst>
                <a:gd name="T0" fmla="*/ 100 w 624"/>
                <a:gd name="T1" fmla="*/ 0 h 371"/>
                <a:gd name="T2" fmla="*/ 524 w 624"/>
                <a:gd name="T3" fmla="*/ 0 h 371"/>
                <a:gd name="T4" fmla="*/ 624 w 624"/>
                <a:gd name="T5" fmla="*/ 100 h 371"/>
                <a:gd name="T6" fmla="*/ 624 w 624"/>
                <a:gd name="T7" fmla="*/ 271 h 371"/>
                <a:gd name="T8" fmla="*/ 524 w 624"/>
                <a:gd name="T9" fmla="*/ 371 h 371"/>
                <a:gd name="T10" fmla="*/ 100 w 624"/>
                <a:gd name="T11" fmla="*/ 371 h 371"/>
                <a:gd name="T12" fmla="*/ 0 w 624"/>
                <a:gd name="T13" fmla="*/ 271 h 371"/>
                <a:gd name="T14" fmla="*/ 0 w 624"/>
                <a:gd name="T15" fmla="*/ 100 h 371"/>
                <a:gd name="T16" fmla="*/ 100 w 624"/>
                <a:gd name="T17" fmla="*/ 0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4" h="371">
                  <a:moveTo>
                    <a:pt x="100" y="0"/>
                  </a:moveTo>
                  <a:lnTo>
                    <a:pt x="524" y="0"/>
                  </a:lnTo>
                  <a:cubicBezTo>
                    <a:pt x="579" y="0"/>
                    <a:pt x="624" y="45"/>
                    <a:pt x="624" y="100"/>
                  </a:cubicBezTo>
                  <a:lnTo>
                    <a:pt x="624" y="271"/>
                  </a:lnTo>
                  <a:cubicBezTo>
                    <a:pt x="624" y="326"/>
                    <a:pt x="579" y="371"/>
                    <a:pt x="524" y="371"/>
                  </a:cubicBezTo>
                  <a:lnTo>
                    <a:pt x="100" y="371"/>
                  </a:lnTo>
                  <a:cubicBezTo>
                    <a:pt x="45" y="371"/>
                    <a:pt x="0" y="326"/>
                    <a:pt x="0" y="271"/>
                  </a:cubicBezTo>
                  <a:lnTo>
                    <a:pt x="0" y="100"/>
                  </a:lnTo>
                  <a:cubicBezTo>
                    <a:pt x="0" y="45"/>
                    <a:pt x="45" y="0"/>
                    <a:pt x="100" y="0"/>
                  </a:cubicBezTo>
                  <a:close/>
                </a:path>
              </a:pathLst>
            </a:cu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a:p>
          </p:txBody>
        </p:sp>
        <p:sp>
          <p:nvSpPr>
            <p:cNvPr id="186" name="Freeform 18"/>
            <p:cNvSpPr>
              <a:spLocks/>
            </p:cNvSpPr>
            <p:nvPr/>
          </p:nvSpPr>
          <p:spPr bwMode="auto">
            <a:xfrm>
              <a:off x="10494963" y="3516313"/>
              <a:ext cx="227013" cy="134938"/>
            </a:xfrm>
            <a:custGeom>
              <a:avLst/>
              <a:gdLst>
                <a:gd name="T0" fmla="*/ 100 w 624"/>
                <a:gd name="T1" fmla="*/ 0 h 372"/>
                <a:gd name="T2" fmla="*/ 524 w 624"/>
                <a:gd name="T3" fmla="*/ 0 h 372"/>
                <a:gd name="T4" fmla="*/ 624 w 624"/>
                <a:gd name="T5" fmla="*/ 100 h 372"/>
                <a:gd name="T6" fmla="*/ 624 w 624"/>
                <a:gd name="T7" fmla="*/ 272 h 372"/>
                <a:gd name="T8" fmla="*/ 524 w 624"/>
                <a:gd name="T9" fmla="*/ 372 h 372"/>
                <a:gd name="T10" fmla="*/ 100 w 624"/>
                <a:gd name="T11" fmla="*/ 372 h 372"/>
                <a:gd name="T12" fmla="*/ 0 w 624"/>
                <a:gd name="T13" fmla="*/ 272 h 372"/>
                <a:gd name="T14" fmla="*/ 0 w 624"/>
                <a:gd name="T15" fmla="*/ 100 h 372"/>
                <a:gd name="T16" fmla="*/ 100 w 624"/>
                <a:gd name="T17" fmla="*/ 0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4" h="372">
                  <a:moveTo>
                    <a:pt x="100" y="0"/>
                  </a:moveTo>
                  <a:lnTo>
                    <a:pt x="524" y="0"/>
                  </a:lnTo>
                  <a:cubicBezTo>
                    <a:pt x="579" y="0"/>
                    <a:pt x="624" y="45"/>
                    <a:pt x="624" y="100"/>
                  </a:cubicBezTo>
                  <a:lnTo>
                    <a:pt x="624" y="272"/>
                  </a:lnTo>
                  <a:cubicBezTo>
                    <a:pt x="624" y="327"/>
                    <a:pt x="579" y="372"/>
                    <a:pt x="524" y="372"/>
                  </a:cubicBezTo>
                  <a:lnTo>
                    <a:pt x="100" y="372"/>
                  </a:lnTo>
                  <a:cubicBezTo>
                    <a:pt x="45" y="372"/>
                    <a:pt x="0" y="327"/>
                    <a:pt x="0" y="272"/>
                  </a:cubicBezTo>
                  <a:lnTo>
                    <a:pt x="0" y="100"/>
                  </a:lnTo>
                  <a:cubicBezTo>
                    <a:pt x="0" y="45"/>
                    <a:pt x="45" y="0"/>
                    <a:pt x="100" y="0"/>
                  </a:cubicBezTo>
                  <a:close/>
                </a:path>
              </a:pathLst>
            </a:cu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a:p>
          </p:txBody>
        </p:sp>
        <p:sp>
          <p:nvSpPr>
            <p:cNvPr id="187" name="Freeform 19"/>
            <p:cNvSpPr>
              <a:spLocks/>
            </p:cNvSpPr>
            <p:nvPr/>
          </p:nvSpPr>
          <p:spPr bwMode="auto">
            <a:xfrm>
              <a:off x="10494963" y="3698876"/>
              <a:ext cx="227013" cy="134938"/>
            </a:xfrm>
            <a:custGeom>
              <a:avLst/>
              <a:gdLst>
                <a:gd name="T0" fmla="*/ 100 w 624"/>
                <a:gd name="T1" fmla="*/ 0 h 371"/>
                <a:gd name="T2" fmla="*/ 524 w 624"/>
                <a:gd name="T3" fmla="*/ 0 h 371"/>
                <a:gd name="T4" fmla="*/ 624 w 624"/>
                <a:gd name="T5" fmla="*/ 100 h 371"/>
                <a:gd name="T6" fmla="*/ 624 w 624"/>
                <a:gd name="T7" fmla="*/ 271 h 371"/>
                <a:gd name="T8" fmla="*/ 524 w 624"/>
                <a:gd name="T9" fmla="*/ 371 h 371"/>
                <a:gd name="T10" fmla="*/ 100 w 624"/>
                <a:gd name="T11" fmla="*/ 371 h 371"/>
                <a:gd name="T12" fmla="*/ 0 w 624"/>
                <a:gd name="T13" fmla="*/ 271 h 371"/>
                <a:gd name="T14" fmla="*/ 0 w 624"/>
                <a:gd name="T15" fmla="*/ 100 h 371"/>
                <a:gd name="T16" fmla="*/ 100 w 624"/>
                <a:gd name="T17" fmla="*/ 0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4" h="371">
                  <a:moveTo>
                    <a:pt x="100" y="0"/>
                  </a:moveTo>
                  <a:lnTo>
                    <a:pt x="524" y="0"/>
                  </a:lnTo>
                  <a:cubicBezTo>
                    <a:pt x="579" y="0"/>
                    <a:pt x="624" y="45"/>
                    <a:pt x="624" y="100"/>
                  </a:cubicBezTo>
                  <a:lnTo>
                    <a:pt x="624" y="271"/>
                  </a:lnTo>
                  <a:cubicBezTo>
                    <a:pt x="624" y="326"/>
                    <a:pt x="579" y="371"/>
                    <a:pt x="524" y="371"/>
                  </a:cubicBezTo>
                  <a:lnTo>
                    <a:pt x="100" y="371"/>
                  </a:lnTo>
                  <a:cubicBezTo>
                    <a:pt x="45" y="371"/>
                    <a:pt x="0" y="326"/>
                    <a:pt x="0" y="271"/>
                  </a:cubicBezTo>
                  <a:lnTo>
                    <a:pt x="0" y="100"/>
                  </a:lnTo>
                  <a:cubicBezTo>
                    <a:pt x="0" y="45"/>
                    <a:pt x="45" y="0"/>
                    <a:pt x="100" y="0"/>
                  </a:cubicBezTo>
                  <a:close/>
                </a:path>
              </a:pathLst>
            </a:cu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a:p>
          </p:txBody>
        </p:sp>
        <p:sp>
          <p:nvSpPr>
            <p:cNvPr id="188" name="Freeform 20"/>
            <p:cNvSpPr>
              <a:spLocks/>
            </p:cNvSpPr>
            <p:nvPr/>
          </p:nvSpPr>
          <p:spPr bwMode="auto">
            <a:xfrm>
              <a:off x="10494963" y="3897313"/>
              <a:ext cx="227013" cy="133350"/>
            </a:xfrm>
            <a:custGeom>
              <a:avLst/>
              <a:gdLst>
                <a:gd name="T0" fmla="*/ 100 w 624"/>
                <a:gd name="T1" fmla="*/ 0 h 371"/>
                <a:gd name="T2" fmla="*/ 524 w 624"/>
                <a:gd name="T3" fmla="*/ 0 h 371"/>
                <a:gd name="T4" fmla="*/ 624 w 624"/>
                <a:gd name="T5" fmla="*/ 100 h 371"/>
                <a:gd name="T6" fmla="*/ 624 w 624"/>
                <a:gd name="T7" fmla="*/ 271 h 371"/>
                <a:gd name="T8" fmla="*/ 524 w 624"/>
                <a:gd name="T9" fmla="*/ 371 h 371"/>
                <a:gd name="T10" fmla="*/ 100 w 624"/>
                <a:gd name="T11" fmla="*/ 371 h 371"/>
                <a:gd name="T12" fmla="*/ 0 w 624"/>
                <a:gd name="T13" fmla="*/ 271 h 371"/>
                <a:gd name="T14" fmla="*/ 0 w 624"/>
                <a:gd name="T15" fmla="*/ 100 h 371"/>
                <a:gd name="T16" fmla="*/ 100 w 624"/>
                <a:gd name="T17" fmla="*/ 0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4" h="371">
                  <a:moveTo>
                    <a:pt x="100" y="0"/>
                  </a:moveTo>
                  <a:lnTo>
                    <a:pt x="524" y="0"/>
                  </a:lnTo>
                  <a:cubicBezTo>
                    <a:pt x="579" y="0"/>
                    <a:pt x="624" y="45"/>
                    <a:pt x="624" y="100"/>
                  </a:cubicBezTo>
                  <a:lnTo>
                    <a:pt x="624" y="271"/>
                  </a:lnTo>
                  <a:cubicBezTo>
                    <a:pt x="624" y="326"/>
                    <a:pt x="579" y="371"/>
                    <a:pt x="524" y="371"/>
                  </a:cubicBezTo>
                  <a:lnTo>
                    <a:pt x="100" y="371"/>
                  </a:lnTo>
                  <a:cubicBezTo>
                    <a:pt x="45" y="371"/>
                    <a:pt x="0" y="326"/>
                    <a:pt x="0" y="271"/>
                  </a:cubicBezTo>
                  <a:lnTo>
                    <a:pt x="0" y="100"/>
                  </a:lnTo>
                  <a:cubicBezTo>
                    <a:pt x="0" y="45"/>
                    <a:pt x="45" y="0"/>
                    <a:pt x="100" y="0"/>
                  </a:cubicBezTo>
                  <a:close/>
                </a:path>
              </a:pathLst>
            </a:cu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a:p>
          </p:txBody>
        </p:sp>
        <p:sp>
          <p:nvSpPr>
            <p:cNvPr id="189" name="Freeform 21"/>
            <p:cNvSpPr>
              <a:spLocks/>
            </p:cNvSpPr>
            <p:nvPr/>
          </p:nvSpPr>
          <p:spPr bwMode="auto">
            <a:xfrm>
              <a:off x="9852025" y="3354388"/>
              <a:ext cx="22225" cy="65088"/>
            </a:xfrm>
            <a:custGeom>
              <a:avLst/>
              <a:gdLst>
                <a:gd name="T0" fmla="*/ 65 w 65"/>
                <a:gd name="T1" fmla="*/ 178 h 178"/>
                <a:gd name="T2" fmla="*/ 43 w 65"/>
                <a:gd name="T3" fmla="*/ 178 h 178"/>
                <a:gd name="T4" fmla="*/ 43 w 65"/>
                <a:gd name="T5" fmla="*/ 39 h 178"/>
                <a:gd name="T6" fmla="*/ 22 w 65"/>
                <a:gd name="T7" fmla="*/ 54 h 178"/>
                <a:gd name="T8" fmla="*/ 0 w 65"/>
                <a:gd name="T9" fmla="*/ 65 h 178"/>
                <a:gd name="T10" fmla="*/ 0 w 65"/>
                <a:gd name="T11" fmla="*/ 44 h 178"/>
                <a:gd name="T12" fmla="*/ 31 w 65"/>
                <a:gd name="T13" fmla="*/ 24 h 178"/>
                <a:gd name="T14" fmla="*/ 51 w 65"/>
                <a:gd name="T15" fmla="*/ 0 h 178"/>
                <a:gd name="T16" fmla="*/ 65 w 65"/>
                <a:gd name="T17" fmla="*/ 0 h 178"/>
                <a:gd name="T18" fmla="*/ 65 w 65"/>
                <a:gd name="T19" fmla="*/ 178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 h="178">
                  <a:moveTo>
                    <a:pt x="65" y="178"/>
                  </a:moveTo>
                  <a:lnTo>
                    <a:pt x="43" y="178"/>
                  </a:lnTo>
                  <a:lnTo>
                    <a:pt x="43" y="39"/>
                  </a:lnTo>
                  <a:cubicBezTo>
                    <a:pt x="38" y="44"/>
                    <a:pt x="31" y="49"/>
                    <a:pt x="22" y="54"/>
                  </a:cubicBezTo>
                  <a:cubicBezTo>
                    <a:pt x="14" y="59"/>
                    <a:pt x="6" y="63"/>
                    <a:pt x="0" y="65"/>
                  </a:cubicBezTo>
                  <a:lnTo>
                    <a:pt x="0" y="44"/>
                  </a:lnTo>
                  <a:cubicBezTo>
                    <a:pt x="12" y="39"/>
                    <a:pt x="22" y="32"/>
                    <a:pt x="31" y="24"/>
                  </a:cubicBezTo>
                  <a:cubicBezTo>
                    <a:pt x="41" y="16"/>
                    <a:pt x="47" y="8"/>
                    <a:pt x="51" y="0"/>
                  </a:cubicBezTo>
                  <a:lnTo>
                    <a:pt x="65" y="0"/>
                  </a:lnTo>
                  <a:lnTo>
                    <a:pt x="65" y="178"/>
                  </a:lnTo>
                  <a:close/>
                </a:path>
              </a:pathLst>
            </a:custGeom>
            <a:solidFill>
              <a:srgbClr val="2319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a:p>
          </p:txBody>
        </p:sp>
        <p:sp>
          <p:nvSpPr>
            <p:cNvPr id="190" name="Freeform 22"/>
            <p:cNvSpPr>
              <a:spLocks noEditPoints="1"/>
            </p:cNvSpPr>
            <p:nvPr/>
          </p:nvSpPr>
          <p:spPr bwMode="auto">
            <a:xfrm>
              <a:off x="9842500" y="3551238"/>
              <a:ext cx="44450" cy="65088"/>
            </a:xfrm>
            <a:custGeom>
              <a:avLst/>
              <a:gdLst>
                <a:gd name="T0" fmla="*/ 77 w 122"/>
                <a:gd name="T1" fmla="*/ 177 h 177"/>
                <a:gd name="T2" fmla="*/ 77 w 122"/>
                <a:gd name="T3" fmla="*/ 134 h 177"/>
                <a:gd name="T4" fmla="*/ 0 w 122"/>
                <a:gd name="T5" fmla="*/ 134 h 177"/>
                <a:gd name="T6" fmla="*/ 0 w 122"/>
                <a:gd name="T7" fmla="*/ 114 h 177"/>
                <a:gd name="T8" fmla="*/ 81 w 122"/>
                <a:gd name="T9" fmla="*/ 0 h 177"/>
                <a:gd name="T10" fmla="*/ 98 w 122"/>
                <a:gd name="T11" fmla="*/ 0 h 177"/>
                <a:gd name="T12" fmla="*/ 98 w 122"/>
                <a:gd name="T13" fmla="*/ 114 h 177"/>
                <a:gd name="T14" fmla="*/ 122 w 122"/>
                <a:gd name="T15" fmla="*/ 114 h 177"/>
                <a:gd name="T16" fmla="*/ 122 w 122"/>
                <a:gd name="T17" fmla="*/ 134 h 177"/>
                <a:gd name="T18" fmla="*/ 98 w 122"/>
                <a:gd name="T19" fmla="*/ 134 h 177"/>
                <a:gd name="T20" fmla="*/ 98 w 122"/>
                <a:gd name="T21" fmla="*/ 177 h 177"/>
                <a:gd name="T22" fmla="*/ 77 w 122"/>
                <a:gd name="T23" fmla="*/ 177 h 177"/>
                <a:gd name="T24" fmla="*/ 77 w 122"/>
                <a:gd name="T25" fmla="*/ 114 h 177"/>
                <a:gd name="T26" fmla="*/ 77 w 122"/>
                <a:gd name="T27" fmla="*/ 35 h 177"/>
                <a:gd name="T28" fmla="*/ 21 w 122"/>
                <a:gd name="T29" fmla="*/ 114 h 177"/>
                <a:gd name="T30" fmla="*/ 77 w 122"/>
                <a:gd name="T31" fmla="*/ 114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2" h="177">
                  <a:moveTo>
                    <a:pt x="77" y="177"/>
                  </a:moveTo>
                  <a:lnTo>
                    <a:pt x="77" y="134"/>
                  </a:lnTo>
                  <a:lnTo>
                    <a:pt x="0" y="134"/>
                  </a:lnTo>
                  <a:lnTo>
                    <a:pt x="0" y="114"/>
                  </a:lnTo>
                  <a:lnTo>
                    <a:pt x="81" y="0"/>
                  </a:lnTo>
                  <a:lnTo>
                    <a:pt x="98" y="0"/>
                  </a:lnTo>
                  <a:lnTo>
                    <a:pt x="98" y="114"/>
                  </a:lnTo>
                  <a:lnTo>
                    <a:pt x="122" y="114"/>
                  </a:lnTo>
                  <a:lnTo>
                    <a:pt x="122" y="134"/>
                  </a:lnTo>
                  <a:lnTo>
                    <a:pt x="98" y="134"/>
                  </a:lnTo>
                  <a:lnTo>
                    <a:pt x="98" y="177"/>
                  </a:lnTo>
                  <a:lnTo>
                    <a:pt x="77" y="177"/>
                  </a:lnTo>
                  <a:close/>
                  <a:moveTo>
                    <a:pt x="77" y="114"/>
                  </a:moveTo>
                  <a:lnTo>
                    <a:pt x="77" y="35"/>
                  </a:lnTo>
                  <a:lnTo>
                    <a:pt x="21" y="114"/>
                  </a:lnTo>
                  <a:lnTo>
                    <a:pt x="77" y="114"/>
                  </a:lnTo>
                  <a:close/>
                </a:path>
              </a:pathLst>
            </a:custGeom>
            <a:solidFill>
              <a:srgbClr val="2319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a:p>
          </p:txBody>
        </p:sp>
        <p:sp>
          <p:nvSpPr>
            <p:cNvPr id="191" name="Freeform 23"/>
            <p:cNvSpPr>
              <a:spLocks/>
            </p:cNvSpPr>
            <p:nvPr/>
          </p:nvSpPr>
          <p:spPr bwMode="auto">
            <a:xfrm>
              <a:off x="9845675" y="3735388"/>
              <a:ext cx="41275" cy="63500"/>
            </a:xfrm>
            <a:custGeom>
              <a:avLst/>
              <a:gdLst>
                <a:gd name="T0" fmla="*/ 0 w 114"/>
                <a:gd name="T1" fmla="*/ 21 h 174"/>
                <a:gd name="T2" fmla="*/ 0 w 114"/>
                <a:gd name="T3" fmla="*/ 0 h 174"/>
                <a:gd name="T4" fmla="*/ 114 w 114"/>
                <a:gd name="T5" fmla="*/ 0 h 174"/>
                <a:gd name="T6" fmla="*/ 114 w 114"/>
                <a:gd name="T7" fmla="*/ 17 h 174"/>
                <a:gd name="T8" fmla="*/ 80 w 114"/>
                <a:gd name="T9" fmla="*/ 64 h 174"/>
                <a:gd name="T10" fmla="*/ 55 w 114"/>
                <a:gd name="T11" fmla="*/ 126 h 174"/>
                <a:gd name="T12" fmla="*/ 46 w 114"/>
                <a:gd name="T13" fmla="*/ 174 h 174"/>
                <a:gd name="T14" fmla="*/ 24 w 114"/>
                <a:gd name="T15" fmla="*/ 174 h 174"/>
                <a:gd name="T16" fmla="*/ 32 w 114"/>
                <a:gd name="T17" fmla="*/ 124 h 174"/>
                <a:gd name="T18" fmla="*/ 55 w 114"/>
                <a:gd name="T19" fmla="*/ 67 h 174"/>
                <a:gd name="T20" fmla="*/ 86 w 114"/>
                <a:gd name="T21" fmla="*/ 21 h 174"/>
                <a:gd name="T22" fmla="*/ 0 w 114"/>
                <a:gd name="T23" fmla="*/ 21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4" h="174">
                  <a:moveTo>
                    <a:pt x="0" y="21"/>
                  </a:moveTo>
                  <a:lnTo>
                    <a:pt x="0" y="0"/>
                  </a:lnTo>
                  <a:lnTo>
                    <a:pt x="114" y="0"/>
                  </a:lnTo>
                  <a:lnTo>
                    <a:pt x="114" y="17"/>
                  </a:lnTo>
                  <a:cubicBezTo>
                    <a:pt x="103" y="29"/>
                    <a:pt x="91" y="44"/>
                    <a:pt x="80" y="64"/>
                  </a:cubicBezTo>
                  <a:cubicBezTo>
                    <a:pt x="69" y="84"/>
                    <a:pt x="61" y="105"/>
                    <a:pt x="55" y="126"/>
                  </a:cubicBezTo>
                  <a:cubicBezTo>
                    <a:pt x="50" y="141"/>
                    <a:pt x="48" y="157"/>
                    <a:pt x="46" y="174"/>
                  </a:cubicBezTo>
                  <a:lnTo>
                    <a:pt x="24" y="174"/>
                  </a:lnTo>
                  <a:cubicBezTo>
                    <a:pt x="24" y="160"/>
                    <a:pt x="27" y="144"/>
                    <a:pt x="32" y="124"/>
                  </a:cubicBezTo>
                  <a:cubicBezTo>
                    <a:pt x="38" y="104"/>
                    <a:pt x="45" y="85"/>
                    <a:pt x="55" y="67"/>
                  </a:cubicBezTo>
                  <a:cubicBezTo>
                    <a:pt x="65" y="49"/>
                    <a:pt x="75" y="33"/>
                    <a:pt x="86" y="21"/>
                  </a:cubicBezTo>
                  <a:lnTo>
                    <a:pt x="0" y="21"/>
                  </a:lnTo>
                  <a:close/>
                </a:path>
              </a:pathLst>
            </a:custGeom>
            <a:solidFill>
              <a:srgbClr val="2319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a:p>
          </p:txBody>
        </p:sp>
        <p:sp>
          <p:nvSpPr>
            <p:cNvPr id="192" name="Freeform 24"/>
            <p:cNvSpPr>
              <a:spLocks/>
            </p:cNvSpPr>
            <p:nvPr/>
          </p:nvSpPr>
          <p:spPr bwMode="auto">
            <a:xfrm>
              <a:off x="10212388" y="3354388"/>
              <a:ext cx="42863" cy="65088"/>
            </a:xfrm>
            <a:custGeom>
              <a:avLst/>
              <a:gdLst>
                <a:gd name="T0" fmla="*/ 117 w 117"/>
                <a:gd name="T1" fmla="*/ 157 h 178"/>
                <a:gd name="T2" fmla="*/ 117 w 117"/>
                <a:gd name="T3" fmla="*/ 178 h 178"/>
                <a:gd name="T4" fmla="*/ 0 w 117"/>
                <a:gd name="T5" fmla="*/ 178 h 178"/>
                <a:gd name="T6" fmla="*/ 3 w 117"/>
                <a:gd name="T7" fmla="*/ 163 h 178"/>
                <a:gd name="T8" fmla="*/ 17 w 117"/>
                <a:gd name="T9" fmla="*/ 139 h 178"/>
                <a:gd name="T10" fmla="*/ 46 w 117"/>
                <a:gd name="T11" fmla="*/ 112 h 178"/>
                <a:gd name="T12" fmla="*/ 85 w 117"/>
                <a:gd name="T13" fmla="*/ 75 h 178"/>
                <a:gd name="T14" fmla="*/ 95 w 117"/>
                <a:gd name="T15" fmla="*/ 49 h 178"/>
                <a:gd name="T16" fmla="*/ 86 w 117"/>
                <a:gd name="T17" fmla="*/ 27 h 178"/>
                <a:gd name="T18" fmla="*/ 62 w 117"/>
                <a:gd name="T19" fmla="*/ 18 h 178"/>
                <a:gd name="T20" fmla="*/ 36 w 117"/>
                <a:gd name="T21" fmla="*/ 28 h 178"/>
                <a:gd name="T22" fmla="*/ 27 w 117"/>
                <a:gd name="T23" fmla="*/ 53 h 178"/>
                <a:gd name="T24" fmla="*/ 5 w 117"/>
                <a:gd name="T25" fmla="*/ 51 h 178"/>
                <a:gd name="T26" fmla="*/ 22 w 117"/>
                <a:gd name="T27" fmla="*/ 13 h 178"/>
                <a:gd name="T28" fmla="*/ 62 w 117"/>
                <a:gd name="T29" fmla="*/ 0 h 178"/>
                <a:gd name="T30" fmla="*/ 102 w 117"/>
                <a:gd name="T31" fmla="*/ 14 h 178"/>
                <a:gd name="T32" fmla="*/ 117 w 117"/>
                <a:gd name="T33" fmla="*/ 49 h 178"/>
                <a:gd name="T34" fmla="*/ 113 w 117"/>
                <a:gd name="T35" fmla="*/ 70 h 178"/>
                <a:gd name="T36" fmla="*/ 98 w 117"/>
                <a:gd name="T37" fmla="*/ 92 h 178"/>
                <a:gd name="T38" fmla="*/ 65 w 117"/>
                <a:gd name="T39" fmla="*/ 123 h 178"/>
                <a:gd name="T40" fmla="*/ 40 w 117"/>
                <a:gd name="T41" fmla="*/ 145 h 178"/>
                <a:gd name="T42" fmla="*/ 31 w 117"/>
                <a:gd name="T43" fmla="*/ 157 h 178"/>
                <a:gd name="T44" fmla="*/ 117 w 117"/>
                <a:gd name="T45" fmla="*/ 157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7" h="178">
                  <a:moveTo>
                    <a:pt x="117" y="157"/>
                  </a:moveTo>
                  <a:lnTo>
                    <a:pt x="117" y="178"/>
                  </a:lnTo>
                  <a:lnTo>
                    <a:pt x="0" y="178"/>
                  </a:lnTo>
                  <a:cubicBezTo>
                    <a:pt x="0" y="172"/>
                    <a:pt x="1" y="167"/>
                    <a:pt x="3" y="163"/>
                  </a:cubicBezTo>
                  <a:cubicBezTo>
                    <a:pt x="6" y="155"/>
                    <a:pt x="11" y="147"/>
                    <a:pt x="17" y="139"/>
                  </a:cubicBezTo>
                  <a:cubicBezTo>
                    <a:pt x="24" y="131"/>
                    <a:pt x="33" y="122"/>
                    <a:pt x="46" y="112"/>
                  </a:cubicBezTo>
                  <a:cubicBezTo>
                    <a:pt x="65" y="97"/>
                    <a:pt x="78" y="84"/>
                    <a:pt x="85" y="75"/>
                  </a:cubicBezTo>
                  <a:cubicBezTo>
                    <a:pt x="92" y="66"/>
                    <a:pt x="95" y="57"/>
                    <a:pt x="95" y="49"/>
                  </a:cubicBezTo>
                  <a:cubicBezTo>
                    <a:pt x="95" y="40"/>
                    <a:pt x="92" y="33"/>
                    <a:pt x="86" y="27"/>
                  </a:cubicBezTo>
                  <a:cubicBezTo>
                    <a:pt x="80" y="21"/>
                    <a:pt x="71" y="18"/>
                    <a:pt x="62" y="18"/>
                  </a:cubicBezTo>
                  <a:cubicBezTo>
                    <a:pt x="51" y="18"/>
                    <a:pt x="43" y="21"/>
                    <a:pt x="36" y="28"/>
                  </a:cubicBezTo>
                  <a:cubicBezTo>
                    <a:pt x="30" y="34"/>
                    <a:pt x="27" y="42"/>
                    <a:pt x="27" y="53"/>
                  </a:cubicBezTo>
                  <a:lnTo>
                    <a:pt x="5" y="51"/>
                  </a:lnTo>
                  <a:cubicBezTo>
                    <a:pt x="6" y="35"/>
                    <a:pt x="12" y="22"/>
                    <a:pt x="22" y="13"/>
                  </a:cubicBezTo>
                  <a:cubicBezTo>
                    <a:pt x="32" y="4"/>
                    <a:pt x="45" y="0"/>
                    <a:pt x="62" y="0"/>
                  </a:cubicBezTo>
                  <a:cubicBezTo>
                    <a:pt x="79" y="0"/>
                    <a:pt x="92" y="5"/>
                    <a:pt x="102" y="14"/>
                  </a:cubicBezTo>
                  <a:cubicBezTo>
                    <a:pt x="112" y="24"/>
                    <a:pt x="117" y="35"/>
                    <a:pt x="117" y="49"/>
                  </a:cubicBezTo>
                  <a:cubicBezTo>
                    <a:pt x="117" y="56"/>
                    <a:pt x="116" y="63"/>
                    <a:pt x="113" y="70"/>
                  </a:cubicBezTo>
                  <a:cubicBezTo>
                    <a:pt x="110" y="77"/>
                    <a:pt x="105" y="84"/>
                    <a:pt x="98" y="92"/>
                  </a:cubicBezTo>
                  <a:cubicBezTo>
                    <a:pt x="92" y="99"/>
                    <a:pt x="80" y="110"/>
                    <a:pt x="65" y="123"/>
                  </a:cubicBezTo>
                  <a:cubicBezTo>
                    <a:pt x="52" y="134"/>
                    <a:pt x="43" y="141"/>
                    <a:pt x="40" y="145"/>
                  </a:cubicBezTo>
                  <a:cubicBezTo>
                    <a:pt x="36" y="149"/>
                    <a:pt x="33" y="153"/>
                    <a:pt x="31" y="157"/>
                  </a:cubicBezTo>
                  <a:lnTo>
                    <a:pt x="117" y="157"/>
                  </a:lnTo>
                  <a:close/>
                </a:path>
              </a:pathLst>
            </a:custGeom>
            <a:solidFill>
              <a:srgbClr val="2319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a:p>
          </p:txBody>
        </p:sp>
        <p:sp>
          <p:nvSpPr>
            <p:cNvPr id="193" name="Freeform 25"/>
            <p:cNvSpPr>
              <a:spLocks/>
            </p:cNvSpPr>
            <p:nvPr/>
          </p:nvSpPr>
          <p:spPr bwMode="auto">
            <a:xfrm>
              <a:off x="10213975" y="3552826"/>
              <a:ext cx="42863" cy="63500"/>
            </a:xfrm>
            <a:custGeom>
              <a:avLst/>
              <a:gdLst>
                <a:gd name="T0" fmla="*/ 0 w 117"/>
                <a:gd name="T1" fmla="*/ 128 h 178"/>
                <a:gd name="T2" fmla="*/ 22 w 117"/>
                <a:gd name="T3" fmla="*/ 127 h 178"/>
                <a:gd name="T4" fmla="*/ 34 w 117"/>
                <a:gd name="T5" fmla="*/ 152 h 178"/>
                <a:gd name="T6" fmla="*/ 56 w 117"/>
                <a:gd name="T7" fmla="*/ 160 h 178"/>
                <a:gd name="T8" fmla="*/ 83 w 117"/>
                <a:gd name="T9" fmla="*/ 148 h 178"/>
                <a:gd name="T10" fmla="*/ 94 w 117"/>
                <a:gd name="T11" fmla="*/ 117 h 178"/>
                <a:gd name="T12" fmla="*/ 83 w 117"/>
                <a:gd name="T13" fmla="*/ 87 h 178"/>
                <a:gd name="T14" fmla="*/ 56 w 117"/>
                <a:gd name="T15" fmla="*/ 77 h 178"/>
                <a:gd name="T16" fmla="*/ 37 w 117"/>
                <a:gd name="T17" fmla="*/ 81 h 178"/>
                <a:gd name="T18" fmla="*/ 24 w 117"/>
                <a:gd name="T19" fmla="*/ 94 h 178"/>
                <a:gd name="T20" fmla="*/ 4 w 117"/>
                <a:gd name="T21" fmla="*/ 91 h 178"/>
                <a:gd name="T22" fmla="*/ 21 w 117"/>
                <a:gd name="T23" fmla="*/ 0 h 178"/>
                <a:gd name="T24" fmla="*/ 108 w 117"/>
                <a:gd name="T25" fmla="*/ 0 h 178"/>
                <a:gd name="T26" fmla="*/ 108 w 117"/>
                <a:gd name="T27" fmla="*/ 21 h 178"/>
                <a:gd name="T28" fmla="*/ 38 w 117"/>
                <a:gd name="T29" fmla="*/ 21 h 178"/>
                <a:gd name="T30" fmla="*/ 28 w 117"/>
                <a:gd name="T31" fmla="*/ 69 h 178"/>
                <a:gd name="T32" fmla="*/ 62 w 117"/>
                <a:gd name="T33" fmla="*/ 57 h 178"/>
                <a:gd name="T34" fmla="*/ 101 w 117"/>
                <a:gd name="T35" fmla="*/ 73 h 178"/>
                <a:gd name="T36" fmla="*/ 117 w 117"/>
                <a:gd name="T37" fmla="*/ 115 h 178"/>
                <a:gd name="T38" fmla="*/ 103 w 117"/>
                <a:gd name="T39" fmla="*/ 156 h 178"/>
                <a:gd name="T40" fmla="*/ 56 w 117"/>
                <a:gd name="T41" fmla="*/ 178 h 178"/>
                <a:gd name="T42" fmla="*/ 17 w 117"/>
                <a:gd name="T43" fmla="*/ 164 h 178"/>
                <a:gd name="T44" fmla="*/ 0 w 117"/>
                <a:gd name="T45" fmla="*/ 128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7" h="178">
                  <a:moveTo>
                    <a:pt x="0" y="128"/>
                  </a:moveTo>
                  <a:lnTo>
                    <a:pt x="22" y="127"/>
                  </a:lnTo>
                  <a:cubicBezTo>
                    <a:pt x="24" y="138"/>
                    <a:pt x="28" y="146"/>
                    <a:pt x="34" y="152"/>
                  </a:cubicBezTo>
                  <a:cubicBezTo>
                    <a:pt x="40" y="157"/>
                    <a:pt x="48" y="160"/>
                    <a:pt x="56" y="160"/>
                  </a:cubicBezTo>
                  <a:cubicBezTo>
                    <a:pt x="67" y="160"/>
                    <a:pt x="76" y="156"/>
                    <a:pt x="83" y="148"/>
                  </a:cubicBezTo>
                  <a:cubicBezTo>
                    <a:pt x="90" y="140"/>
                    <a:pt x="94" y="130"/>
                    <a:pt x="94" y="117"/>
                  </a:cubicBezTo>
                  <a:cubicBezTo>
                    <a:pt x="94" y="104"/>
                    <a:pt x="90" y="95"/>
                    <a:pt x="83" y="87"/>
                  </a:cubicBezTo>
                  <a:cubicBezTo>
                    <a:pt x="76" y="80"/>
                    <a:pt x="67" y="77"/>
                    <a:pt x="56" y="77"/>
                  </a:cubicBezTo>
                  <a:cubicBezTo>
                    <a:pt x="49" y="77"/>
                    <a:pt x="43" y="78"/>
                    <a:pt x="37" y="81"/>
                  </a:cubicBezTo>
                  <a:cubicBezTo>
                    <a:pt x="32" y="85"/>
                    <a:pt x="27" y="89"/>
                    <a:pt x="24" y="94"/>
                  </a:cubicBezTo>
                  <a:lnTo>
                    <a:pt x="4" y="91"/>
                  </a:lnTo>
                  <a:lnTo>
                    <a:pt x="21" y="0"/>
                  </a:lnTo>
                  <a:lnTo>
                    <a:pt x="108" y="0"/>
                  </a:lnTo>
                  <a:lnTo>
                    <a:pt x="108" y="21"/>
                  </a:lnTo>
                  <a:lnTo>
                    <a:pt x="38" y="21"/>
                  </a:lnTo>
                  <a:lnTo>
                    <a:pt x="28" y="69"/>
                  </a:lnTo>
                  <a:cubicBezTo>
                    <a:pt x="39" y="61"/>
                    <a:pt x="50" y="57"/>
                    <a:pt x="62" y="57"/>
                  </a:cubicBezTo>
                  <a:cubicBezTo>
                    <a:pt x="77" y="57"/>
                    <a:pt x="90" y="63"/>
                    <a:pt x="101" y="73"/>
                  </a:cubicBezTo>
                  <a:cubicBezTo>
                    <a:pt x="111" y="84"/>
                    <a:pt x="117" y="98"/>
                    <a:pt x="117" y="115"/>
                  </a:cubicBezTo>
                  <a:cubicBezTo>
                    <a:pt x="117" y="131"/>
                    <a:pt x="112" y="145"/>
                    <a:pt x="103" y="156"/>
                  </a:cubicBezTo>
                  <a:cubicBezTo>
                    <a:pt x="91" y="170"/>
                    <a:pt x="76" y="178"/>
                    <a:pt x="56" y="178"/>
                  </a:cubicBezTo>
                  <a:cubicBezTo>
                    <a:pt x="40" y="178"/>
                    <a:pt x="27" y="173"/>
                    <a:pt x="17" y="164"/>
                  </a:cubicBezTo>
                  <a:cubicBezTo>
                    <a:pt x="7" y="155"/>
                    <a:pt x="1" y="143"/>
                    <a:pt x="0" y="128"/>
                  </a:cubicBezTo>
                  <a:close/>
                </a:path>
              </a:pathLst>
            </a:custGeom>
            <a:solidFill>
              <a:srgbClr val="2319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a:p>
          </p:txBody>
        </p:sp>
        <p:sp>
          <p:nvSpPr>
            <p:cNvPr id="194" name="Freeform 26"/>
            <p:cNvSpPr>
              <a:spLocks noEditPoints="1"/>
            </p:cNvSpPr>
            <p:nvPr/>
          </p:nvSpPr>
          <p:spPr bwMode="auto">
            <a:xfrm>
              <a:off x="10213975" y="3733801"/>
              <a:ext cx="41275" cy="65088"/>
            </a:xfrm>
            <a:custGeom>
              <a:avLst/>
              <a:gdLst>
                <a:gd name="T0" fmla="*/ 34 w 117"/>
                <a:gd name="T1" fmla="*/ 82 h 180"/>
                <a:gd name="T2" fmla="*/ 14 w 117"/>
                <a:gd name="T3" fmla="*/ 67 h 180"/>
                <a:gd name="T4" fmla="*/ 7 w 117"/>
                <a:gd name="T5" fmla="*/ 45 h 180"/>
                <a:gd name="T6" fmla="*/ 21 w 117"/>
                <a:gd name="T7" fmla="*/ 13 h 180"/>
                <a:gd name="T8" fmla="*/ 58 w 117"/>
                <a:gd name="T9" fmla="*/ 0 h 180"/>
                <a:gd name="T10" fmla="*/ 95 w 117"/>
                <a:gd name="T11" fmla="*/ 13 h 180"/>
                <a:gd name="T12" fmla="*/ 109 w 117"/>
                <a:gd name="T13" fmla="*/ 46 h 180"/>
                <a:gd name="T14" fmla="*/ 103 w 117"/>
                <a:gd name="T15" fmla="*/ 67 h 180"/>
                <a:gd name="T16" fmla="*/ 83 w 117"/>
                <a:gd name="T17" fmla="*/ 82 h 180"/>
                <a:gd name="T18" fmla="*/ 108 w 117"/>
                <a:gd name="T19" fmla="*/ 99 h 180"/>
                <a:gd name="T20" fmla="*/ 117 w 117"/>
                <a:gd name="T21" fmla="*/ 127 h 180"/>
                <a:gd name="T22" fmla="*/ 101 w 117"/>
                <a:gd name="T23" fmla="*/ 165 h 180"/>
                <a:gd name="T24" fmla="*/ 58 w 117"/>
                <a:gd name="T25" fmla="*/ 180 h 180"/>
                <a:gd name="T26" fmla="*/ 16 w 117"/>
                <a:gd name="T27" fmla="*/ 165 h 180"/>
                <a:gd name="T28" fmla="*/ 0 w 117"/>
                <a:gd name="T29" fmla="*/ 126 h 180"/>
                <a:gd name="T30" fmla="*/ 9 w 117"/>
                <a:gd name="T31" fmla="*/ 97 h 180"/>
                <a:gd name="T32" fmla="*/ 34 w 117"/>
                <a:gd name="T33" fmla="*/ 82 h 180"/>
                <a:gd name="T34" fmla="*/ 30 w 117"/>
                <a:gd name="T35" fmla="*/ 45 h 180"/>
                <a:gd name="T36" fmla="*/ 38 w 117"/>
                <a:gd name="T37" fmla="*/ 65 h 180"/>
                <a:gd name="T38" fmla="*/ 59 w 117"/>
                <a:gd name="T39" fmla="*/ 73 h 180"/>
                <a:gd name="T40" fmla="*/ 79 w 117"/>
                <a:gd name="T41" fmla="*/ 65 h 180"/>
                <a:gd name="T42" fmla="*/ 87 w 117"/>
                <a:gd name="T43" fmla="*/ 46 h 180"/>
                <a:gd name="T44" fmla="*/ 79 w 117"/>
                <a:gd name="T45" fmla="*/ 26 h 180"/>
                <a:gd name="T46" fmla="*/ 58 w 117"/>
                <a:gd name="T47" fmla="*/ 18 h 180"/>
                <a:gd name="T48" fmla="*/ 38 w 117"/>
                <a:gd name="T49" fmla="*/ 26 h 180"/>
                <a:gd name="T50" fmla="*/ 30 w 117"/>
                <a:gd name="T51" fmla="*/ 45 h 180"/>
                <a:gd name="T52" fmla="*/ 23 w 117"/>
                <a:gd name="T53" fmla="*/ 126 h 180"/>
                <a:gd name="T54" fmla="*/ 27 w 117"/>
                <a:gd name="T55" fmla="*/ 144 h 180"/>
                <a:gd name="T56" fmla="*/ 40 w 117"/>
                <a:gd name="T57" fmla="*/ 158 h 180"/>
                <a:gd name="T58" fmla="*/ 59 w 117"/>
                <a:gd name="T59" fmla="*/ 163 h 180"/>
                <a:gd name="T60" fmla="*/ 84 w 117"/>
                <a:gd name="T61" fmla="*/ 153 h 180"/>
                <a:gd name="T62" fmla="*/ 94 w 117"/>
                <a:gd name="T63" fmla="*/ 127 h 180"/>
                <a:gd name="T64" fmla="*/ 84 w 117"/>
                <a:gd name="T65" fmla="*/ 101 h 180"/>
                <a:gd name="T66" fmla="*/ 58 w 117"/>
                <a:gd name="T67" fmla="*/ 91 h 180"/>
                <a:gd name="T68" fmla="*/ 33 w 117"/>
                <a:gd name="T69" fmla="*/ 101 h 180"/>
                <a:gd name="T70" fmla="*/ 23 w 117"/>
                <a:gd name="T71" fmla="*/ 126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17" h="180">
                  <a:moveTo>
                    <a:pt x="34" y="82"/>
                  </a:moveTo>
                  <a:cubicBezTo>
                    <a:pt x="25" y="78"/>
                    <a:pt x="18" y="73"/>
                    <a:pt x="14" y="67"/>
                  </a:cubicBezTo>
                  <a:cubicBezTo>
                    <a:pt x="10" y="61"/>
                    <a:pt x="7" y="54"/>
                    <a:pt x="7" y="45"/>
                  </a:cubicBezTo>
                  <a:cubicBezTo>
                    <a:pt x="7" y="33"/>
                    <a:pt x="12" y="22"/>
                    <a:pt x="21" y="13"/>
                  </a:cubicBezTo>
                  <a:cubicBezTo>
                    <a:pt x="31" y="4"/>
                    <a:pt x="43" y="0"/>
                    <a:pt x="58" y="0"/>
                  </a:cubicBezTo>
                  <a:cubicBezTo>
                    <a:pt x="74" y="0"/>
                    <a:pt x="86" y="4"/>
                    <a:pt x="95" y="13"/>
                  </a:cubicBezTo>
                  <a:cubicBezTo>
                    <a:pt x="105" y="22"/>
                    <a:pt x="109" y="33"/>
                    <a:pt x="109" y="46"/>
                  </a:cubicBezTo>
                  <a:cubicBezTo>
                    <a:pt x="109" y="54"/>
                    <a:pt x="107" y="61"/>
                    <a:pt x="103" y="67"/>
                  </a:cubicBezTo>
                  <a:cubicBezTo>
                    <a:pt x="99" y="74"/>
                    <a:pt x="92" y="78"/>
                    <a:pt x="83" y="82"/>
                  </a:cubicBezTo>
                  <a:cubicBezTo>
                    <a:pt x="94" y="85"/>
                    <a:pt x="103" y="91"/>
                    <a:pt x="108" y="99"/>
                  </a:cubicBezTo>
                  <a:cubicBezTo>
                    <a:pt x="114" y="107"/>
                    <a:pt x="117" y="116"/>
                    <a:pt x="117" y="127"/>
                  </a:cubicBezTo>
                  <a:cubicBezTo>
                    <a:pt x="117" y="142"/>
                    <a:pt x="111" y="155"/>
                    <a:pt x="101" y="165"/>
                  </a:cubicBezTo>
                  <a:cubicBezTo>
                    <a:pt x="90" y="175"/>
                    <a:pt x="76" y="180"/>
                    <a:pt x="58" y="180"/>
                  </a:cubicBezTo>
                  <a:cubicBezTo>
                    <a:pt x="41" y="180"/>
                    <a:pt x="27" y="175"/>
                    <a:pt x="16" y="165"/>
                  </a:cubicBezTo>
                  <a:cubicBezTo>
                    <a:pt x="6" y="155"/>
                    <a:pt x="0" y="142"/>
                    <a:pt x="0" y="126"/>
                  </a:cubicBezTo>
                  <a:cubicBezTo>
                    <a:pt x="0" y="115"/>
                    <a:pt x="3" y="105"/>
                    <a:pt x="9" y="97"/>
                  </a:cubicBezTo>
                  <a:cubicBezTo>
                    <a:pt x="15" y="90"/>
                    <a:pt x="23" y="84"/>
                    <a:pt x="34" y="82"/>
                  </a:cubicBezTo>
                  <a:close/>
                  <a:moveTo>
                    <a:pt x="30" y="45"/>
                  </a:moveTo>
                  <a:cubicBezTo>
                    <a:pt x="30" y="53"/>
                    <a:pt x="32" y="60"/>
                    <a:pt x="38" y="65"/>
                  </a:cubicBezTo>
                  <a:cubicBezTo>
                    <a:pt x="43" y="70"/>
                    <a:pt x="50" y="73"/>
                    <a:pt x="59" y="73"/>
                  </a:cubicBezTo>
                  <a:cubicBezTo>
                    <a:pt x="67" y="73"/>
                    <a:pt x="74" y="71"/>
                    <a:pt x="79" y="65"/>
                  </a:cubicBezTo>
                  <a:cubicBezTo>
                    <a:pt x="85" y="60"/>
                    <a:pt x="87" y="54"/>
                    <a:pt x="87" y="46"/>
                  </a:cubicBezTo>
                  <a:cubicBezTo>
                    <a:pt x="87" y="38"/>
                    <a:pt x="85" y="31"/>
                    <a:pt x="79" y="26"/>
                  </a:cubicBezTo>
                  <a:cubicBezTo>
                    <a:pt x="74" y="20"/>
                    <a:pt x="67" y="18"/>
                    <a:pt x="58" y="18"/>
                  </a:cubicBezTo>
                  <a:cubicBezTo>
                    <a:pt x="50" y="18"/>
                    <a:pt x="43" y="20"/>
                    <a:pt x="38" y="26"/>
                  </a:cubicBezTo>
                  <a:cubicBezTo>
                    <a:pt x="32" y="31"/>
                    <a:pt x="30" y="37"/>
                    <a:pt x="30" y="45"/>
                  </a:cubicBezTo>
                  <a:close/>
                  <a:moveTo>
                    <a:pt x="23" y="126"/>
                  </a:moveTo>
                  <a:cubicBezTo>
                    <a:pt x="23" y="133"/>
                    <a:pt x="24" y="139"/>
                    <a:pt x="27" y="144"/>
                  </a:cubicBezTo>
                  <a:cubicBezTo>
                    <a:pt x="30" y="150"/>
                    <a:pt x="34" y="155"/>
                    <a:pt x="40" y="158"/>
                  </a:cubicBezTo>
                  <a:cubicBezTo>
                    <a:pt x="46" y="161"/>
                    <a:pt x="52" y="163"/>
                    <a:pt x="59" y="163"/>
                  </a:cubicBezTo>
                  <a:cubicBezTo>
                    <a:pt x="69" y="163"/>
                    <a:pt x="78" y="159"/>
                    <a:pt x="84" y="153"/>
                  </a:cubicBezTo>
                  <a:cubicBezTo>
                    <a:pt x="91" y="146"/>
                    <a:pt x="94" y="137"/>
                    <a:pt x="94" y="127"/>
                  </a:cubicBezTo>
                  <a:cubicBezTo>
                    <a:pt x="94" y="117"/>
                    <a:pt x="91" y="108"/>
                    <a:pt x="84" y="101"/>
                  </a:cubicBezTo>
                  <a:cubicBezTo>
                    <a:pt x="77" y="94"/>
                    <a:pt x="68" y="91"/>
                    <a:pt x="58" y="91"/>
                  </a:cubicBezTo>
                  <a:cubicBezTo>
                    <a:pt x="48" y="91"/>
                    <a:pt x="39" y="94"/>
                    <a:pt x="33" y="101"/>
                  </a:cubicBezTo>
                  <a:cubicBezTo>
                    <a:pt x="26" y="108"/>
                    <a:pt x="23" y="116"/>
                    <a:pt x="23" y="126"/>
                  </a:cubicBezTo>
                  <a:close/>
                </a:path>
              </a:pathLst>
            </a:custGeom>
            <a:solidFill>
              <a:srgbClr val="2319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a:p>
          </p:txBody>
        </p:sp>
        <p:sp>
          <p:nvSpPr>
            <p:cNvPr id="195" name="Freeform 27"/>
            <p:cNvSpPr>
              <a:spLocks noEditPoints="1"/>
            </p:cNvSpPr>
            <p:nvPr/>
          </p:nvSpPr>
          <p:spPr bwMode="auto">
            <a:xfrm>
              <a:off x="10213975" y="3932238"/>
              <a:ext cx="41275" cy="65088"/>
            </a:xfrm>
            <a:custGeom>
              <a:avLst/>
              <a:gdLst>
                <a:gd name="T0" fmla="*/ 0 w 115"/>
                <a:gd name="T1" fmla="*/ 90 h 180"/>
                <a:gd name="T2" fmla="*/ 6 w 115"/>
                <a:gd name="T3" fmla="*/ 39 h 180"/>
                <a:gd name="T4" fmla="*/ 25 w 115"/>
                <a:gd name="T5" fmla="*/ 10 h 180"/>
                <a:gd name="T6" fmla="*/ 57 w 115"/>
                <a:gd name="T7" fmla="*/ 0 h 180"/>
                <a:gd name="T8" fmla="*/ 82 w 115"/>
                <a:gd name="T9" fmla="*/ 5 h 180"/>
                <a:gd name="T10" fmla="*/ 100 w 115"/>
                <a:gd name="T11" fmla="*/ 22 h 180"/>
                <a:gd name="T12" fmla="*/ 111 w 115"/>
                <a:gd name="T13" fmla="*/ 48 h 180"/>
                <a:gd name="T14" fmla="*/ 115 w 115"/>
                <a:gd name="T15" fmla="*/ 90 h 180"/>
                <a:gd name="T16" fmla="*/ 108 w 115"/>
                <a:gd name="T17" fmla="*/ 140 h 180"/>
                <a:gd name="T18" fmla="*/ 89 w 115"/>
                <a:gd name="T19" fmla="*/ 170 h 180"/>
                <a:gd name="T20" fmla="*/ 57 w 115"/>
                <a:gd name="T21" fmla="*/ 180 h 180"/>
                <a:gd name="T22" fmla="*/ 17 w 115"/>
                <a:gd name="T23" fmla="*/ 162 h 180"/>
                <a:gd name="T24" fmla="*/ 0 w 115"/>
                <a:gd name="T25" fmla="*/ 90 h 180"/>
                <a:gd name="T26" fmla="*/ 22 w 115"/>
                <a:gd name="T27" fmla="*/ 90 h 180"/>
                <a:gd name="T28" fmla="*/ 32 w 115"/>
                <a:gd name="T29" fmla="*/ 148 h 180"/>
                <a:gd name="T30" fmla="*/ 57 w 115"/>
                <a:gd name="T31" fmla="*/ 162 h 180"/>
                <a:gd name="T32" fmla="*/ 82 w 115"/>
                <a:gd name="T33" fmla="*/ 148 h 180"/>
                <a:gd name="T34" fmla="*/ 92 w 115"/>
                <a:gd name="T35" fmla="*/ 90 h 180"/>
                <a:gd name="T36" fmla="*/ 82 w 115"/>
                <a:gd name="T37" fmla="*/ 32 h 180"/>
                <a:gd name="T38" fmla="*/ 57 w 115"/>
                <a:gd name="T39" fmla="*/ 18 h 180"/>
                <a:gd name="T40" fmla="*/ 33 w 115"/>
                <a:gd name="T41" fmla="*/ 30 h 180"/>
                <a:gd name="T42" fmla="*/ 22 w 115"/>
                <a:gd name="T43" fmla="*/ 9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5" h="180">
                  <a:moveTo>
                    <a:pt x="0" y="90"/>
                  </a:moveTo>
                  <a:cubicBezTo>
                    <a:pt x="0" y="69"/>
                    <a:pt x="2" y="52"/>
                    <a:pt x="6" y="39"/>
                  </a:cubicBezTo>
                  <a:cubicBezTo>
                    <a:pt x="10" y="27"/>
                    <a:pt x="17" y="17"/>
                    <a:pt x="25" y="10"/>
                  </a:cubicBezTo>
                  <a:cubicBezTo>
                    <a:pt x="34" y="3"/>
                    <a:pt x="44" y="0"/>
                    <a:pt x="57" y="0"/>
                  </a:cubicBezTo>
                  <a:cubicBezTo>
                    <a:pt x="67" y="0"/>
                    <a:pt x="75" y="1"/>
                    <a:pt x="82" y="5"/>
                  </a:cubicBezTo>
                  <a:cubicBezTo>
                    <a:pt x="89" y="9"/>
                    <a:pt x="95" y="15"/>
                    <a:pt x="100" y="22"/>
                  </a:cubicBezTo>
                  <a:cubicBezTo>
                    <a:pt x="104" y="29"/>
                    <a:pt x="108" y="38"/>
                    <a:pt x="111" y="48"/>
                  </a:cubicBezTo>
                  <a:cubicBezTo>
                    <a:pt x="113" y="58"/>
                    <a:pt x="115" y="72"/>
                    <a:pt x="115" y="90"/>
                  </a:cubicBezTo>
                  <a:cubicBezTo>
                    <a:pt x="115" y="111"/>
                    <a:pt x="113" y="127"/>
                    <a:pt x="108" y="140"/>
                  </a:cubicBezTo>
                  <a:cubicBezTo>
                    <a:pt x="104" y="153"/>
                    <a:pt x="98" y="163"/>
                    <a:pt x="89" y="170"/>
                  </a:cubicBezTo>
                  <a:cubicBezTo>
                    <a:pt x="81" y="177"/>
                    <a:pt x="70" y="180"/>
                    <a:pt x="57" y="180"/>
                  </a:cubicBezTo>
                  <a:cubicBezTo>
                    <a:pt x="40" y="180"/>
                    <a:pt x="27" y="174"/>
                    <a:pt x="17" y="162"/>
                  </a:cubicBezTo>
                  <a:cubicBezTo>
                    <a:pt x="5" y="147"/>
                    <a:pt x="0" y="123"/>
                    <a:pt x="0" y="90"/>
                  </a:cubicBezTo>
                  <a:close/>
                  <a:moveTo>
                    <a:pt x="22" y="90"/>
                  </a:moveTo>
                  <a:cubicBezTo>
                    <a:pt x="22" y="119"/>
                    <a:pt x="25" y="138"/>
                    <a:pt x="32" y="148"/>
                  </a:cubicBezTo>
                  <a:cubicBezTo>
                    <a:pt x="39" y="157"/>
                    <a:pt x="47" y="162"/>
                    <a:pt x="57" y="162"/>
                  </a:cubicBezTo>
                  <a:cubicBezTo>
                    <a:pt x="67" y="162"/>
                    <a:pt x="75" y="157"/>
                    <a:pt x="82" y="148"/>
                  </a:cubicBezTo>
                  <a:cubicBezTo>
                    <a:pt x="89" y="138"/>
                    <a:pt x="92" y="119"/>
                    <a:pt x="92" y="90"/>
                  </a:cubicBezTo>
                  <a:cubicBezTo>
                    <a:pt x="92" y="61"/>
                    <a:pt x="89" y="41"/>
                    <a:pt x="82" y="32"/>
                  </a:cubicBezTo>
                  <a:cubicBezTo>
                    <a:pt x="76" y="22"/>
                    <a:pt x="67" y="18"/>
                    <a:pt x="57" y="18"/>
                  </a:cubicBezTo>
                  <a:cubicBezTo>
                    <a:pt x="47" y="18"/>
                    <a:pt x="39" y="22"/>
                    <a:pt x="33" y="30"/>
                  </a:cubicBezTo>
                  <a:cubicBezTo>
                    <a:pt x="25" y="41"/>
                    <a:pt x="22" y="61"/>
                    <a:pt x="22" y="90"/>
                  </a:cubicBezTo>
                  <a:close/>
                </a:path>
              </a:pathLst>
            </a:custGeom>
            <a:solidFill>
              <a:srgbClr val="2319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a:p>
          </p:txBody>
        </p:sp>
        <p:sp>
          <p:nvSpPr>
            <p:cNvPr id="196" name="Freeform 28"/>
            <p:cNvSpPr>
              <a:spLocks/>
            </p:cNvSpPr>
            <p:nvPr/>
          </p:nvSpPr>
          <p:spPr bwMode="auto">
            <a:xfrm>
              <a:off x="10583863" y="3354388"/>
              <a:ext cx="42863" cy="66675"/>
            </a:xfrm>
            <a:custGeom>
              <a:avLst/>
              <a:gdLst>
                <a:gd name="T0" fmla="*/ 0 w 116"/>
                <a:gd name="T1" fmla="*/ 131 h 181"/>
                <a:gd name="T2" fmla="*/ 21 w 116"/>
                <a:gd name="T3" fmla="*/ 128 h 181"/>
                <a:gd name="T4" fmla="*/ 34 w 116"/>
                <a:gd name="T5" fmla="*/ 154 h 181"/>
                <a:gd name="T6" fmla="*/ 56 w 116"/>
                <a:gd name="T7" fmla="*/ 163 h 181"/>
                <a:gd name="T8" fmla="*/ 82 w 116"/>
                <a:gd name="T9" fmla="*/ 152 h 181"/>
                <a:gd name="T10" fmla="*/ 93 w 116"/>
                <a:gd name="T11" fmla="*/ 126 h 181"/>
                <a:gd name="T12" fmla="*/ 83 w 116"/>
                <a:gd name="T13" fmla="*/ 101 h 181"/>
                <a:gd name="T14" fmla="*/ 58 w 116"/>
                <a:gd name="T15" fmla="*/ 91 h 181"/>
                <a:gd name="T16" fmla="*/ 43 w 116"/>
                <a:gd name="T17" fmla="*/ 94 h 181"/>
                <a:gd name="T18" fmla="*/ 45 w 116"/>
                <a:gd name="T19" fmla="*/ 75 h 181"/>
                <a:gd name="T20" fmla="*/ 48 w 116"/>
                <a:gd name="T21" fmla="*/ 75 h 181"/>
                <a:gd name="T22" fmla="*/ 74 w 116"/>
                <a:gd name="T23" fmla="*/ 68 h 181"/>
                <a:gd name="T24" fmla="*/ 85 w 116"/>
                <a:gd name="T25" fmla="*/ 45 h 181"/>
                <a:gd name="T26" fmla="*/ 77 w 116"/>
                <a:gd name="T27" fmla="*/ 26 h 181"/>
                <a:gd name="T28" fmla="*/ 56 w 116"/>
                <a:gd name="T29" fmla="*/ 18 h 181"/>
                <a:gd name="T30" fmla="*/ 35 w 116"/>
                <a:gd name="T31" fmla="*/ 26 h 181"/>
                <a:gd name="T32" fmla="*/ 24 w 116"/>
                <a:gd name="T33" fmla="*/ 50 h 181"/>
                <a:gd name="T34" fmla="*/ 2 w 116"/>
                <a:gd name="T35" fmla="*/ 46 h 181"/>
                <a:gd name="T36" fmla="*/ 20 w 116"/>
                <a:gd name="T37" fmla="*/ 12 h 181"/>
                <a:gd name="T38" fmla="*/ 55 w 116"/>
                <a:gd name="T39" fmla="*/ 0 h 181"/>
                <a:gd name="T40" fmla="*/ 82 w 116"/>
                <a:gd name="T41" fmla="*/ 6 h 181"/>
                <a:gd name="T42" fmla="*/ 100 w 116"/>
                <a:gd name="T43" fmla="*/ 23 h 181"/>
                <a:gd name="T44" fmla="*/ 107 w 116"/>
                <a:gd name="T45" fmla="*/ 46 h 181"/>
                <a:gd name="T46" fmla="*/ 101 w 116"/>
                <a:gd name="T47" fmla="*/ 67 h 181"/>
                <a:gd name="T48" fmla="*/ 83 w 116"/>
                <a:gd name="T49" fmla="*/ 82 h 181"/>
                <a:gd name="T50" fmla="*/ 107 w 116"/>
                <a:gd name="T51" fmla="*/ 97 h 181"/>
                <a:gd name="T52" fmla="*/ 116 w 116"/>
                <a:gd name="T53" fmla="*/ 125 h 181"/>
                <a:gd name="T54" fmla="*/ 99 w 116"/>
                <a:gd name="T55" fmla="*/ 165 h 181"/>
                <a:gd name="T56" fmla="*/ 56 w 116"/>
                <a:gd name="T57" fmla="*/ 181 h 181"/>
                <a:gd name="T58" fmla="*/ 17 w 116"/>
                <a:gd name="T59" fmla="*/ 167 h 181"/>
                <a:gd name="T60" fmla="*/ 0 w 116"/>
                <a:gd name="T61" fmla="*/ 131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16" h="181">
                  <a:moveTo>
                    <a:pt x="0" y="131"/>
                  </a:moveTo>
                  <a:lnTo>
                    <a:pt x="21" y="128"/>
                  </a:lnTo>
                  <a:cubicBezTo>
                    <a:pt x="24" y="140"/>
                    <a:pt x="28" y="149"/>
                    <a:pt x="34" y="154"/>
                  </a:cubicBezTo>
                  <a:cubicBezTo>
                    <a:pt x="40" y="160"/>
                    <a:pt x="47" y="163"/>
                    <a:pt x="56" y="163"/>
                  </a:cubicBezTo>
                  <a:cubicBezTo>
                    <a:pt x="66" y="163"/>
                    <a:pt x="75" y="159"/>
                    <a:pt x="82" y="152"/>
                  </a:cubicBezTo>
                  <a:cubicBezTo>
                    <a:pt x="89" y="145"/>
                    <a:pt x="93" y="136"/>
                    <a:pt x="93" y="126"/>
                  </a:cubicBezTo>
                  <a:cubicBezTo>
                    <a:pt x="93" y="116"/>
                    <a:pt x="89" y="107"/>
                    <a:pt x="83" y="101"/>
                  </a:cubicBezTo>
                  <a:cubicBezTo>
                    <a:pt x="76" y="95"/>
                    <a:pt x="68" y="91"/>
                    <a:pt x="58" y="91"/>
                  </a:cubicBezTo>
                  <a:cubicBezTo>
                    <a:pt x="54" y="91"/>
                    <a:pt x="49" y="92"/>
                    <a:pt x="43" y="94"/>
                  </a:cubicBezTo>
                  <a:lnTo>
                    <a:pt x="45" y="75"/>
                  </a:lnTo>
                  <a:cubicBezTo>
                    <a:pt x="46" y="75"/>
                    <a:pt x="48" y="75"/>
                    <a:pt x="48" y="75"/>
                  </a:cubicBezTo>
                  <a:cubicBezTo>
                    <a:pt x="58" y="75"/>
                    <a:pt x="66" y="72"/>
                    <a:pt x="74" y="68"/>
                  </a:cubicBezTo>
                  <a:cubicBezTo>
                    <a:pt x="81" y="63"/>
                    <a:pt x="85" y="55"/>
                    <a:pt x="85" y="45"/>
                  </a:cubicBezTo>
                  <a:cubicBezTo>
                    <a:pt x="85" y="38"/>
                    <a:pt x="82" y="31"/>
                    <a:pt x="77" y="26"/>
                  </a:cubicBezTo>
                  <a:cubicBezTo>
                    <a:pt x="71" y="20"/>
                    <a:pt x="64" y="18"/>
                    <a:pt x="56" y="18"/>
                  </a:cubicBezTo>
                  <a:cubicBezTo>
                    <a:pt x="47" y="18"/>
                    <a:pt x="40" y="21"/>
                    <a:pt x="35" y="26"/>
                  </a:cubicBezTo>
                  <a:cubicBezTo>
                    <a:pt x="29" y="31"/>
                    <a:pt x="25" y="39"/>
                    <a:pt x="24" y="50"/>
                  </a:cubicBezTo>
                  <a:lnTo>
                    <a:pt x="2" y="46"/>
                  </a:lnTo>
                  <a:cubicBezTo>
                    <a:pt x="5" y="31"/>
                    <a:pt x="11" y="20"/>
                    <a:pt x="20" y="12"/>
                  </a:cubicBezTo>
                  <a:cubicBezTo>
                    <a:pt x="29" y="4"/>
                    <a:pt x="41" y="0"/>
                    <a:pt x="55" y="0"/>
                  </a:cubicBezTo>
                  <a:cubicBezTo>
                    <a:pt x="65" y="0"/>
                    <a:pt x="74" y="2"/>
                    <a:pt x="82" y="6"/>
                  </a:cubicBezTo>
                  <a:cubicBezTo>
                    <a:pt x="90" y="10"/>
                    <a:pt x="96" y="16"/>
                    <a:pt x="100" y="23"/>
                  </a:cubicBezTo>
                  <a:cubicBezTo>
                    <a:pt x="105" y="30"/>
                    <a:pt x="107" y="38"/>
                    <a:pt x="107" y="46"/>
                  </a:cubicBezTo>
                  <a:cubicBezTo>
                    <a:pt x="107" y="54"/>
                    <a:pt x="105" y="60"/>
                    <a:pt x="101" y="67"/>
                  </a:cubicBezTo>
                  <a:cubicBezTo>
                    <a:pt x="97" y="73"/>
                    <a:pt x="91" y="78"/>
                    <a:pt x="83" y="82"/>
                  </a:cubicBezTo>
                  <a:cubicBezTo>
                    <a:pt x="93" y="84"/>
                    <a:pt x="101" y="89"/>
                    <a:pt x="107" y="97"/>
                  </a:cubicBezTo>
                  <a:cubicBezTo>
                    <a:pt x="113" y="104"/>
                    <a:pt x="116" y="114"/>
                    <a:pt x="116" y="125"/>
                  </a:cubicBezTo>
                  <a:cubicBezTo>
                    <a:pt x="116" y="141"/>
                    <a:pt x="110" y="154"/>
                    <a:pt x="99" y="165"/>
                  </a:cubicBezTo>
                  <a:cubicBezTo>
                    <a:pt x="87" y="175"/>
                    <a:pt x="73" y="181"/>
                    <a:pt x="56" y="181"/>
                  </a:cubicBezTo>
                  <a:cubicBezTo>
                    <a:pt x="40" y="181"/>
                    <a:pt x="28" y="176"/>
                    <a:pt x="17" y="167"/>
                  </a:cubicBezTo>
                  <a:cubicBezTo>
                    <a:pt x="7" y="157"/>
                    <a:pt x="1" y="145"/>
                    <a:pt x="0" y="131"/>
                  </a:cubicBezTo>
                  <a:close/>
                </a:path>
              </a:pathLst>
            </a:custGeom>
            <a:solidFill>
              <a:srgbClr val="2319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a:p>
          </p:txBody>
        </p:sp>
        <p:sp>
          <p:nvSpPr>
            <p:cNvPr id="197" name="Freeform 29"/>
            <p:cNvSpPr>
              <a:spLocks noEditPoints="1"/>
            </p:cNvSpPr>
            <p:nvPr/>
          </p:nvSpPr>
          <p:spPr bwMode="auto">
            <a:xfrm>
              <a:off x="10583863" y="3551238"/>
              <a:ext cx="42863" cy="65088"/>
            </a:xfrm>
            <a:custGeom>
              <a:avLst/>
              <a:gdLst>
                <a:gd name="T0" fmla="*/ 114 w 117"/>
                <a:gd name="T1" fmla="*/ 44 h 181"/>
                <a:gd name="T2" fmla="*/ 92 w 117"/>
                <a:gd name="T3" fmla="*/ 46 h 181"/>
                <a:gd name="T4" fmla="*/ 84 w 117"/>
                <a:gd name="T5" fmla="*/ 27 h 181"/>
                <a:gd name="T6" fmla="*/ 62 w 117"/>
                <a:gd name="T7" fmla="*/ 18 h 181"/>
                <a:gd name="T8" fmla="*/ 44 w 117"/>
                <a:gd name="T9" fmla="*/ 24 h 181"/>
                <a:gd name="T10" fmla="*/ 27 w 117"/>
                <a:gd name="T11" fmla="*/ 45 h 181"/>
                <a:gd name="T12" fmla="*/ 21 w 117"/>
                <a:gd name="T13" fmla="*/ 86 h 181"/>
                <a:gd name="T14" fmla="*/ 40 w 117"/>
                <a:gd name="T15" fmla="*/ 69 h 181"/>
                <a:gd name="T16" fmla="*/ 64 w 117"/>
                <a:gd name="T17" fmla="*/ 63 h 181"/>
                <a:gd name="T18" fmla="*/ 101 w 117"/>
                <a:gd name="T19" fmla="*/ 79 h 181"/>
                <a:gd name="T20" fmla="*/ 117 w 117"/>
                <a:gd name="T21" fmla="*/ 120 h 181"/>
                <a:gd name="T22" fmla="*/ 109 w 117"/>
                <a:gd name="T23" fmla="*/ 151 h 181"/>
                <a:gd name="T24" fmla="*/ 90 w 117"/>
                <a:gd name="T25" fmla="*/ 173 h 181"/>
                <a:gd name="T26" fmla="*/ 61 w 117"/>
                <a:gd name="T27" fmla="*/ 181 h 181"/>
                <a:gd name="T28" fmla="*/ 17 w 117"/>
                <a:gd name="T29" fmla="*/ 161 h 181"/>
                <a:gd name="T30" fmla="*/ 0 w 117"/>
                <a:gd name="T31" fmla="*/ 95 h 181"/>
                <a:gd name="T32" fmla="*/ 19 w 117"/>
                <a:gd name="T33" fmla="*/ 20 h 181"/>
                <a:gd name="T34" fmla="*/ 63 w 117"/>
                <a:gd name="T35" fmla="*/ 0 h 181"/>
                <a:gd name="T36" fmla="*/ 98 w 117"/>
                <a:gd name="T37" fmla="*/ 12 h 181"/>
                <a:gd name="T38" fmla="*/ 114 w 117"/>
                <a:gd name="T39" fmla="*/ 44 h 181"/>
                <a:gd name="T40" fmla="*/ 25 w 117"/>
                <a:gd name="T41" fmla="*/ 120 h 181"/>
                <a:gd name="T42" fmla="*/ 29 w 117"/>
                <a:gd name="T43" fmla="*/ 142 h 181"/>
                <a:gd name="T44" fmla="*/ 43 w 117"/>
                <a:gd name="T45" fmla="*/ 157 h 181"/>
                <a:gd name="T46" fmla="*/ 61 w 117"/>
                <a:gd name="T47" fmla="*/ 163 h 181"/>
                <a:gd name="T48" fmla="*/ 84 w 117"/>
                <a:gd name="T49" fmla="*/ 152 h 181"/>
                <a:gd name="T50" fmla="*/ 94 w 117"/>
                <a:gd name="T51" fmla="*/ 122 h 181"/>
                <a:gd name="T52" fmla="*/ 85 w 117"/>
                <a:gd name="T53" fmla="*/ 93 h 181"/>
                <a:gd name="T54" fmla="*/ 60 w 117"/>
                <a:gd name="T55" fmla="*/ 82 h 181"/>
                <a:gd name="T56" fmla="*/ 35 w 117"/>
                <a:gd name="T57" fmla="*/ 93 h 181"/>
                <a:gd name="T58" fmla="*/ 25 w 117"/>
                <a:gd name="T59" fmla="*/ 12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7" h="181">
                  <a:moveTo>
                    <a:pt x="114" y="44"/>
                  </a:moveTo>
                  <a:lnTo>
                    <a:pt x="92" y="46"/>
                  </a:lnTo>
                  <a:cubicBezTo>
                    <a:pt x="90" y="37"/>
                    <a:pt x="87" y="31"/>
                    <a:pt x="84" y="27"/>
                  </a:cubicBezTo>
                  <a:cubicBezTo>
                    <a:pt x="78" y="21"/>
                    <a:pt x="71" y="18"/>
                    <a:pt x="62" y="18"/>
                  </a:cubicBezTo>
                  <a:cubicBezTo>
                    <a:pt x="55" y="18"/>
                    <a:pt x="49" y="20"/>
                    <a:pt x="44" y="24"/>
                  </a:cubicBezTo>
                  <a:cubicBezTo>
                    <a:pt x="37" y="29"/>
                    <a:pt x="31" y="36"/>
                    <a:pt x="27" y="45"/>
                  </a:cubicBezTo>
                  <a:cubicBezTo>
                    <a:pt x="23" y="55"/>
                    <a:pt x="21" y="69"/>
                    <a:pt x="21" y="86"/>
                  </a:cubicBezTo>
                  <a:cubicBezTo>
                    <a:pt x="26" y="78"/>
                    <a:pt x="33" y="72"/>
                    <a:pt x="40" y="69"/>
                  </a:cubicBezTo>
                  <a:cubicBezTo>
                    <a:pt x="48" y="65"/>
                    <a:pt x="56" y="63"/>
                    <a:pt x="64" y="63"/>
                  </a:cubicBezTo>
                  <a:cubicBezTo>
                    <a:pt x="79" y="63"/>
                    <a:pt x="91" y="68"/>
                    <a:pt x="101" y="79"/>
                  </a:cubicBezTo>
                  <a:cubicBezTo>
                    <a:pt x="111" y="90"/>
                    <a:pt x="117" y="103"/>
                    <a:pt x="117" y="120"/>
                  </a:cubicBezTo>
                  <a:cubicBezTo>
                    <a:pt x="117" y="131"/>
                    <a:pt x="114" y="142"/>
                    <a:pt x="109" y="151"/>
                  </a:cubicBezTo>
                  <a:cubicBezTo>
                    <a:pt x="105" y="161"/>
                    <a:pt x="98" y="168"/>
                    <a:pt x="90" y="173"/>
                  </a:cubicBezTo>
                  <a:cubicBezTo>
                    <a:pt x="81" y="178"/>
                    <a:pt x="72" y="181"/>
                    <a:pt x="61" y="181"/>
                  </a:cubicBezTo>
                  <a:cubicBezTo>
                    <a:pt x="43" y="181"/>
                    <a:pt x="28" y="174"/>
                    <a:pt x="17" y="161"/>
                  </a:cubicBezTo>
                  <a:cubicBezTo>
                    <a:pt x="5" y="147"/>
                    <a:pt x="0" y="125"/>
                    <a:pt x="0" y="95"/>
                  </a:cubicBezTo>
                  <a:cubicBezTo>
                    <a:pt x="0" y="61"/>
                    <a:pt x="6" y="36"/>
                    <a:pt x="19" y="20"/>
                  </a:cubicBezTo>
                  <a:cubicBezTo>
                    <a:pt x="30" y="7"/>
                    <a:pt x="45" y="0"/>
                    <a:pt x="63" y="0"/>
                  </a:cubicBezTo>
                  <a:cubicBezTo>
                    <a:pt x="77" y="0"/>
                    <a:pt x="89" y="4"/>
                    <a:pt x="98" y="12"/>
                  </a:cubicBezTo>
                  <a:cubicBezTo>
                    <a:pt x="106" y="20"/>
                    <a:pt x="112" y="30"/>
                    <a:pt x="114" y="44"/>
                  </a:cubicBezTo>
                  <a:close/>
                  <a:moveTo>
                    <a:pt x="25" y="120"/>
                  </a:moveTo>
                  <a:cubicBezTo>
                    <a:pt x="25" y="128"/>
                    <a:pt x="26" y="135"/>
                    <a:pt x="29" y="142"/>
                  </a:cubicBezTo>
                  <a:cubicBezTo>
                    <a:pt x="33" y="149"/>
                    <a:pt x="37" y="154"/>
                    <a:pt x="43" y="157"/>
                  </a:cubicBezTo>
                  <a:cubicBezTo>
                    <a:pt x="48" y="161"/>
                    <a:pt x="54" y="163"/>
                    <a:pt x="61" y="163"/>
                  </a:cubicBezTo>
                  <a:cubicBezTo>
                    <a:pt x="70" y="163"/>
                    <a:pt x="78" y="159"/>
                    <a:pt x="84" y="152"/>
                  </a:cubicBezTo>
                  <a:cubicBezTo>
                    <a:pt x="91" y="144"/>
                    <a:pt x="94" y="134"/>
                    <a:pt x="94" y="122"/>
                  </a:cubicBezTo>
                  <a:cubicBezTo>
                    <a:pt x="94" y="109"/>
                    <a:pt x="91" y="100"/>
                    <a:pt x="85" y="93"/>
                  </a:cubicBezTo>
                  <a:cubicBezTo>
                    <a:pt x="78" y="86"/>
                    <a:pt x="70" y="82"/>
                    <a:pt x="60" y="82"/>
                  </a:cubicBezTo>
                  <a:cubicBezTo>
                    <a:pt x="50" y="82"/>
                    <a:pt x="42" y="86"/>
                    <a:pt x="35" y="93"/>
                  </a:cubicBezTo>
                  <a:cubicBezTo>
                    <a:pt x="28" y="100"/>
                    <a:pt x="25" y="109"/>
                    <a:pt x="25" y="120"/>
                  </a:cubicBezTo>
                  <a:close/>
                </a:path>
              </a:pathLst>
            </a:custGeom>
            <a:solidFill>
              <a:srgbClr val="2319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a:p>
          </p:txBody>
        </p:sp>
        <p:sp>
          <p:nvSpPr>
            <p:cNvPr id="198" name="Freeform 30"/>
            <p:cNvSpPr>
              <a:spLocks noEditPoints="1"/>
            </p:cNvSpPr>
            <p:nvPr/>
          </p:nvSpPr>
          <p:spPr bwMode="auto">
            <a:xfrm>
              <a:off x="10583863" y="3733801"/>
              <a:ext cx="42863" cy="65088"/>
            </a:xfrm>
            <a:custGeom>
              <a:avLst/>
              <a:gdLst>
                <a:gd name="T0" fmla="*/ 3 w 116"/>
                <a:gd name="T1" fmla="*/ 136 h 180"/>
                <a:gd name="T2" fmla="*/ 24 w 116"/>
                <a:gd name="T3" fmla="*/ 135 h 180"/>
                <a:gd name="T4" fmla="*/ 34 w 116"/>
                <a:gd name="T5" fmla="*/ 156 h 180"/>
                <a:gd name="T6" fmla="*/ 53 w 116"/>
                <a:gd name="T7" fmla="*/ 163 h 180"/>
                <a:gd name="T8" fmla="*/ 71 w 116"/>
                <a:gd name="T9" fmla="*/ 158 h 180"/>
                <a:gd name="T10" fmla="*/ 83 w 116"/>
                <a:gd name="T11" fmla="*/ 146 h 180"/>
                <a:gd name="T12" fmla="*/ 91 w 116"/>
                <a:gd name="T13" fmla="*/ 125 h 180"/>
                <a:gd name="T14" fmla="*/ 94 w 116"/>
                <a:gd name="T15" fmla="*/ 98 h 180"/>
                <a:gd name="T16" fmla="*/ 94 w 116"/>
                <a:gd name="T17" fmla="*/ 94 h 180"/>
                <a:gd name="T18" fmla="*/ 76 w 116"/>
                <a:gd name="T19" fmla="*/ 111 h 180"/>
                <a:gd name="T20" fmla="*/ 52 w 116"/>
                <a:gd name="T21" fmla="*/ 117 h 180"/>
                <a:gd name="T22" fmla="*/ 15 w 116"/>
                <a:gd name="T23" fmla="*/ 101 h 180"/>
                <a:gd name="T24" fmla="*/ 0 w 116"/>
                <a:gd name="T25" fmla="*/ 60 h 180"/>
                <a:gd name="T26" fmla="*/ 16 w 116"/>
                <a:gd name="T27" fmla="*/ 16 h 180"/>
                <a:gd name="T28" fmla="*/ 55 w 116"/>
                <a:gd name="T29" fmla="*/ 0 h 180"/>
                <a:gd name="T30" fmla="*/ 87 w 116"/>
                <a:gd name="T31" fmla="*/ 9 h 180"/>
                <a:gd name="T32" fmla="*/ 108 w 116"/>
                <a:gd name="T33" fmla="*/ 36 h 180"/>
                <a:gd name="T34" fmla="*/ 116 w 116"/>
                <a:gd name="T35" fmla="*/ 85 h 180"/>
                <a:gd name="T36" fmla="*/ 108 w 116"/>
                <a:gd name="T37" fmla="*/ 139 h 180"/>
                <a:gd name="T38" fmla="*/ 87 w 116"/>
                <a:gd name="T39" fmla="*/ 170 h 180"/>
                <a:gd name="T40" fmla="*/ 53 w 116"/>
                <a:gd name="T41" fmla="*/ 180 h 180"/>
                <a:gd name="T42" fmla="*/ 19 w 116"/>
                <a:gd name="T43" fmla="*/ 169 h 180"/>
                <a:gd name="T44" fmla="*/ 3 w 116"/>
                <a:gd name="T45" fmla="*/ 136 h 180"/>
                <a:gd name="T46" fmla="*/ 92 w 116"/>
                <a:gd name="T47" fmla="*/ 58 h 180"/>
                <a:gd name="T48" fmla="*/ 82 w 116"/>
                <a:gd name="T49" fmla="*/ 29 h 180"/>
                <a:gd name="T50" fmla="*/ 58 w 116"/>
                <a:gd name="T51" fmla="*/ 18 h 180"/>
                <a:gd name="T52" fmla="*/ 33 w 116"/>
                <a:gd name="T53" fmla="*/ 30 h 180"/>
                <a:gd name="T54" fmla="*/ 22 w 116"/>
                <a:gd name="T55" fmla="*/ 60 h 180"/>
                <a:gd name="T56" fmla="*/ 32 w 116"/>
                <a:gd name="T57" fmla="*/ 88 h 180"/>
                <a:gd name="T58" fmla="*/ 57 w 116"/>
                <a:gd name="T59" fmla="*/ 98 h 180"/>
                <a:gd name="T60" fmla="*/ 82 w 116"/>
                <a:gd name="T61" fmla="*/ 88 h 180"/>
                <a:gd name="T62" fmla="*/ 92 w 116"/>
                <a:gd name="T63" fmla="*/ 58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6" h="180">
                  <a:moveTo>
                    <a:pt x="3" y="136"/>
                  </a:moveTo>
                  <a:lnTo>
                    <a:pt x="24" y="135"/>
                  </a:lnTo>
                  <a:cubicBezTo>
                    <a:pt x="25" y="144"/>
                    <a:pt x="29" y="152"/>
                    <a:pt x="34" y="156"/>
                  </a:cubicBezTo>
                  <a:cubicBezTo>
                    <a:pt x="39" y="160"/>
                    <a:pt x="45" y="163"/>
                    <a:pt x="53" y="163"/>
                  </a:cubicBezTo>
                  <a:cubicBezTo>
                    <a:pt x="60" y="163"/>
                    <a:pt x="65" y="161"/>
                    <a:pt x="71" y="158"/>
                  </a:cubicBezTo>
                  <a:cubicBezTo>
                    <a:pt x="76" y="155"/>
                    <a:pt x="80" y="151"/>
                    <a:pt x="83" y="146"/>
                  </a:cubicBezTo>
                  <a:cubicBezTo>
                    <a:pt x="86" y="141"/>
                    <a:pt x="89" y="134"/>
                    <a:pt x="91" y="125"/>
                  </a:cubicBezTo>
                  <a:cubicBezTo>
                    <a:pt x="93" y="116"/>
                    <a:pt x="94" y="107"/>
                    <a:pt x="94" y="98"/>
                  </a:cubicBezTo>
                  <a:cubicBezTo>
                    <a:pt x="94" y="97"/>
                    <a:pt x="94" y="96"/>
                    <a:pt x="94" y="94"/>
                  </a:cubicBezTo>
                  <a:cubicBezTo>
                    <a:pt x="90" y="101"/>
                    <a:pt x="84" y="107"/>
                    <a:pt x="76" y="111"/>
                  </a:cubicBezTo>
                  <a:cubicBezTo>
                    <a:pt x="69" y="115"/>
                    <a:pt x="61" y="117"/>
                    <a:pt x="52" y="117"/>
                  </a:cubicBezTo>
                  <a:cubicBezTo>
                    <a:pt x="37" y="117"/>
                    <a:pt x="25" y="112"/>
                    <a:pt x="15" y="101"/>
                  </a:cubicBezTo>
                  <a:cubicBezTo>
                    <a:pt x="5" y="91"/>
                    <a:pt x="0" y="77"/>
                    <a:pt x="0" y="60"/>
                  </a:cubicBezTo>
                  <a:cubicBezTo>
                    <a:pt x="0" y="42"/>
                    <a:pt x="5" y="27"/>
                    <a:pt x="16" y="16"/>
                  </a:cubicBezTo>
                  <a:cubicBezTo>
                    <a:pt x="26" y="5"/>
                    <a:pt x="39" y="0"/>
                    <a:pt x="55" y="0"/>
                  </a:cubicBezTo>
                  <a:cubicBezTo>
                    <a:pt x="67" y="0"/>
                    <a:pt x="77" y="3"/>
                    <a:pt x="87" y="9"/>
                  </a:cubicBezTo>
                  <a:cubicBezTo>
                    <a:pt x="96" y="15"/>
                    <a:pt x="103" y="24"/>
                    <a:pt x="108" y="36"/>
                  </a:cubicBezTo>
                  <a:cubicBezTo>
                    <a:pt x="113" y="47"/>
                    <a:pt x="116" y="64"/>
                    <a:pt x="116" y="85"/>
                  </a:cubicBezTo>
                  <a:cubicBezTo>
                    <a:pt x="116" y="108"/>
                    <a:pt x="113" y="126"/>
                    <a:pt x="108" y="139"/>
                  </a:cubicBezTo>
                  <a:cubicBezTo>
                    <a:pt x="104" y="153"/>
                    <a:pt x="96" y="163"/>
                    <a:pt x="87" y="170"/>
                  </a:cubicBezTo>
                  <a:cubicBezTo>
                    <a:pt x="77" y="177"/>
                    <a:pt x="66" y="180"/>
                    <a:pt x="53" y="180"/>
                  </a:cubicBezTo>
                  <a:cubicBezTo>
                    <a:pt x="39" y="180"/>
                    <a:pt x="27" y="177"/>
                    <a:pt x="19" y="169"/>
                  </a:cubicBezTo>
                  <a:cubicBezTo>
                    <a:pt x="10" y="161"/>
                    <a:pt x="5" y="150"/>
                    <a:pt x="3" y="136"/>
                  </a:cubicBezTo>
                  <a:close/>
                  <a:moveTo>
                    <a:pt x="92" y="58"/>
                  </a:moveTo>
                  <a:cubicBezTo>
                    <a:pt x="92" y="46"/>
                    <a:pt x="88" y="36"/>
                    <a:pt x="82" y="29"/>
                  </a:cubicBezTo>
                  <a:cubicBezTo>
                    <a:pt x="75" y="22"/>
                    <a:pt x="67" y="18"/>
                    <a:pt x="58" y="18"/>
                  </a:cubicBezTo>
                  <a:cubicBezTo>
                    <a:pt x="48" y="18"/>
                    <a:pt x="40" y="22"/>
                    <a:pt x="33" y="30"/>
                  </a:cubicBezTo>
                  <a:cubicBezTo>
                    <a:pt x="25" y="37"/>
                    <a:pt x="22" y="48"/>
                    <a:pt x="22" y="60"/>
                  </a:cubicBezTo>
                  <a:cubicBezTo>
                    <a:pt x="22" y="71"/>
                    <a:pt x="25" y="81"/>
                    <a:pt x="32" y="88"/>
                  </a:cubicBezTo>
                  <a:cubicBezTo>
                    <a:pt x="39" y="95"/>
                    <a:pt x="47" y="98"/>
                    <a:pt x="57" y="98"/>
                  </a:cubicBezTo>
                  <a:cubicBezTo>
                    <a:pt x="67" y="98"/>
                    <a:pt x="75" y="95"/>
                    <a:pt x="82" y="88"/>
                  </a:cubicBezTo>
                  <a:cubicBezTo>
                    <a:pt x="88" y="81"/>
                    <a:pt x="92" y="71"/>
                    <a:pt x="92" y="58"/>
                  </a:cubicBezTo>
                  <a:close/>
                </a:path>
              </a:pathLst>
            </a:custGeom>
            <a:solidFill>
              <a:srgbClr val="2319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a:p>
          </p:txBody>
        </p:sp>
        <p:sp>
          <p:nvSpPr>
            <p:cNvPr id="199" name="Rectangle 31"/>
            <p:cNvSpPr>
              <a:spLocks noChangeArrowheads="1"/>
            </p:cNvSpPr>
            <p:nvPr/>
          </p:nvSpPr>
          <p:spPr bwMode="auto">
            <a:xfrm>
              <a:off x="9821863" y="3952876"/>
              <a:ext cx="96838" cy="15875"/>
            </a:xfrm>
            <a:prstGeom prst="rect">
              <a:avLst/>
            </a:prstGeom>
            <a:solidFill>
              <a:srgbClr val="23191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zh-CN" altLang="en-US" sz="1350"/>
            </a:p>
          </p:txBody>
        </p:sp>
        <p:sp>
          <p:nvSpPr>
            <p:cNvPr id="200" name="Freeform 32"/>
            <p:cNvSpPr>
              <a:spLocks/>
            </p:cNvSpPr>
            <p:nvPr/>
          </p:nvSpPr>
          <p:spPr bwMode="auto">
            <a:xfrm>
              <a:off x="10541000" y="3919538"/>
              <a:ext cx="111125" cy="77788"/>
            </a:xfrm>
            <a:custGeom>
              <a:avLst/>
              <a:gdLst>
                <a:gd name="T0" fmla="*/ 310 w 310"/>
                <a:gd name="T1" fmla="*/ 0 h 218"/>
                <a:gd name="T2" fmla="*/ 310 w 310"/>
                <a:gd name="T3" fmla="*/ 193 h 218"/>
                <a:gd name="T4" fmla="*/ 56 w 310"/>
                <a:gd name="T5" fmla="*/ 193 h 218"/>
                <a:gd name="T6" fmla="*/ 56 w 310"/>
                <a:gd name="T7" fmla="*/ 218 h 218"/>
                <a:gd name="T8" fmla="*/ 0 w 310"/>
                <a:gd name="T9" fmla="*/ 181 h 218"/>
                <a:gd name="T10" fmla="*/ 56 w 310"/>
                <a:gd name="T11" fmla="*/ 143 h 218"/>
                <a:gd name="T12" fmla="*/ 56 w 310"/>
                <a:gd name="T13" fmla="*/ 173 h 218"/>
                <a:gd name="T14" fmla="*/ 290 w 310"/>
                <a:gd name="T15" fmla="*/ 173 h 218"/>
                <a:gd name="T16" fmla="*/ 290 w 310"/>
                <a:gd name="T17" fmla="*/ 0 h 218"/>
                <a:gd name="T18" fmla="*/ 310 w 310"/>
                <a:gd name="T19" fmla="*/ 0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0" h="218">
                  <a:moveTo>
                    <a:pt x="310" y="0"/>
                  </a:moveTo>
                  <a:lnTo>
                    <a:pt x="310" y="193"/>
                  </a:lnTo>
                  <a:lnTo>
                    <a:pt x="56" y="193"/>
                  </a:lnTo>
                  <a:lnTo>
                    <a:pt x="56" y="218"/>
                  </a:lnTo>
                  <a:lnTo>
                    <a:pt x="0" y="181"/>
                  </a:lnTo>
                  <a:lnTo>
                    <a:pt x="56" y="143"/>
                  </a:lnTo>
                  <a:lnTo>
                    <a:pt x="56" y="173"/>
                  </a:lnTo>
                  <a:lnTo>
                    <a:pt x="290" y="173"/>
                  </a:lnTo>
                  <a:lnTo>
                    <a:pt x="290" y="0"/>
                  </a:lnTo>
                  <a:lnTo>
                    <a:pt x="310" y="0"/>
                  </a:lnTo>
                  <a:close/>
                </a:path>
              </a:pathLst>
            </a:custGeom>
            <a:solidFill>
              <a:srgbClr val="2319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a:p>
          </p:txBody>
        </p:sp>
        <p:sp>
          <p:nvSpPr>
            <p:cNvPr id="201" name="Oval 33"/>
            <p:cNvSpPr>
              <a:spLocks noChangeArrowheads="1"/>
            </p:cNvSpPr>
            <p:nvPr/>
          </p:nvSpPr>
          <p:spPr bwMode="auto">
            <a:xfrm>
              <a:off x="8847138" y="3394076"/>
              <a:ext cx="644525" cy="646113"/>
            </a:xfrm>
            <a:prstGeom prst="ellipse">
              <a:avLst/>
            </a:prstGeom>
            <a:solidFill>
              <a:srgbClr val="7170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a:p>
          </p:txBody>
        </p:sp>
        <p:sp>
          <p:nvSpPr>
            <p:cNvPr id="202" name="Oval 34"/>
            <p:cNvSpPr>
              <a:spLocks noChangeArrowheads="1"/>
            </p:cNvSpPr>
            <p:nvPr/>
          </p:nvSpPr>
          <p:spPr bwMode="auto">
            <a:xfrm>
              <a:off x="8975725" y="3417888"/>
              <a:ext cx="361950" cy="361950"/>
            </a:xfrm>
            <a:prstGeom prst="ellipse">
              <a:avLst/>
            </a:prstGeom>
            <a:solidFill>
              <a:srgbClr val="2319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a:p>
          </p:txBody>
        </p:sp>
        <p:sp>
          <p:nvSpPr>
            <p:cNvPr id="203" name="Oval 35"/>
            <p:cNvSpPr>
              <a:spLocks noChangeArrowheads="1"/>
            </p:cNvSpPr>
            <p:nvPr/>
          </p:nvSpPr>
          <p:spPr bwMode="auto">
            <a:xfrm>
              <a:off x="9201150" y="2970213"/>
              <a:ext cx="103188" cy="104775"/>
            </a:xfrm>
            <a:prstGeom prst="ellipse">
              <a:avLst/>
            </a:prstGeom>
            <a:solidFill>
              <a:srgbClr val="2319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a:p>
          </p:txBody>
        </p:sp>
        <p:sp>
          <p:nvSpPr>
            <p:cNvPr id="204" name="Oval 36"/>
            <p:cNvSpPr>
              <a:spLocks noChangeArrowheads="1"/>
            </p:cNvSpPr>
            <p:nvPr/>
          </p:nvSpPr>
          <p:spPr bwMode="auto">
            <a:xfrm>
              <a:off x="9564688" y="2970213"/>
              <a:ext cx="104775" cy="104775"/>
            </a:xfrm>
            <a:prstGeom prst="ellipse">
              <a:avLst/>
            </a:prstGeom>
            <a:solidFill>
              <a:srgbClr val="2319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a:p>
          </p:txBody>
        </p:sp>
        <p:sp>
          <p:nvSpPr>
            <p:cNvPr id="205" name="Oval 37"/>
            <p:cNvSpPr>
              <a:spLocks noChangeArrowheads="1"/>
            </p:cNvSpPr>
            <p:nvPr/>
          </p:nvSpPr>
          <p:spPr bwMode="auto">
            <a:xfrm>
              <a:off x="9383713" y="2970213"/>
              <a:ext cx="103188" cy="104775"/>
            </a:xfrm>
            <a:prstGeom prst="ellipse">
              <a:avLst/>
            </a:prstGeom>
            <a:solidFill>
              <a:srgbClr val="2319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a:p>
          </p:txBody>
        </p:sp>
        <p:sp>
          <p:nvSpPr>
            <p:cNvPr id="206" name="Oval 38"/>
            <p:cNvSpPr>
              <a:spLocks noChangeArrowheads="1"/>
            </p:cNvSpPr>
            <p:nvPr/>
          </p:nvSpPr>
          <p:spPr bwMode="auto">
            <a:xfrm>
              <a:off x="9747250" y="2970213"/>
              <a:ext cx="104775" cy="104775"/>
            </a:xfrm>
            <a:prstGeom prst="ellipse">
              <a:avLst/>
            </a:prstGeom>
            <a:solidFill>
              <a:srgbClr val="2319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a:p>
          </p:txBody>
        </p:sp>
      </p:grpSp>
      <p:grpSp>
        <p:nvGrpSpPr>
          <p:cNvPr id="207" name="组合 206"/>
          <p:cNvGrpSpPr/>
          <p:nvPr/>
        </p:nvGrpSpPr>
        <p:grpSpPr>
          <a:xfrm>
            <a:off x="4800828" y="4197365"/>
            <a:ext cx="404319" cy="444339"/>
            <a:chOff x="6600056" y="4725144"/>
            <a:chExt cx="860204" cy="1224136"/>
          </a:xfrm>
        </p:grpSpPr>
        <p:sp>
          <p:nvSpPr>
            <p:cNvPr id="208" name="圆角矩形 207"/>
            <p:cNvSpPr/>
            <p:nvPr/>
          </p:nvSpPr>
          <p:spPr>
            <a:xfrm>
              <a:off x="6600056" y="4725144"/>
              <a:ext cx="860204" cy="1224136"/>
            </a:xfrm>
            <a:prstGeom prst="roundRect">
              <a:avLst>
                <a:gd name="adj" fmla="val 1404"/>
              </a:avLst>
            </a:prstGeom>
            <a:gradFill flip="none" rotWithShape="1">
              <a:gsLst>
                <a:gs pos="0">
                  <a:schemeClr val="bg1">
                    <a:lumMod val="50000"/>
                  </a:schemeClr>
                </a:gs>
                <a:gs pos="92000">
                  <a:schemeClr val="bg1"/>
                </a:gs>
                <a:gs pos="100000">
                  <a:schemeClr val="bg1">
                    <a:lumMod val="65000"/>
                  </a:schemeClr>
                </a:gs>
              </a:gsLst>
              <a:lin ang="16200000" scaled="1"/>
              <a:tileRect/>
            </a:gra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09" name="圆角矩形 208"/>
            <p:cNvSpPr/>
            <p:nvPr/>
          </p:nvSpPr>
          <p:spPr>
            <a:xfrm>
              <a:off x="6666226" y="4791314"/>
              <a:ext cx="463187" cy="562441"/>
            </a:xfrm>
            <a:prstGeom prst="roundRect">
              <a:avLst>
                <a:gd name="adj" fmla="val 459"/>
              </a:avLst>
            </a:prstGeom>
            <a:solidFill>
              <a:schemeClr val="bg1">
                <a:lumMod val="6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10" name="圆角矩形 209"/>
            <p:cNvSpPr/>
            <p:nvPr/>
          </p:nvSpPr>
          <p:spPr>
            <a:xfrm>
              <a:off x="6683731" y="4857483"/>
              <a:ext cx="430102" cy="153608"/>
            </a:xfrm>
            <a:prstGeom prst="roundRect">
              <a:avLst>
                <a:gd name="adj" fmla="val 6128"/>
              </a:avLst>
            </a:prstGeom>
            <a:solidFill>
              <a:schemeClr val="tx1">
                <a:lumMod val="75000"/>
                <a:lumOff val="2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zh-CN" altLang="en-US" sz="600" dirty="0">
                <a:latin typeface="Arial" panose="020B0604020202020204" pitchFamily="34" charset="0"/>
                <a:cs typeface="Arial" panose="020B0604020202020204" pitchFamily="34" charset="0"/>
              </a:endParaRPr>
            </a:p>
          </p:txBody>
        </p:sp>
        <p:sp>
          <p:nvSpPr>
            <p:cNvPr id="211" name="圆角矩形 210"/>
            <p:cNvSpPr/>
            <p:nvPr/>
          </p:nvSpPr>
          <p:spPr>
            <a:xfrm>
              <a:off x="7294836" y="4791314"/>
              <a:ext cx="66170" cy="562441"/>
            </a:xfrm>
            <a:prstGeom prst="roundRect">
              <a:avLst>
                <a:gd name="adj" fmla="val 459"/>
              </a:avLst>
            </a:prstGeom>
            <a:solidFill>
              <a:schemeClr val="tx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12" name="椭圆 211"/>
            <p:cNvSpPr/>
            <p:nvPr/>
          </p:nvSpPr>
          <p:spPr>
            <a:xfrm>
              <a:off x="6699310" y="5055992"/>
              <a:ext cx="198509" cy="198509"/>
            </a:xfrm>
            <a:prstGeom prst="ellipse">
              <a:avLst/>
            </a:prstGeom>
            <a:solidFill>
              <a:schemeClr val="tx1">
                <a:lumMod val="65000"/>
                <a:lumOff val="35000"/>
              </a:schemeClr>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13" name="圆角矩形 212"/>
            <p:cNvSpPr/>
            <p:nvPr/>
          </p:nvSpPr>
          <p:spPr>
            <a:xfrm flipV="1">
              <a:off x="6604818" y="5517232"/>
              <a:ext cx="849810" cy="144016"/>
            </a:xfrm>
            <a:prstGeom prst="roundRect">
              <a:avLst>
                <a:gd name="adj" fmla="val 1404"/>
              </a:avLst>
            </a:prstGeom>
            <a:gradFill flip="none" rotWithShape="1">
              <a:gsLst>
                <a:gs pos="0">
                  <a:schemeClr val="bg1">
                    <a:lumMod val="50000"/>
                  </a:schemeClr>
                </a:gs>
                <a:gs pos="92000">
                  <a:schemeClr val="bg1"/>
                </a:gs>
                <a:gs pos="100000">
                  <a:schemeClr val="bg1">
                    <a:lumMod val="65000"/>
                  </a:schemeClr>
                </a:gs>
              </a:gsLst>
              <a:lin ang="16200000" scaled="1"/>
              <a:tileRect/>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14" name="椭圆 213"/>
            <p:cNvSpPr/>
            <p:nvPr/>
          </p:nvSpPr>
          <p:spPr>
            <a:xfrm>
              <a:off x="6672064" y="5733256"/>
              <a:ext cx="52385" cy="52385"/>
            </a:xfrm>
            <a:prstGeom prst="ellipse">
              <a:avLst/>
            </a:prstGeom>
            <a:solidFill>
              <a:schemeClr val="tx1">
                <a:lumMod val="65000"/>
                <a:lumOff val="3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215" name="椭圆 214"/>
            <p:cNvSpPr/>
            <p:nvPr/>
          </p:nvSpPr>
          <p:spPr>
            <a:xfrm>
              <a:off x="7339759" y="5733256"/>
              <a:ext cx="52385" cy="52385"/>
            </a:xfrm>
            <a:prstGeom prst="ellipse">
              <a:avLst/>
            </a:prstGeom>
            <a:solidFill>
              <a:schemeClr val="tx1">
                <a:lumMod val="65000"/>
                <a:lumOff val="3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grpSp>
      <p:grpSp>
        <p:nvGrpSpPr>
          <p:cNvPr id="219" name="组合 218"/>
          <p:cNvGrpSpPr/>
          <p:nvPr/>
        </p:nvGrpSpPr>
        <p:grpSpPr>
          <a:xfrm>
            <a:off x="6709848" y="2688067"/>
            <a:ext cx="495759" cy="502920"/>
            <a:chOff x="6600056" y="4725144"/>
            <a:chExt cx="860204" cy="1224136"/>
          </a:xfrm>
        </p:grpSpPr>
        <p:sp>
          <p:nvSpPr>
            <p:cNvPr id="220" name="圆角矩形 219"/>
            <p:cNvSpPr/>
            <p:nvPr/>
          </p:nvSpPr>
          <p:spPr>
            <a:xfrm>
              <a:off x="6600056" y="4725144"/>
              <a:ext cx="860204" cy="1224136"/>
            </a:xfrm>
            <a:prstGeom prst="roundRect">
              <a:avLst>
                <a:gd name="adj" fmla="val 1404"/>
              </a:avLst>
            </a:prstGeom>
            <a:gradFill flip="none" rotWithShape="1">
              <a:gsLst>
                <a:gs pos="0">
                  <a:schemeClr val="bg1">
                    <a:lumMod val="50000"/>
                  </a:schemeClr>
                </a:gs>
                <a:gs pos="92000">
                  <a:schemeClr val="bg1"/>
                </a:gs>
                <a:gs pos="100000">
                  <a:schemeClr val="bg1">
                    <a:lumMod val="65000"/>
                  </a:schemeClr>
                </a:gs>
              </a:gsLst>
              <a:lin ang="16200000" scaled="1"/>
              <a:tileRect/>
            </a:gra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21" name="圆角矩形 220"/>
            <p:cNvSpPr/>
            <p:nvPr/>
          </p:nvSpPr>
          <p:spPr>
            <a:xfrm>
              <a:off x="6666226" y="4791314"/>
              <a:ext cx="463187" cy="562441"/>
            </a:xfrm>
            <a:prstGeom prst="roundRect">
              <a:avLst>
                <a:gd name="adj" fmla="val 459"/>
              </a:avLst>
            </a:prstGeom>
            <a:solidFill>
              <a:schemeClr val="bg1">
                <a:lumMod val="6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22" name="圆角矩形 221"/>
            <p:cNvSpPr/>
            <p:nvPr/>
          </p:nvSpPr>
          <p:spPr>
            <a:xfrm>
              <a:off x="6683731" y="4857483"/>
              <a:ext cx="430102" cy="153608"/>
            </a:xfrm>
            <a:prstGeom prst="roundRect">
              <a:avLst>
                <a:gd name="adj" fmla="val 6128"/>
              </a:avLst>
            </a:prstGeom>
            <a:solidFill>
              <a:schemeClr val="tx1">
                <a:lumMod val="75000"/>
                <a:lumOff val="2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zh-CN" altLang="en-US" sz="600" dirty="0">
                <a:latin typeface="Arial" panose="020B0604020202020204" pitchFamily="34" charset="0"/>
                <a:cs typeface="Arial" panose="020B0604020202020204" pitchFamily="34" charset="0"/>
              </a:endParaRPr>
            </a:p>
          </p:txBody>
        </p:sp>
        <p:sp>
          <p:nvSpPr>
            <p:cNvPr id="223" name="圆角矩形 222"/>
            <p:cNvSpPr/>
            <p:nvPr/>
          </p:nvSpPr>
          <p:spPr>
            <a:xfrm>
              <a:off x="7294836" y="4791314"/>
              <a:ext cx="66170" cy="562441"/>
            </a:xfrm>
            <a:prstGeom prst="roundRect">
              <a:avLst>
                <a:gd name="adj" fmla="val 459"/>
              </a:avLst>
            </a:prstGeom>
            <a:solidFill>
              <a:schemeClr val="tx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24" name="椭圆 223"/>
            <p:cNvSpPr/>
            <p:nvPr/>
          </p:nvSpPr>
          <p:spPr>
            <a:xfrm>
              <a:off x="6699310" y="5055992"/>
              <a:ext cx="198509" cy="198509"/>
            </a:xfrm>
            <a:prstGeom prst="ellipse">
              <a:avLst/>
            </a:prstGeom>
            <a:solidFill>
              <a:schemeClr val="tx1">
                <a:lumMod val="65000"/>
                <a:lumOff val="35000"/>
              </a:schemeClr>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25" name="圆角矩形 224"/>
            <p:cNvSpPr/>
            <p:nvPr/>
          </p:nvSpPr>
          <p:spPr>
            <a:xfrm flipV="1">
              <a:off x="6604818" y="5517232"/>
              <a:ext cx="849810" cy="144016"/>
            </a:xfrm>
            <a:prstGeom prst="roundRect">
              <a:avLst>
                <a:gd name="adj" fmla="val 1404"/>
              </a:avLst>
            </a:prstGeom>
            <a:gradFill flip="none" rotWithShape="1">
              <a:gsLst>
                <a:gs pos="0">
                  <a:schemeClr val="bg1">
                    <a:lumMod val="50000"/>
                  </a:schemeClr>
                </a:gs>
                <a:gs pos="92000">
                  <a:schemeClr val="bg1"/>
                </a:gs>
                <a:gs pos="100000">
                  <a:schemeClr val="bg1">
                    <a:lumMod val="65000"/>
                  </a:schemeClr>
                </a:gs>
              </a:gsLst>
              <a:lin ang="16200000" scaled="1"/>
              <a:tileRect/>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26" name="椭圆 225"/>
            <p:cNvSpPr/>
            <p:nvPr/>
          </p:nvSpPr>
          <p:spPr>
            <a:xfrm>
              <a:off x="6672064" y="5733256"/>
              <a:ext cx="52385" cy="52385"/>
            </a:xfrm>
            <a:prstGeom prst="ellipse">
              <a:avLst/>
            </a:prstGeom>
            <a:solidFill>
              <a:schemeClr val="tx1">
                <a:lumMod val="65000"/>
                <a:lumOff val="3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227" name="椭圆 226"/>
            <p:cNvSpPr/>
            <p:nvPr/>
          </p:nvSpPr>
          <p:spPr>
            <a:xfrm>
              <a:off x="7339759" y="5733256"/>
              <a:ext cx="52385" cy="52385"/>
            </a:xfrm>
            <a:prstGeom prst="ellipse">
              <a:avLst/>
            </a:prstGeom>
            <a:solidFill>
              <a:schemeClr val="tx1">
                <a:lumMod val="65000"/>
                <a:lumOff val="3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grpSp>
      <p:grpSp>
        <p:nvGrpSpPr>
          <p:cNvPr id="228" name="组合 227"/>
          <p:cNvGrpSpPr/>
          <p:nvPr/>
        </p:nvGrpSpPr>
        <p:grpSpPr>
          <a:xfrm>
            <a:off x="7310931" y="4127661"/>
            <a:ext cx="381459" cy="432909"/>
            <a:chOff x="6600056" y="4725144"/>
            <a:chExt cx="860204" cy="1224136"/>
          </a:xfrm>
        </p:grpSpPr>
        <p:sp>
          <p:nvSpPr>
            <p:cNvPr id="229" name="圆角矩形 228"/>
            <p:cNvSpPr/>
            <p:nvPr/>
          </p:nvSpPr>
          <p:spPr>
            <a:xfrm>
              <a:off x="6600056" y="4725144"/>
              <a:ext cx="860204" cy="1224136"/>
            </a:xfrm>
            <a:prstGeom prst="roundRect">
              <a:avLst>
                <a:gd name="adj" fmla="val 1404"/>
              </a:avLst>
            </a:prstGeom>
            <a:gradFill flip="none" rotWithShape="1">
              <a:gsLst>
                <a:gs pos="0">
                  <a:schemeClr val="bg1">
                    <a:lumMod val="50000"/>
                  </a:schemeClr>
                </a:gs>
                <a:gs pos="92000">
                  <a:schemeClr val="bg1"/>
                </a:gs>
                <a:gs pos="100000">
                  <a:schemeClr val="bg1">
                    <a:lumMod val="65000"/>
                  </a:schemeClr>
                </a:gs>
              </a:gsLst>
              <a:lin ang="16200000" scaled="1"/>
              <a:tileRect/>
            </a:gra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30" name="圆角矩形 229"/>
            <p:cNvSpPr/>
            <p:nvPr/>
          </p:nvSpPr>
          <p:spPr>
            <a:xfrm>
              <a:off x="6666226" y="4791314"/>
              <a:ext cx="463187" cy="562441"/>
            </a:xfrm>
            <a:prstGeom prst="roundRect">
              <a:avLst>
                <a:gd name="adj" fmla="val 459"/>
              </a:avLst>
            </a:prstGeom>
            <a:solidFill>
              <a:schemeClr val="bg1">
                <a:lumMod val="6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31" name="圆角矩形 230"/>
            <p:cNvSpPr/>
            <p:nvPr/>
          </p:nvSpPr>
          <p:spPr>
            <a:xfrm>
              <a:off x="6683731" y="4857483"/>
              <a:ext cx="430102" cy="153608"/>
            </a:xfrm>
            <a:prstGeom prst="roundRect">
              <a:avLst>
                <a:gd name="adj" fmla="val 6128"/>
              </a:avLst>
            </a:prstGeom>
            <a:solidFill>
              <a:schemeClr val="tx1">
                <a:lumMod val="75000"/>
                <a:lumOff val="2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zh-CN" altLang="en-US" sz="600" dirty="0">
                <a:latin typeface="Arial" panose="020B0604020202020204" pitchFamily="34" charset="0"/>
                <a:cs typeface="Arial" panose="020B0604020202020204" pitchFamily="34" charset="0"/>
              </a:endParaRPr>
            </a:p>
          </p:txBody>
        </p:sp>
        <p:sp>
          <p:nvSpPr>
            <p:cNvPr id="232" name="圆角矩形 231"/>
            <p:cNvSpPr/>
            <p:nvPr/>
          </p:nvSpPr>
          <p:spPr>
            <a:xfrm>
              <a:off x="7294836" y="4791314"/>
              <a:ext cx="66170" cy="562441"/>
            </a:xfrm>
            <a:prstGeom prst="roundRect">
              <a:avLst>
                <a:gd name="adj" fmla="val 459"/>
              </a:avLst>
            </a:prstGeom>
            <a:solidFill>
              <a:schemeClr val="tx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33" name="椭圆 232"/>
            <p:cNvSpPr/>
            <p:nvPr/>
          </p:nvSpPr>
          <p:spPr>
            <a:xfrm>
              <a:off x="6699310" y="5055992"/>
              <a:ext cx="198509" cy="198509"/>
            </a:xfrm>
            <a:prstGeom prst="ellipse">
              <a:avLst/>
            </a:prstGeom>
            <a:solidFill>
              <a:schemeClr val="tx1">
                <a:lumMod val="65000"/>
                <a:lumOff val="35000"/>
              </a:schemeClr>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34" name="圆角矩形 233"/>
            <p:cNvSpPr/>
            <p:nvPr/>
          </p:nvSpPr>
          <p:spPr>
            <a:xfrm flipV="1">
              <a:off x="6604818" y="5517232"/>
              <a:ext cx="849810" cy="144016"/>
            </a:xfrm>
            <a:prstGeom prst="roundRect">
              <a:avLst>
                <a:gd name="adj" fmla="val 1404"/>
              </a:avLst>
            </a:prstGeom>
            <a:gradFill flip="none" rotWithShape="1">
              <a:gsLst>
                <a:gs pos="0">
                  <a:schemeClr val="bg1">
                    <a:lumMod val="50000"/>
                  </a:schemeClr>
                </a:gs>
                <a:gs pos="92000">
                  <a:schemeClr val="bg1"/>
                </a:gs>
                <a:gs pos="100000">
                  <a:schemeClr val="bg1">
                    <a:lumMod val="65000"/>
                  </a:schemeClr>
                </a:gs>
              </a:gsLst>
              <a:lin ang="16200000" scaled="1"/>
              <a:tileRect/>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35" name="椭圆 234"/>
            <p:cNvSpPr/>
            <p:nvPr/>
          </p:nvSpPr>
          <p:spPr>
            <a:xfrm>
              <a:off x="6672064" y="5733256"/>
              <a:ext cx="52385" cy="52385"/>
            </a:xfrm>
            <a:prstGeom prst="ellipse">
              <a:avLst/>
            </a:prstGeom>
            <a:solidFill>
              <a:schemeClr val="tx1">
                <a:lumMod val="65000"/>
                <a:lumOff val="3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236" name="椭圆 235"/>
            <p:cNvSpPr/>
            <p:nvPr/>
          </p:nvSpPr>
          <p:spPr>
            <a:xfrm>
              <a:off x="7339759" y="5733256"/>
              <a:ext cx="52385" cy="52385"/>
            </a:xfrm>
            <a:prstGeom prst="ellipse">
              <a:avLst/>
            </a:prstGeom>
            <a:solidFill>
              <a:schemeClr val="tx1">
                <a:lumMod val="65000"/>
                <a:lumOff val="3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grpSp>
      <p:grpSp>
        <p:nvGrpSpPr>
          <p:cNvPr id="246" name="组合 245"/>
          <p:cNvGrpSpPr/>
          <p:nvPr/>
        </p:nvGrpSpPr>
        <p:grpSpPr>
          <a:xfrm>
            <a:off x="6478902" y="4150521"/>
            <a:ext cx="367668" cy="455769"/>
            <a:chOff x="8540750" y="1970088"/>
            <a:chExt cx="2532063" cy="3460751"/>
          </a:xfrm>
        </p:grpSpPr>
        <p:sp>
          <p:nvSpPr>
            <p:cNvPr id="247" name="Freeform 5"/>
            <p:cNvSpPr>
              <a:spLocks/>
            </p:cNvSpPr>
            <p:nvPr/>
          </p:nvSpPr>
          <p:spPr bwMode="auto">
            <a:xfrm>
              <a:off x="8540750" y="1984376"/>
              <a:ext cx="2532063" cy="3446463"/>
            </a:xfrm>
            <a:custGeom>
              <a:avLst/>
              <a:gdLst>
                <a:gd name="T0" fmla="*/ 3503 w 7006"/>
                <a:gd name="T1" fmla="*/ 9531 h 9531"/>
                <a:gd name="T2" fmla="*/ 365 w 7006"/>
                <a:gd name="T3" fmla="*/ 9339 h 9531"/>
                <a:gd name="T4" fmla="*/ 16 w 7006"/>
                <a:gd name="T5" fmla="*/ 8987 h 9531"/>
                <a:gd name="T6" fmla="*/ 16 w 7006"/>
                <a:gd name="T7" fmla="*/ 4571 h 9531"/>
                <a:gd name="T8" fmla="*/ 16 w 7006"/>
                <a:gd name="T9" fmla="*/ 561 h 9531"/>
                <a:gd name="T10" fmla="*/ 469 w 7006"/>
                <a:gd name="T11" fmla="*/ 135 h 9531"/>
                <a:gd name="T12" fmla="*/ 3503 w 7006"/>
                <a:gd name="T13" fmla="*/ 0 h 9531"/>
                <a:gd name="T14" fmla="*/ 6537 w 7006"/>
                <a:gd name="T15" fmla="*/ 135 h 9531"/>
                <a:gd name="T16" fmla="*/ 6989 w 7006"/>
                <a:gd name="T17" fmla="*/ 561 h 9531"/>
                <a:gd name="T18" fmla="*/ 6989 w 7006"/>
                <a:gd name="T19" fmla="*/ 4571 h 9531"/>
                <a:gd name="T20" fmla="*/ 6989 w 7006"/>
                <a:gd name="T21" fmla="*/ 8987 h 9531"/>
                <a:gd name="T22" fmla="*/ 6641 w 7006"/>
                <a:gd name="T23" fmla="*/ 9339 h 9531"/>
                <a:gd name="T24" fmla="*/ 3503 w 7006"/>
                <a:gd name="T25" fmla="*/ 9531 h 95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006" h="9531">
                  <a:moveTo>
                    <a:pt x="3503" y="9531"/>
                  </a:moveTo>
                  <a:cubicBezTo>
                    <a:pt x="2360" y="9467"/>
                    <a:pt x="1361" y="9423"/>
                    <a:pt x="365" y="9339"/>
                  </a:cubicBezTo>
                  <a:cubicBezTo>
                    <a:pt x="179" y="9323"/>
                    <a:pt x="16" y="9206"/>
                    <a:pt x="16" y="8987"/>
                  </a:cubicBezTo>
                  <a:lnTo>
                    <a:pt x="16" y="4571"/>
                  </a:lnTo>
                  <a:cubicBezTo>
                    <a:pt x="16" y="3234"/>
                    <a:pt x="0" y="1898"/>
                    <a:pt x="16" y="561"/>
                  </a:cubicBezTo>
                  <a:cubicBezTo>
                    <a:pt x="20" y="266"/>
                    <a:pt x="198" y="147"/>
                    <a:pt x="469" y="135"/>
                  </a:cubicBezTo>
                  <a:lnTo>
                    <a:pt x="3503" y="0"/>
                  </a:lnTo>
                  <a:lnTo>
                    <a:pt x="6537" y="135"/>
                  </a:lnTo>
                  <a:cubicBezTo>
                    <a:pt x="6808" y="147"/>
                    <a:pt x="6986" y="266"/>
                    <a:pt x="6989" y="561"/>
                  </a:cubicBezTo>
                  <a:cubicBezTo>
                    <a:pt x="7006" y="1898"/>
                    <a:pt x="6989" y="3234"/>
                    <a:pt x="6989" y="4571"/>
                  </a:cubicBezTo>
                  <a:lnTo>
                    <a:pt x="6989" y="8987"/>
                  </a:lnTo>
                  <a:cubicBezTo>
                    <a:pt x="6989" y="9206"/>
                    <a:pt x="6827" y="9323"/>
                    <a:pt x="6641" y="9339"/>
                  </a:cubicBezTo>
                  <a:cubicBezTo>
                    <a:pt x="5645" y="9423"/>
                    <a:pt x="4646" y="9467"/>
                    <a:pt x="3503" y="9531"/>
                  </a:cubicBezTo>
                  <a:close/>
                </a:path>
              </a:pathLst>
            </a:custGeom>
            <a:solidFill>
              <a:srgbClr val="C8C9C9"/>
            </a:solidFill>
            <a:ln w="9525">
              <a:solidFill>
                <a:srgbClr val="000000"/>
              </a:solidFill>
              <a:round/>
              <a:headEnd/>
              <a:tailEnd/>
            </a:ln>
          </p:spPr>
          <p:txBody>
            <a:bodyPr vert="horz" wrap="square" lIns="68580" tIns="34290" rIns="68580" bIns="34290" numCol="1" anchor="t" anchorCtr="0" compatLnSpc="1">
              <a:prstTxWarp prst="textNoShape">
                <a:avLst/>
              </a:prstTxWarp>
            </a:bodyPr>
            <a:lstStyle/>
            <a:p>
              <a:endParaRPr lang="zh-CN" altLang="en-US" sz="1350"/>
            </a:p>
          </p:txBody>
        </p:sp>
        <p:sp>
          <p:nvSpPr>
            <p:cNvPr id="248" name="Freeform 6"/>
            <p:cNvSpPr>
              <a:spLocks/>
            </p:cNvSpPr>
            <p:nvPr/>
          </p:nvSpPr>
          <p:spPr bwMode="auto">
            <a:xfrm>
              <a:off x="8548688" y="1970088"/>
              <a:ext cx="2520950" cy="2232025"/>
            </a:xfrm>
            <a:custGeom>
              <a:avLst/>
              <a:gdLst>
                <a:gd name="T0" fmla="*/ 951 w 6973"/>
                <a:gd name="T1" fmla="*/ 68 h 6170"/>
                <a:gd name="T2" fmla="*/ 6021 w 6973"/>
                <a:gd name="T3" fmla="*/ 68 h 6170"/>
                <a:gd name="T4" fmla="*/ 6973 w 6973"/>
                <a:gd name="T5" fmla="*/ 1101 h 6170"/>
                <a:gd name="T6" fmla="*/ 6973 w 6973"/>
                <a:gd name="T7" fmla="*/ 6170 h 6170"/>
                <a:gd name="T8" fmla="*/ 3785 w 6973"/>
                <a:gd name="T9" fmla="*/ 6170 h 6170"/>
                <a:gd name="T10" fmla="*/ 3187 w 6973"/>
                <a:gd name="T11" fmla="*/ 6170 h 6170"/>
                <a:gd name="T12" fmla="*/ 0 w 6973"/>
                <a:gd name="T13" fmla="*/ 6170 h 6170"/>
                <a:gd name="T14" fmla="*/ 0 w 6973"/>
                <a:gd name="T15" fmla="*/ 1101 h 6170"/>
                <a:gd name="T16" fmla="*/ 951 w 6973"/>
                <a:gd name="T17" fmla="*/ 68 h 6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73" h="6170">
                  <a:moveTo>
                    <a:pt x="951" y="68"/>
                  </a:moveTo>
                  <a:cubicBezTo>
                    <a:pt x="3008" y="0"/>
                    <a:pt x="3965" y="0"/>
                    <a:pt x="6021" y="68"/>
                  </a:cubicBezTo>
                  <a:cubicBezTo>
                    <a:pt x="6286" y="518"/>
                    <a:pt x="6590" y="888"/>
                    <a:pt x="6973" y="1101"/>
                  </a:cubicBezTo>
                  <a:cubicBezTo>
                    <a:pt x="6973" y="2791"/>
                    <a:pt x="6973" y="4480"/>
                    <a:pt x="6973" y="6170"/>
                  </a:cubicBezTo>
                  <a:lnTo>
                    <a:pt x="3785" y="6170"/>
                  </a:lnTo>
                  <a:lnTo>
                    <a:pt x="3187" y="6170"/>
                  </a:lnTo>
                  <a:lnTo>
                    <a:pt x="0" y="6170"/>
                  </a:lnTo>
                  <a:cubicBezTo>
                    <a:pt x="0" y="4480"/>
                    <a:pt x="0" y="2791"/>
                    <a:pt x="0" y="1101"/>
                  </a:cubicBezTo>
                  <a:cubicBezTo>
                    <a:pt x="382" y="888"/>
                    <a:pt x="687" y="518"/>
                    <a:pt x="951" y="68"/>
                  </a:cubicBezTo>
                  <a:close/>
                </a:path>
              </a:pathLst>
            </a:custGeom>
            <a:solidFill>
              <a:srgbClr val="9E9F9F"/>
            </a:solidFill>
            <a:ln w="9525">
              <a:solidFill>
                <a:srgbClr val="000000"/>
              </a:solidFill>
              <a:round/>
              <a:headEnd/>
              <a:tailEnd/>
            </a:ln>
          </p:spPr>
          <p:txBody>
            <a:bodyPr vert="horz" wrap="square" lIns="68580" tIns="34290" rIns="68580" bIns="34290" numCol="1" anchor="t" anchorCtr="0" compatLnSpc="1">
              <a:prstTxWarp prst="textNoShape">
                <a:avLst/>
              </a:prstTxWarp>
            </a:bodyPr>
            <a:lstStyle/>
            <a:p>
              <a:endParaRPr lang="zh-CN" altLang="en-US" sz="1350"/>
            </a:p>
          </p:txBody>
        </p:sp>
        <p:sp>
          <p:nvSpPr>
            <p:cNvPr id="249" name="Freeform 7"/>
            <p:cNvSpPr>
              <a:spLocks/>
            </p:cNvSpPr>
            <p:nvPr/>
          </p:nvSpPr>
          <p:spPr bwMode="auto">
            <a:xfrm>
              <a:off x="8774113" y="2266951"/>
              <a:ext cx="2041525" cy="915988"/>
            </a:xfrm>
            <a:custGeom>
              <a:avLst/>
              <a:gdLst>
                <a:gd name="T0" fmla="*/ 600 w 5648"/>
                <a:gd name="T1" fmla="*/ 0 h 2532"/>
                <a:gd name="T2" fmla="*/ 5048 w 5648"/>
                <a:gd name="T3" fmla="*/ 0 h 2532"/>
                <a:gd name="T4" fmla="*/ 5648 w 5648"/>
                <a:gd name="T5" fmla="*/ 600 h 2532"/>
                <a:gd name="T6" fmla="*/ 5648 w 5648"/>
                <a:gd name="T7" fmla="*/ 2232 h 2532"/>
                <a:gd name="T8" fmla="*/ 5348 w 5648"/>
                <a:gd name="T9" fmla="*/ 2532 h 2532"/>
                <a:gd name="T10" fmla="*/ 300 w 5648"/>
                <a:gd name="T11" fmla="*/ 2532 h 2532"/>
                <a:gd name="T12" fmla="*/ 0 w 5648"/>
                <a:gd name="T13" fmla="*/ 2232 h 2532"/>
                <a:gd name="T14" fmla="*/ 0 w 5648"/>
                <a:gd name="T15" fmla="*/ 600 h 2532"/>
                <a:gd name="T16" fmla="*/ 600 w 5648"/>
                <a:gd name="T17" fmla="*/ 0 h 2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48" h="2532">
                  <a:moveTo>
                    <a:pt x="600" y="0"/>
                  </a:moveTo>
                  <a:lnTo>
                    <a:pt x="5048" y="0"/>
                  </a:lnTo>
                  <a:cubicBezTo>
                    <a:pt x="5378" y="0"/>
                    <a:pt x="5648" y="270"/>
                    <a:pt x="5648" y="600"/>
                  </a:cubicBezTo>
                  <a:lnTo>
                    <a:pt x="5648" y="2232"/>
                  </a:lnTo>
                  <a:cubicBezTo>
                    <a:pt x="5648" y="2397"/>
                    <a:pt x="5513" y="2532"/>
                    <a:pt x="5348" y="2532"/>
                  </a:cubicBezTo>
                  <a:lnTo>
                    <a:pt x="300" y="2532"/>
                  </a:lnTo>
                  <a:cubicBezTo>
                    <a:pt x="135" y="2532"/>
                    <a:pt x="0" y="2397"/>
                    <a:pt x="0" y="2232"/>
                  </a:cubicBezTo>
                  <a:lnTo>
                    <a:pt x="0" y="600"/>
                  </a:lnTo>
                  <a:cubicBezTo>
                    <a:pt x="0" y="270"/>
                    <a:pt x="270" y="0"/>
                    <a:pt x="600" y="0"/>
                  </a:cubicBezTo>
                  <a:close/>
                </a:path>
              </a:pathLst>
            </a:custGeom>
            <a:solidFill>
              <a:srgbClr val="8888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a:p>
          </p:txBody>
        </p:sp>
        <p:sp>
          <p:nvSpPr>
            <p:cNvPr id="250" name="Rectangle 8"/>
            <p:cNvSpPr>
              <a:spLocks noChangeArrowheads="1"/>
            </p:cNvSpPr>
            <p:nvPr/>
          </p:nvSpPr>
          <p:spPr bwMode="auto">
            <a:xfrm>
              <a:off x="9185275" y="2460626"/>
              <a:ext cx="1258888" cy="401638"/>
            </a:xfrm>
            <a:prstGeom prst="rect">
              <a:avLst/>
            </a:prstGeom>
            <a:solidFill>
              <a:srgbClr val="59575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zh-CN" altLang="en-US" sz="1350"/>
            </a:p>
          </p:txBody>
        </p:sp>
        <p:sp>
          <p:nvSpPr>
            <p:cNvPr id="251" name="Freeform 9"/>
            <p:cNvSpPr>
              <a:spLocks/>
            </p:cNvSpPr>
            <p:nvPr/>
          </p:nvSpPr>
          <p:spPr bwMode="auto">
            <a:xfrm>
              <a:off x="9756775" y="3319463"/>
              <a:ext cx="225425" cy="134938"/>
            </a:xfrm>
            <a:custGeom>
              <a:avLst/>
              <a:gdLst>
                <a:gd name="T0" fmla="*/ 100 w 625"/>
                <a:gd name="T1" fmla="*/ 0 h 371"/>
                <a:gd name="T2" fmla="*/ 525 w 625"/>
                <a:gd name="T3" fmla="*/ 0 h 371"/>
                <a:gd name="T4" fmla="*/ 625 w 625"/>
                <a:gd name="T5" fmla="*/ 100 h 371"/>
                <a:gd name="T6" fmla="*/ 625 w 625"/>
                <a:gd name="T7" fmla="*/ 271 h 371"/>
                <a:gd name="T8" fmla="*/ 525 w 625"/>
                <a:gd name="T9" fmla="*/ 371 h 371"/>
                <a:gd name="T10" fmla="*/ 100 w 625"/>
                <a:gd name="T11" fmla="*/ 371 h 371"/>
                <a:gd name="T12" fmla="*/ 0 w 625"/>
                <a:gd name="T13" fmla="*/ 271 h 371"/>
                <a:gd name="T14" fmla="*/ 0 w 625"/>
                <a:gd name="T15" fmla="*/ 100 h 371"/>
                <a:gd name="T16" fmla="*/ 100 w 625"/>
                <a:gd name="T17" fmla="*/ 0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5" h="371">
                  <a:moveTo>
                    <a:pt x="100" y="0"/>
                  </a:moveTo>
                  <a:lnTo>
                    <a:pt x="525" y="0"/>
                  </a:lnTo>
                  <a:cubicBezTo>
                    <a:pt x="580" y="0"/>
                    <a:pt x="625" y="45"/>
                    <a:pt x="625" y="100"/>
                  </a:cubicBezTo>
                  <a:lnTo>
                    <a:pt x="625" y="271"/>
                  </a:lnTo>
                  <a:cubicBezTo>
                    <a:pt x="625" y="326"/>
                    <a:pt x="580" y="371"/>
                    <a:pt x="525" y="371"/>
                  </a:cubicBezTo>
                  <a:lnTo>
                    <a:pt x="100" y="371"/>
                  </a:lnTo>
                  <a:cubicBezTo>
                    <a:pt x="45" y="371"/>
                    <a:pt x="0" y="326"/>
                    <a:pt x="0" y="271"/>
                  </a:cubicBezTo>
                  <a:lnTo>
                    <a:pt x="0" y="100"/>
                  </a:lnTo>
                  <a:cubicBezTo>
                    <a:pt x="0" y="45"/>
                    <a:pt x="45" y="0"/>
                    <a:pt x="100" y="0"/>
                  </a:cubicBezTo>
                  <a:close/>
                </a:path>
              </a:pathLst>
            </a:cu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a:p>
          </p:txBody>
        </p:sp>
        <p:sp>
          <p:nvSpPr>
            <p:cNvPr id="252" name="Freeform 10"/>
            <p:cNvSpPr>
              <a:spLocks/>
            </p:cNvSpPr>
            <p:nvPr/>
          </p:nvSpPr>
          <p:spPr bwMode="auto">
            <a:xfrm>
              <a:off x="9756775" y="3516313"/>
              <a:ext cx="225425" cy="134938"/>
            </a:xfrm>
            <a:custGeom>
              <a:avLst/>
              <a:gdLst>
                <a:gd name="T0" fmla="*/ 100 w 625"/>
                <a:gd name="T1" fmla="*/ 0 h 372"/>
                <a:gd name="T2" fmla="*/ 525 w 625"/>
                <a:gd name="T3" fmla="*/ 0 h 372"/>
                <a:gd name="T4" fmla="*/ 625 w 625"/>
                <a:gd name="T5" fmla="*/ 100 h 372"/>
                <a:gd name="T6" fmla="*/ 625 w 625"/>
                <a:gd name="T7" fmla="*/ 272 h 372"/>
                <a:gd name="T8" fmla="*/ 525 w 625"/>
                <a:gd name="T9" fmla="*/ 372 h 372"/>
                <a:gd name="T10" fmla="*/ 100 w 625"/>
                <a:gd name="T11" fmla="*/ 372 h 372"/>
                <a:gd name="T12" fmla="*/ 0 w 625"/>
                <a:gd name="T13" fmla="*/ 272 h 372"/>
                <a:gd name="T14" fmla="*/ 0 w 625"/>
                <a:gd name="T15" fmla="*/ 100 h 372"/>
                <a:gd name="T16" fmla="*/ 100 w 625"/>
                <a:gd name="T17" fmla="*/ 0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5" h="372">
                  <a:moveTo>
                    <a:pt x="100" y="0"/>
                  </a:moveTo>
                  <a:lnTo>
                    <a:pt x="525" y="0"/>
                  </a:lnTo>
                  <a:cubicBezTo>
                    <a:pt x="580" y="0"/>
                    <a:pt x="625" y="45"/>
                    <a:pt x="625" y="100"/>
                  </a:cubicBezTo>
                  <a:lnTo>
                    <a:pt x="625" y="272"/>
                  </a:lnTo>
                  <a:cubicBezTo>
                    <a:pt x="625" y="327"/>
                    <a:pt x="580" y="372"/>
                    <a:pt x="525" y="372"/>
                  </a:cubicBezTo>
                  <a:lnTo>
                    <a:pt x="100" y="372"/>
                  </a:lnTo>
                  <a:cubicBezTo>
                    <a:pt x="45" y="372"/>
                    <a:pt x="0" y="327"/>
                    <a:pt x="0" y="272"/>
                  </a:cubicBezTo>
                  <a:lnTo>
                    <a:pt x="0" y="100"/>
                  </a:lnTo>
                  <a:cubicBezTo>
                    <a:pt x="0" y="45"/>
                    <a:pt x="45" y="0"/>
                    <a:pt x="100" y="0"/>
                  </a:cubicBezTo>
                  <a:close/>
                </a:path>
              </a:pathLst>
            </a:cu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a:p>
          </p:txBody>
        </p:sp>
        <p:sp>
          <p:nvSpPr>
            <p:cNvPr id="253" name="Freeform 11"/>
            <p:cNvSpPr>
              <a:spLocks/>
            </p:cNvSpPr>
            <p:nvPr/>
          </p:nvSpPr>
          <p:spPr bwMode="auto">
            <a:xfrm>
              <a:off x="9756775" y="3698876"/>
              <a:ext cx="225425" cy="134938"/>
            </a:xfrm>
            <a:custGeom>
              <a:avLst/>
              <a:gdLst>
                <a:gd name="T0" fmla="*/ 100 w 625"/>
                <a:gd name="T1" fmla="*/ 0 h 371"/>
                <a:gd name="T2" fmla="*/ 525 w 625"/>
                <a:gd name="T3" fmla="*/ 0 h 371"/>
                <a:gd name="T4" fmla="*/ 625 w 625"/>
                <a:gd name="T5" fmla="*/ 100 h 371"/>
                <a:gd name="T6" fmla="*/ 625 w 625"/>
                <a:gd name="T7" fmla="*/ 271 h 371"/>
                <a:gd name="T8" fmla="*/ 525 w 625"/>
                <a:gd name="T9" fmla="*/ 371 h 371"/>
                <a:gd name="T10" fmla="*/ 100 w 625"/>
                <a:gd name="T11" fmla="*/ 371 h 371"/>
                <a:gd name="T12" fmla="*/ 0 w 625"/>
                <a:gd name="T13" fmla="*/ 271 h 371"/>
                <a:gd name="T14" fmla="*/ 0 w 625"/>
                <a:gd name="T15" fmla="*/ 100 h 371"/>
                <a:gd name="T16" fmla="*/ 100 w 625"/>
                <a:gd name="T17" fmla="*/ 0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5" h="371">
                  <a:moveTo>
                    <a:pt x="100" y="0"/>
                  </a:moveTo>
                  <a:lnTo>
                    <a:pt x="525" y="0"/>
                  </a:lnTo>
                  <a:cubicBezTo>
                    <a:pt x="580" y="0"/>
                    <a:pt x="625" y="45"/>
                    <a:pt x="625" y="100"/>
                  </a:cubicBezTo>
                  <a:lnTo>
                    <a:pt x="625" y="271"/>
                  </a:lnTo>
                  <a:cubicBezTo>
                    <a:pt x="625" y="326"/>
                    <a:pt x="580" y="371"/>
                    <a:pt x="525" y="371"/>
                  </a:cubicBezTo>
                  <a:lnTo>
                    <a:pt x="100" y="371"/>
                  </a:lnTo>
                  <a:cubicBezTo>
                    <a:pt x="45" y="371"/>
                    <a:pt x="0" y="326"/>
                    <a:pt x="0" y="271"/>
                  </a:cubicBezTo>
                  <a:lnTo>
                    <a:pt x="0" y="100"/>
                  </a:lnTo>
                  <a:cubicBezTo>
                    <a:pt x="0" y="45"/>
                    <a:pt x="45" y="0"/>
                    <a:pt x="100" y="0"/>
                  </a:cubicBezTo>
                  <a:close/>
                </a:path>
              </a:pathLst>
            </a:cu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a:p>
          </p:txBody>
        </p:sp>
        <p:sp>
          <p:nvSpPr>
            <p:cNvPr id="254" name="Freeform 12"/>
            <p:cNvSpPr>
              <a:spLocks/>
            </p:cNvSpPr>
            <p:nvPr/>
          </p:nvSpPr>
          <p:spPr bwMode="auto">
            <a:xfrm>
              <a:off x="9756775" y="3897313"/>
              <a:ext cx="225425" cy="133350"/>
            </a:xfrm>
            <a:custGeom>
              <a:avLst/>
              <a:gdLst>
                <a:gd name="T0" fmla="*/ 100 w 625"/>
                <a:gd name="T1" fmla="*/ 0 h 371"/>
                <a:gd name="T2" fmla="*/ 525 w 625"/>
                <a:gd name="T3" fmla="*/ 0 h 371"/>
                <a:gd name="T4" fmla="*/ 625 w 625"/>
                <a:gd name="T5" fmla="*/ 100 h 371"/>
                <a:gd name="T6" fmla="*/ 625 w 625"/>
                <a:gd name="T7" fmla="*/ 271 h 371"/>
                <a:gd name="T8" fmla="*/ 525 w 625"/>
                <a:gd name="T9" fmla="*/ 371 h 371"/>
                <a:gd name="T10" fmla="*/ 100 w 625"/>
                <a:gd name="T11" fmla="*/ 371 h 371"/>
                <a:gd name="T12" fmla="*/ 0 w 625"/>
                <a:gd name="T13" fmla="*/ 271 h 371"/>
                <a:gd name="T14" fmla="*/ 0 w 625"/>
                <a:gd name="T15" fmla="*/ 100 h 371"/>
                <a:gd name="T16" fmla="*/ 100 w 625"/>
                <a:gd name="T17" fmla="*/ 0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5" h="371">
                  <a:moveTo>
                    <a:pt x="100" y="0"/>
                  </a:moveTo>
                  <a:lnTo>
                    <a:pt x="525" y="0"/>
                  </a:lnTo>
                  <a:cubicBezTo>
                    <a:pt x="580" y="0"/>
                    <a:pt x="625" y="45"/>
                    <a:pt x="625" y="100"/>
                  </a:cubicBezTo>
                  <a:lnTo>
                    <a:pt x="625" y="271"/>
                  </a:lnTo>
                  <a:cubicBezTo>
                    <a:pt x="625" y="326"/>
                    <a:pt x="580" y="371"/>
                    <a:pt x="525" y="371"/>
                  </a:cubicBezTo>
                  <a:lnTo>
                    <a:pt x="100" y="371"/>
                  </a:lnTo>
                  <a:cubicBezTo>
                    <a:pt x="45" y="371"/>
                    <a:pt x="0" y="326"/>
                    <a:pt x="0" y="271"/>
                  </a:cubicBezTo>
                  <a:lnTo>
                    <a:pt x="0" y="100"/>
                  </a:lnTo>
                  <a:cubicBezTo>
                    <a:pt x="0" y="45"/>
                    <a:pt x="45" y="0"/>
                    <a:pt x="100" y="0"/>
                  </a:cubicBezTo>
                  <a:close/>
                </a:path>
              </a:pathLst>
            </a:cu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a:p>
          </p:txBody>
        </p:sp>
        <p:sp>
          <p:nvSpPr>
            <p:cNvPr id="255" name="Freeform 13"/>
            <p:cNvSpPr>
              <a:spLocks/>
            </p:cNvSpPr>
            <p:nvPr/>
          </p:nvSpPr>
          <p:spPr bwMode="auto">
            <a:xfrm>
              <a:off x="10125075" y="3319463"/>
              <a:ext cx="225425" cy="134938"/>
            </a:xfrm>
            <a:custGeom>
              <a:avLst/>
              <a:gdLst>
                <a:gd name="T0" fmla="*/ 100 w 624"/>
                <a:gd name="T1" fmla="*/ 0 h 371"/>
                <a:gd name="T2" fmla="*/ 524 w 624"/>
                <a:gd name="T3" fmla="*/ 0 h 371"/>
                <a:gd name="T4" fmla="*/ 624 w 624"/>
                <a:gd name="T5" fmla="*/ 100 h 371"/>
                <a:gd name="T6" fmla="*/ 624 w 624"/>
                <a:gd name="T7" fmla="*/ 271 h 371"/>
                <a:gd name="T8" fmla="*/ 524 w 624"/>
                <a:gd name="T9" fmla="*/ 371 h 371"/>
                <a:gd name="T10" fmla="*/ 100 w 624"/>
                <a:gd name="T11" fmla="*/ 371 h 371"/>
                <a:gd name="T12" fmla="*/ 0 w 624"/>
                <a:gd name="T13" fmla="*/ 271 h 371"/>
                <a:gd name="T14" fmla="*/ 0 w 624"/>
                <a:gd name="T15" fmla="*/ 100 h 371"/>
                <a:gd name="T16" fmla="*/ 100 w 624"/>
                <a:gd name="T17" fmla="*/ 0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4" h="371">
                  <a:moveTo>
                    <a:pt x="100" y="0"/>
                  </a:moveTo>
                  <a:lnTo>
                    <a:pt x="524" y="0"/>
                  </a:lnTo>
                  <a:cubicBezTo>
                    <a:pt x="579" y="0"/>
                    <a:pt x="624" y="45"/>
                    <a:pt x="624" y="100"/>
                  </a:cubicBezTo>
                  <a:lnTo>
                    <a:pt x="624" y="271"/>
                  </a:lnTo>
                  <a:cubicBezTo>
                    <a:pt x="624" y="326"/>
                    <a:pt x="579" y="371"/>
                    <a:pt x="524" y="371"/>
                  </a:cubicBezTo>
                  <a:lnTo>
                    <a:pt x="100" y="371"/>
                  </a:lnTo>
                  <a:cubicBezTo>
                    <a:pt x="45" y="371"/>
                    <a:pt x="0" y="326"/>
                    <a:pt x="0" y="271"/>
                  </a:cubicBezTo>
                  <a:lnTo>
                    <a:pt x="0" y="100"/>
                  </a:lnTo>
                  <a:cubicBezTo>
                    <a:pt x="0" y="45"/>
                    <a:pt x="45" y="0"/>
                    <a:pt x="100" y="0"/>
                  </a:cubicBezTo>
                  <a:close/>
                </a:path>
              </a:pathLst>
            </a:cu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a:p>
          </p:txBody>
        </p:sp>
        <p:sp>
          <p:nvSpPr>
            <p:cNvPr id="256" name="Freeform 14"/>
            <p:cNvSpPr>
              <a:spLocks/>
            </p:cNvSpPr>
            <p:nvPr/>
          </p:nvSpPr>
          <p:spPr bwMode="auto">
            <a:xfrm>
              <a:off x="10125075" y="3516313"/>
              <a:ext cx="225425" cy="134938"/>
            </a:xfrm>
            <a:custGeom>
              <a:avLst/>
              <a:gdLst>
                <a:gd name="T0" fmla="*/ 100 w 624"/>
                <a:gd name="T1" fmla="*/ 0 h 372"/>
                <a:gd name="T2" fmla="*/ 524 w 624"/>
                <a:gd name="T3" fmla="*/ 0 h 372"/>
                <a:gd name="T4" fmla="*/ 624 w 624"/>
                <a:gd name="T5" fmla="*/ 100 h 372"/>
                <a:gd name="T6" fmla="*/ 624 w 624"/>
                <a:gd name="T7" fmla="*/ 272 h 372"/>
                <a:gd name="T8" fmla="*/ 524 w 624"/>
                <a:gd name="T9" fmla="*/ 372 h 372"/>
                <a:gd name="T10" fmla="*/ 100 w 624"/>
                <a:gd name="T11" fmla="*/ 372 h 372"/>
                <a:gd name="T12" fmla="*/ 0 w 624"/>
                <a:gd name="T13" fmla="*/ 272 h 372"/>
                <a:gd name="T14" fmla="*/ 0 w 624"/>
                <a:gd name="T15" fmla="*/ 100 h 372"/>
                <a:gd name="T16" fmla="*/ 100 w 624"/>
                <a:gd name="T17" fmla="*/ 0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4" h="372">
                  <a:moveTo>
                    <a:pt x="100" y="0"/>
                  </a:moveTo>
                  <a:lnTo>
                    <a:pt x="524" y="0"/>
                  </a:lnTo>
                  <a:cubicBezTo>
                    <a:pt x="579" y="0"/>
                    <a:pt x="624" y="45"/>
                    <a:pt x="624" y="100"/>
                  </a:cubicBezTo>
                  <a:lnTo>
                    <a:pt x="624" y="272"/>
                  </a:lnTo>
                  <a:cubicBezTo>
                    <a:pt x="624" y="327"/>
                    <a:pt x="579" y="372"/>
                    <a:pt x="524" y="372"/>
                  </a:cubicBezTo>
                  <a:lnTo>
                    <a:pt x="100" y="372"/>
                  </a:lnTo>
                  <a:cubicBezTo>
                    <a:pt x="45" y="372"/>
                    <a:pt x="0" y="327"/>
                    <a:pt x="0" y="272"/>
                  </a:cubicBezTo>
                  <a:lnTo>
                    <a:pt x="0" y="100"/>
                  </a:lnTo>
                  <a:cubicBezTo>
                    <a:pt x="0" y="45"/>
                    <a:pt x="45" y="0"/>
                    <a:pt x="100" y="0"/>
                  </a:cubicBezTo>
                  <a:close/>
                </a:path>
              </a:pathLst>
            </a:cu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a:p>
          </p:txBody>
        </p:sp>
        <p:sp>
          <p:nvSpPr>
            <p:cNvPr id="257" name="Freeform 15"/>
            <p:cNvSpPr>
              <a:spLocks/>
            </p:cNvSpPr>
            <p:nvPr/>
          </p:nvSpPr>
          <p:spPr bwMode="auto">
            <a:xfrm>
              <a:off x="10125075" y="3698876"/>
              <a:ext cx="225425" cy="134938"/>
            </a:xfrm>
            <a:custGeom>
              <a:avLst/>
              <a:gdLst>
                <a:gd name="T0" fmla="*/ 100 w 624"/>
                <a:gd name="T1" fmla="*/ 0 h 371"/>
                <a:gd name="T2" fmla="*/ 524 w 624"/>
                <a:gd name="T3" fmla="*/ 0 h 371"/>
                <a:gd name="T4" fmla="*/ 624 w 624"/>
                <a:gd name="T5" fmla="*/ 100 h 371"/>
                <a:gd name="T6" fmla="*/ 624 w 624"/>
                <a:gd name="T7" fmla="*/ 271 h 371"/>
                <a:gd name="T8" fmla="*/ 524 w 624"/>
                <a:gd name="T9" fmla="*/ 371 h 371"/>
                <a:gd name="T10" fmla="*/ 100 w 624"/>
                <a:gd name="T11" fmla="*/ 371 h 371"/>
                <a:gd name="T12" fmla="*/ 0 w 624"/>
                <a:gd name="T13" fmla="*/ 271 h 371"/>
                <a:gd name="T14" fmla="*/ 0 w 624"/>
                <a:gd name="T15" fmla="*/ 100 h 371"/>
                <a:gd name="T16" fmla="*/ 100 w 624"/>
                <a:gd name="T17" fmla="*/ 0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4" h="371">
                  <a:moveTo>
                    <a:pt x="100" y="0"/>
                  </a:moveTo>
                  <a:lnTo>
                    <a:pt x="524" y="0"/>
                  </a:lnTo>
                  <a:cubicBezTo>
                    <a:pt x="579" y="0"/>
                    <a:pt x="624" y="45"/>
                    <a:pt x="624" y="100"/>
                  </a:cubicBezTo>
                  <a:lnTo>
                    <a:pt x="624" y="271"/>
                  </a:lnTo>
                  <a:cubicBezTo>
                    <a:pt x="624" y="326"/>
                    <a:pt x="579" y="371"/>
                    <a:pt x="524" y="371"/>
                  </a:cubicBezTo>
                  <a:lnTo>
                    <a:pt x="100" y="371"/>
                  </a:lnTo>
                  <a:cubicBezTo>
                    <a:pt x="45" y="371"/>
                    <a:pt x="0" y="326"/>
                    <a:pt x="0" y="271"/>
                  </a:cubicBezTo>
                  <a:lnTo>
                    <a:pt x="0" y="100"/>
                  </a:lnTo>
                  <a:cubicBezTo>
                    <a:pt x="0" y="45"/>
                    <a:pt x="45" y="0"/>
                    <a:pt x="100" y="0"/>
                  </a:cubicBezTo>
                  <a:close/>
                </a:path>
              </a:pathLst>
            </a:cu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a:p>
          </p:txBody>
        </p:sp>
        <p:sp>
          <p:nvSpPr>
            <p:cNvPr id="258" name="Freeform 16"/>
            <p:cNvSpPr>
              <a:spLocks/>
            </p:cNvSpPr>
            <p:nvPr/>
          </p:nvSpPr>
          <p:spPr bwMode="auto">
            <a:xfrm>
              <a:off x="10125075" y="3897313"/>
              <a:ext cx="225425" cy="133350"/>
            </a:xfrm>
            <a:custGeom>
              <a:avLst/>
              <a:gdLst>
                <a:gd name="T0" fmla="*/ 100 w 624"/>
                <a:gd name="T1" fmla="*/ 0 h 371"/>
                <a:gd name="T2" fmla="*/ 524 w 624"/>
                <a:gd name="T3" fmla="*/ 0 h 371"/>
                <a:gd name="T4" fmla="*/ 624 w 624"/>
                <a:gd name="T5" fmla="*/ 100 h 371"/>
                <a:gd name="T6" fmla="*/ 624 w 624"/>
                <a:gd name="T7" fmla="*/ 271 h 371"/>
                <a:gd name="T8" fmla="*/ 524 w 624"/>
                <a:gd name="T9" fmla="*/ 371 h 371"/>
                <a:gd name="T10" fmla="*/ 100 w 624"/>
                <a:gd name="T11" fmla="*/ 371 h 371"/>
                <a:gd name="T12" fmla="*/ 0 w 624"/>
                <a:gd name="T13" fmla="*/ 271 h 371"/>
                <a:gd name="T14" fmla="*/ 0 w 624"/>
                <a:gd name="T15" fmla="*/ 100 h 371"/>
                <a:gd name="T16" fmla="*/ 100 w 624"/>
                <a:gd name="T17" fmla="*/ 0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4" h="371">
                  <a:moveTo>
                    <a:pt x="100" y="0"/>
                  </a:moveTo>
                  <a:lnTo>
                    <a:pt x="524" y="0"/>
                  </a:lnTo>
                  <a:cubicBezTo>
                    <a:pt x="579" y="0"/>
                    <a:pt x="624" y="45"/>
                    <a:pt x="624" y="100"/>
                  </a:cubicBezTo>
                  <a:lnTo>
                    <a:pt x="624" y="271"/>
                  </a:lnTo>
                  <a:cubicBezTo>
                    <a:pt x="624" y="326"/>
                    <a:pt x="579" y="371"/>
                    <a:pt x="524" y="371"/>
                  </a:cubicBezTo>
                  <a:lnTo>
                    <a:pt x="100" y="371"/>
                  </a:lnTo>
                  <a:cubicBezTo>
                    <a:pt x="45" y="371"/>
                    <a:pt x="0" y="326"/>
                    <a:pt x="0" y="271"/>
                  </a:cubicBezTo>
                  <a:lnTo>
                    <a:pt x="0" y="100"/>
                  </a:lnTo>
                  <a:cubicBezTo>
                    <a:pt x="0" y="45"/>
                    <a:pt x="45" y="0"/>
                    <a:pt x="100" y="0"/>
                  </a:cubicBezTo>
                  <a:close/>
                </a:path>
              </a:pathLst>
            </a:cu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a:p>
          </p:txBody>
        </p:sp>
        <p:sp>
          <p:nvSpPr>
            <p:cNvPr id="259" name="Freeform 17"/>
            <p:cNvSpPr>
              <a:spLocks/>
            </p:cNvSpPr>
            <p:nvPr/>
          </p:nvSpPr>
          <p:spPr bwMode="auto">
            <a:xfrm>
              <a:off x="10494963" y="3319463"/>
              <a:ext cx="227013" cy="134938"/>
            </a:xfrm>
            <a:custGeom>
              <a:avLst/>
              <a:gdLst>
                <a:gd name="T0" fmla="*/ 100 w 624"/>
                <a:gd name="T1" fmla="*/ 0 h 371"/>
                <a:gd name="T2" fmla="*/ 524 w 624"/>
                <a:gd name="T3" fmla="*/ 0 h 371"/>
                <a:gd name="T4" fmla="*/ 624 w 624"/>
                <a:gd name="T5" fmla="*/ 100 h 371"/>
                <a:gd name="T6" fmla="*/ 624 w 624"/>
                <a:gd name="T7" fmla="*/ 271 h 371"/>
                <a:gd name="T8" fmla="*/ 524 w 624"/>
                <a:gd name="T9" fmla="*/ 371 h 371"/>
                <a:gd name="T10" fmla="*/ 100 w 624"/>
                <a:gd name="T11" fmla="*/ 371 h 371"/>
                <a:gd name="T12" fmla="*/ 0 w 624"/>
                <a:gd name="T13" fmla="*/ 271 h 371"/>
                <a:gd name="T14" fmla="*/ 0 w 624"/>
                <a:gd name="T15" fmla="*/ 100 h 371"/>
                <a:gd name="T16" fmla="*/ 100 w 624"/>
                <a:gd name="T17" fmla="*/ 0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4" h="371">
                  <a:moveTo>
                    <a:pt x="100" y="0"/>
                  </a:moveTo>
                  <a:lnTo>
                    <a:pt x="524" y="0"/>
                  </a:lnTo>
                  <a:cubicBezTo>
                    <a:pt x="579" y="0"/>
                    <a:pt x="624" y="45"/>
                    <a:pt x="624" y="100"/>
                  </a:cubicBezTo>
                  <a:lnTo>
                    <a:pt x="624" y="271"/>
                  </a:lnTo>
                  <a:cubicBezTo>
                    <a:pt x="624" y="326"/>
                    <a:pt x="579" y="371"/>
                    <a:pt x="524" y="371"/>
                  </a:cubicBezTo>
                  <a:lnTo>
                    <a:pt x="100" y="371"/>
                  </a:lnTo>
                  <a:cubicBezTo>
                    <a:pt x="45" y="371"/>
                    <a:pt x="0" y="326"/>
                    <a:pt x="0" y="271"/>
                  </a:cubicBezTo>
                  <a:lnTo>
                    <a:pt x="0" y="100"/>
                  </a:lnTo>
                  <a:cubicBezTo>
                    <a:pt x="0" y="45"/>
                    <a:pt x="45" y="0"/>
                    <a:pt x="100" y="0"/>
                  </a:cubicBezTo>
                  <a:close/>
                </a:path>
              </a:pathLst>
            </a:cu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a:p>
          </p:txBody>
        </p:sp>
        <p:sp>
          <p:nvSpPr>
            <p:cNvPr id="260" name="Freeform 18"/>
            <p:cNvSpPr>
              <a:spLocks/>
            </p:cNvSpPr>
            <p:nvPr/>
          </p:nvSpPr>
          <p:spPr bwMode="auto">
            <a:xfrm>
              <a:off x="10494963" y="3516313"/>
              <a:ext cx="227013" cy="134938"/>
            </a:xfrm>
            <a:custGeom>
              <a:avLst/>
              <a:gdLst>
                <a:gd name="T0" fmla="*/ 100 w 624"/>
                <a:gd name="T1" fmla="*/ 0 h 372"/>
                <a:gd name="T2" fmla="*/ 524 w 624"/>
                <a:gd name="T3" fmla="*/ 0 h 372"/>
                <a:gd name="T4" fmla="*/ 624 w 624"/>
                <a:gd name="T5" fmla="*/ 100 h 372"/>
                <a:gd name="T6" fmla="*/ 624 w 624"/>
                <a:gd name="T7" fmla="*/ 272 h 372"/>
                <a:gd name="T8" fmla="*/ 524 w 624"/>
                <a:gd name="T9" fmla="*/ 372 h 372"/>
                <a:gd name="T10" fmla="*/ 100 w 624"/>
                <a:gd name="T11" fmla="*/ 372 h 372"/>
                <a:gd name="T12" fmla="*/ 0 w 624"/>
                <a:gd name="T13" fmla="*/ 272 h 372"/>
                <a:gd name="T14" fmla="*/ 0 w 624"/>
                <a:gd name="T15" fmla="*/ 100 h 372"/>
                <a:gd name="T16" fmla="*/ 100 w 624"/>
                <a:gd name="T17" fmla="*/ 0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4" h="372">
                  <a:moveTo>
                    <a:pt x="100" y="0"/>
                  </a:moveTo>
                  <a:lnTo>
                    <a:pt x="524" y="0"/>
                  </a:lnTo>
                  <a:cubicBezTo>
                    <a:pt x="579" y="0"/>
                    <a:pt x="624" y="45"/>
                    <a:pt x="624" y="100"/>
                  </a:cubicBezTo>
                  <a:lnTo>
                    <a:pt x="624" y="272"/>
                  </a:lnTo>
                  <a:cubicBezTo>
                    <a:pt x="624" y="327"/>
                    <a:pt x="579" y="372"/>
                    <a:pt x="524" y="372"/>
                  </a:cubicBezTo>
                  <a:lnTo>
                    <a:pt x="100" y="372"/>
                  </a:lnTo>
                  <a:cubicBezTo>
                    <a:pt x="45" y="372"/>
                    <a:pt x="0" y="327"/>
                    <a:pt x="0" y="272"/>
                  </a:cubicBezTo>
                  <a:lnTo>
                    <a:pt x="0" y="100"/>
                  </a:lnTo>
                  <a:cubicBezTo>
                    <a:pt x="0" y="45"/>
                    <a:pt x="45" y="0"/>
                    <a:pt x="100" y="0"/>
                  </a:cubicBezTo>
                  <a:close/>
                </a:path>
              </a:pathLst>
            </a:cu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a:p>
          </p:txBody>
        </p:sp>
        <p:sp>
          <p:nvSpPr>
            <p:cNvPr id="261" name="Freeform 19"/>
            <p:cNvSpPr>
              <a:spLocks/>
            </p:cNvSpPr>
            <p:nvPr/>
          </p:nvSpPr>
          <p:spPr bwMode="auto">
            <a:xfrm>
              <a:off x="10494963" y="3698876"/>
              <a:ext cx="227013" cy="134938"/>
            </a:xfrm>
            <a:custGeom>
              <a:avLst/>
              <a:gdLst>
                <a:gd name="T0" fmla="*/ 100 w 624"/>
                <a:gd name="T1" fmla="*/ 0 h 371"/>
                <a:gd name="T2" fmla="*/ 524 w 624"/>
                <a:gd name="T3" fmla="*/ 0 h 371"/>
                <a:gd name="T4" fmla="*/ 624 w 624"/>
                <a:gd name="T5" fmla="*/ 100 h 371"/>
                <a:gd name="T6" fmla="*/ 624 w 624"/>
                <a:gd name="T7" fmla="*/ 271 h 371"/>
                <a:gd name="T8" fmla="*/ 524 w 624"/>
                <a:gd name="T9" fmla="*/ 371 h 371"/>
                <a:gd name="T10" fmla="*/ 100 w 624"/>
                <a:gd name="T11" fmla="*/ 371 h 371"/>
                <a:gd name="T12" fmla="*/ 0 w 624"/>
                <a:gd name="T13" fmla="*/ 271 h 371"/>
                <a:gd name="T14" fmla="*/ 0 w 624"/>
                <a:gd name="T15" fmla="*/ 100 h 371"/>
                <a:gd name="T16" fmla="*/ 100 w 624"/>
                <a:gd name="T17" fmla="*/ 0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4" h="371">
                  <a:moveTo>
                    <a:pt x="100" y="0"/>
                  </a:moveTo>
                  <a:lnTo>
                    <a:pt x="524" y="0"/>
                  </a:lnTo>
                  <a:cubicBezTo>
                    <a:pt x="579" y="0"/>
                    <a:pt x="624" y="45"/>
                    <a:pt x="624" y="100"/>
                  </a:cubicBezTo>
                  <a:lnTo>
                    <a:pt x="624" y="271"/>
                  </a:lnTo>
                  <a:cubicBezTo>
                    <a:pt x="624" y="326"/>
                    <a:pt x="579" y="371"/>
                    <a:pt x="524" y="371"/>
                  </a:cubicBezTo>
                  <a:lnTo>
                    <a:pt x="100" y="371"/>
                  </a:lnTo>
                  <a:cubicBezTo>
                    <a:pt x="45" y="371"/>
                    <a:pt x="0" y="326"/>
                    <a:pt x="0" y="271"/>
                  </a:cubicBezTo>
                  <a:lnTo>
                    <a:pt x="0" y="100"/>
                  </a:lnTo>
                  <a:cubicBezTo>
                    <a:pt x="0" y="45"/>
                    <a:pt x="45" y="0"/>
                    <a:pt x="100" y="0"/>
                  </a:cubicBezTo>
                  <a:close/>
                </a:path>
              </a:pathLst>
            </a:cu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a:p>
          </p:txBody>
        </p:sp>
        <p:sp>
          <p:nvSpPr>
            <p:cNvPr id="262" name="Freeform 20"/>
            <p:cNvSpPr>
              <a:spLocks/>
            </p:cNvSpPr>
            <p:nvPr/>
          </p:nvSpPr>
          <p:spPr bwMode="auto">
            <a:xfrm>
              <a:off x="10494963" y="3897313"/>
              <a:ext cx="227013" cy="133350"/>
            </a:xfrm>
            <a:custGeom>
              <a:avLst/>
              <a:gdLst>
                <a:gd name="T0" fmla="*/ 100 w 624"/>
                <a:gd name="T1" fmla="*/ 0 h 371"/>
                <a:gd name="T2" fmla="*/ 524 w 624"/>
                <a:gd name="T3" fmla="*/ 0 h 371"/>
                <a:gd name="T4" fmla="*/ 624 w 624"/>
                <a:gd name="T5" fmla="*/ 100 h 371"/>
                <a:gd name="T6" fmla="*/ 624 w 624"/>
                <a:gd name="T7" fmla="*/ 271 h 371"/>
                <a:gd name="T8" fmla="*/ 524 w 624"/>
                <a:gd name="T9" fmla="*/ 371 h 371"/>
                <a:gd name="T10" fmla="*/ 100 w 624"/>
                <a:gd name="T11" fmla="*/ 371 h 371"/>
                <a:gd name="T12" fmla="*/ 0 w 624"/>
                <a:gd name="T13" fmla="*/ 271 h 371"/>
                <a:gd name="T14" fmla="*/ 0 w 624"/>
                <a:gd name="T15" fmla="*/ 100 h 371"/>
                <a:gd name="T16" fmla="*/ 100 w 624"/>
                <a:gd name="T17" fmla="*/ 0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4" h="371">
                  <a:moveTo>
                    <a:pt x="100" y="0"/>
                  </a:moveTo>
                  <a:lnTo>
                    <a:pt x="524" y="0"/>
                  </a:lnTo>
                  <a:cubicBezTo>
                    <a:pt x="579" y="0"/>
                    <a:pt x="624" y="45"/>
                    <a:pt x="624" y="100"/>
                  </a:cubicBezTo>
                  <a:lnTo>
                    <a:pt x="624" y="271"/>
                  </a:lnTo>
                  <a:cubicBezTo>
                    <a:pt x="624" y="326"/>
                    <a:pt x="579" y="371"/>
                    <a:pt x="524" y="371"/>
                  </a:cubicBezTo>
                  <a:lnTo>
                    <a:pt x="100" y="371"/>
                  </a:lnTo>
                  <a:cubicBezTo>
                    <a:pt x="45" y="371"/>
                    <a:pt x="0" y="326"/>
                    <a:pt x="0" y="271"/>
                  </a:cubicBezTo>
                  <a:lnTo>
                    <a:pt x="0" y="100"/>
                  </a:lnTo>
                  <a:cubicBezTo>
                    <a:pt x="0" y="45"/>
                    <a:pt x="45" y="0"/>
                    <a:pt x="100" y="0"/>
                  </a:cubicBezTo>
                  <a:close/>
                </a:path>
              </a:pathLst>
            </a:cu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a:p>
          </p:txBody>
        </p:sp>
        <p:sp>
          <p:nvSpPr>
            <p:cNvPr id="263" name="Freeform 21"/>
            <p:cNvSpPr>
              <a:spLocks/>
            </p:cNvSpPr>
            <p:nvPr/>
          </p:nvSpPr>
          <p:spPr bwMode="auto">
            <a:xfrm>
              <a:off x="9852025" y="3354388"/>
              <a:ext cx="22225" cy="65088"/>
            </a:xfrm>
            <a:custGeom>
              <a:avLst/>
              <a:gdLst>
                <a:gd name="T0" fmla="*/ 65 w 65"/>
                <a:gd name="T1" fmla="*/ 178 h 178"/>
                <a:gd name="T2" fmla="*/ 43 w 65"/>
                <a:gd name="T3" fmla="*/ 178 h 178"/>
                <a:gd name="T4" fmla="*/ 43 w 65"/>
                <a:gd name="T5" fmla="*/ 39 h 178"/>
                <a:gd name="T6" fmla="*/ 22 w 65"/>
                <a:gd name="T7" fmla="*/ 54 h 178"/>
                <a:gd name="T8" fmla="*/ 0 w 65"/>
                <a:gd name="T9" fmla="*/ 65 h 178"/>
                <a:gd name="T10" fmla="*/ 0 w 65"/>
                <a:gd name="T11" fmla="*/ 44 h 178"/>
                <a:gd name="T12" fmla="*/ 31 w 65"/>
                <a:gd name="T13" fmla="*/ 24 h 178"/>
                <a:gd name="T14" fmla="*/ 51 w 65"/>
                <a:gd name="T15" fmla="*/ 0 h 178"/>
                <a:gd name="T16" fmla="*/ 65 w 65"/>
                <a:gd name="T17" fmla="*/ 0 h 178"/>
                <a:gd name="T18" fmla="*/ 65 w 65"/>
                <a:gd name="T19" fmla="*/ 178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 h="178">
                  <a:moveTo>
                    <a:pt x="65" y="178"/>
                  </a:moveTo>
                  <a:lnTo>
                    <a:pt x="43" y="178"/>
                  </a:lnTo>
                  <a:lnTo>
                    <a:pt x="43" y="39"/>
                  </a:lnTo>
                  <a:cubicBezTo>
                    <a:pt x="38" y="44"/>
                    <a:pt x="31" y="49"/>
                    <a:pt x="22" y="54"/>
                  </a:cubicBezTo>
                  <a:cubicBezTo>
                    <a:pt x="14" y="59"/>
                    <a:pt x="6" y="63"/>
                    <a:pt x="0" y="65"/>
                  </a:cubicBezTo>
                  <a:lnTo>
                    <a:pt x="0" y="44"/>
                  </a:lnTo>
                  <a:cubicBezTo>
                    <a:pt x="12" y="39"/>
                    <a:pt x="22" y="32"/>
                    <a:pt x="31" y="24"/>
                  </a:cubicBezTo>
                  <a:cubicBezTo>
                    <a:pt x="41" y="16"/>
                    <a:pt x="47" y="8"/>
                    <a:pt x="51" y="0"/>
                  </a:cubicBezTo>
                  <a:lnTo>
                    <a:pt x="65" y="0"/>
                  </a:lnTo>
                  <a:lnTo>
                    <a:pt x="65" y="178"/>
                  </a:lnTo>
                  <a:close/>
                </a:path>
              </a:pathLst>
            </a:custGeom>
            <a:solidFill>
              <a:srgbClr val="2319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a:p>
          </p:txBody>
        </p:sp>
        <p:sp>
          <p:nvSpPr>
            <p:cNvPr id="264" name="Freeform 22"/>
            <p:cNvSpPr>
              <a:spLocks noEditPoints="1"/>
            </p:cNvSpPr>
            <p:nvPr/>
          </p:nvSpPr>
          <p:spPr bwMode="auto">
            <a:xfrm>
              <a:off x="9842500" y="3551238"/>
              <a:ext cx="44450" cy="65088"/>
            </a:xfrm>
            <a:custGeom>
              <a:avLst/>
              <a:gdLst>
                <a:gd name="T0" fmla="*/ 77 w 122"/>
                <a:gd name="T1" fmla="*/ 177 h 177"/>
                <a:gd name="T2" fmla="*/ 77 w 122"/>
                <a:gd name="T3" fmla="*/ 134 h 177"/>
                <a:gd name="T4" fmla="*/ 0 w 122"/>
                <a:gd name="T5" fmla="*/ 134 h 177"/>
                <a:gd name="T6" fmla="*/ 0 w 122"/>
                <a:gd name="T7" fmla="*/ 114 h 177"/>
                <a:gd name="T8" fmla="*/ 81 w 122"/>
                <a:gd name="T9" fmla="*/ 0 h 177"/>
                <a:gd name="T10" fmla="*/ 98 w 122"/>
                <a:gd name="T11" fmla="*/ 0 h 177"/>
                <a:gd name="T12" fmla="*/ 98 w 122"/>
                <a:gd name="T13" fmla="*/ 114 h 177"/>
                <a:gd name="T14" fmla="*/ 122 w 122"/>
                <a:gd name="T15" fmla="*/ 114 h 177"/>
                <a:gd name="T16" fmla="*/ 122 w 122"/>
                <a:gd name="T17" fmla="*/ 134 h 177"/>
                <a:gd name="T18" fmla="*/ 98 w 122"/>
                <a:gd name="T19" fmla="*/ 134 h 177"/>
                <a:gd name="T20" fmla="*/ 98 w 122"/>
                <a:gd name="T21" fmla="*/ 177 h 177"/>
                <a:gd name="T22" fmla="*/ 77 w 122"/>
                <a:gd name="T23" fmla="*/ 177 h 177"/>
                <a:gd name="T24" fmla="*/ 77 w 122"/>
                <a:gd name="T25" fmla="*/ 114 h 177"/>
                <a:gd name="T26" fmla="*/ 77 w 122"/>
                <a:gd name="T27" fmla="*/ 35 h 177"/>
                <a:gd name="T28" fmla="*/ 21 w 122"/>
                <a:gd name="T29" fmla="*/ 114 h 177"/>
                <a:gd name="T30" fmla="*/ 77 w 122"/>
                <a:gd name="T31" fmla="*/ 114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2" h="177">
                  <a:moveTo>
                    <a:pt x="77" y="177"/>
                  </a:moveTo>
                  <a:lnTo>
                    <a:pt x="77" y="134"/>
                  </a:lnTo>
                  <a:lnTo>
                    <a:pt x="0" y="134"/>
                  </a:lnTo>
                  <a:lnTo>
                    <a:pt x="0" y="114"/>
                  </a:lnTo>
                  <a:lnTo>
                    <a:pt x="81" y="0"/>
                  </a:lnTo>
                  <a:lnTo>
                    <a:pt x="98" y="0"/>
                  </a:lnTo>
                  <a:lnTo>
                    <a:pt x="98" y="114"/>
                  </a:lnTo>
                  <a:lnTo>
                    <a:pt x="122" y="114"/>
                  </a:lnTo>
                  <a:lnTo>
                    <a:pt x="122" y="134"/>
                  </a:lnTo>
                  <a:lnTo>
                    <a:pt x="98" y="134"/>
                  </a:lnTo>
                  <a:lnTo>
                    <a:pt x="98" y="177"/>
                  </a:lnTo>
                  <a:lnTo>
                    <a:pt x="77" y="177"/>
                  </a:lnTo>
                  <a:close/>
                  <a:moveTo>
                    <a:pt x="77" y="114"/>
                  </a:moveTo>
                  <a:lnTo>
                    <a:pt x="77" y="35"/>
                  </a:lnTo>
                  <a:lnTo>
                    <a:pt x="21" y="114"/>
                  </a:lnTo>
                  <a:lnTo>
                    <a:pt x="77" y="114"/>
                  </a:lnTo>
                  <a:close/>
                </a:path>
              </a:pathLst>
            </a:custGeom>
            <a:solidFill>
              <a:srgbClr val="2319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a:p>
          </p:txBody>
        </p:sp>
        <p:sp>
          <p:nvSpPr>
            <p:cNvPr id="265" name="Freeform 23"/>
            <p:cNvSpPr>
              <a:spLocks/>
            </p:cNvSpPr>
            <p:nvPr/>
          </p:nvSpPr>
          <p:spPr bwMode="auto">
            <a:xfrm>
              <a:off x="9845675" y="3735388"/>
              <a:ext cx="41275" cy="63500"/>
            </a:xfrm>
            <a:custGeom>
              <a:avLst/>
              <a:gdLst>
                <a:gd name="T0" fmla="*/ 0 w 114"/>
                <a:gd name="T1" fmla="*/ 21 h 174"/>
                <a:gd name="T2" fmla="*/ 0 w 114"/>
                <a:gd name="T3" fmla="*/ 0 h 174"/>
                <a:gd name="T4" fmla="*/ 114 w 114"/>
                <a:gd name="T5" fmla="*/ 0 h 174"/>
                <a:gd name="T6" fmla="*/ 114 w 114"/>
                <a:gd name="T7" fmla="*/ 17 h 174"/>
                <a:gd name="T8" fmla="*/ 80 w 114"/>
                <a:gd name="T9" fmla="*/ 64 h 174"/>
                <a:gd name="T10" fmla="*/ 55 w 114"/>
                <a:gd name="T11" fmla="*/ 126 h 174"/>
                <a:gd name="T12" fmla="*/ 46 w 114"/>
                <a:gd name="T13" fmla="*/ 174 h 174"/>
                <a:gd name="T14" fmla="*/ 24 w 114"/>
                <a:gd name="T15" fmla="*/ 174 h 174"/>
                <a:gd name="T16" fmla="*/ 32 w 114"/>
                <a:gd name="T17" fmla="*/ 124 h 174"/>
                <a:gd name="T18" fmla="*/ 55 w 114"/>
                <a:gd name="T19" fmla="*/ 67 h 174"/>
                <a:gd name="T20" fmla="*/ 86 w 114"/>
                <a:gd name="T21" fmla="*/ 21 h 174"/>
                <a:gd name="T22" fmla="*/ 0 w 114"/>
                <a:gd name="T23" fmla="*/ 21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4" h="174">
                  <a:moveTo>
                    <a:pt x="0" y="21"/>
                  </a:moveTo>
                  <a:lnTo>
                    <a:pt x="0" y="0"/>
                  </a:lnTo>
                  <a:lnTo>
                    <a:pt x="114" y="0"/>
                  </a:lnTo>
                  <a:lnTo>
                    <a:pt x="114" y="17"/>
                  </a:lnTo>
                  <a:cubicBezTo>
                    <a:pt x="103" y="29"/>
                    <a:pt x="91" y="44"/>
                    <a:pt x="80" y="64"/>
                  </a:cubicBezTo>
                  <a:cubicBezTo>
                    <a:pt x="69" y="84"/>
                    <a:pt x="61" y="105"/>
                    <a:pt x="55" y="126"/>
                  </a:cubicBezTo>
                  <a:cubicBezTo>
                    <a:pt x="50" y="141"/>
                    <a:pt x="48" y="157"/>
                    <a:pt x="46" y="174"/>
                  </a:cubicBezTo>
                  <a:lnTo>
                    <a:pt x="24" y="174"/>
                  </a:lnTo>
                  <a:cubicBezTo>
                    <a:pt x="24" y="160"/>
                    <a:pt x="27" y="144"/>
                    <a:pt x="32" y="124"/>
                  </a:cubicBezTo>
                  <a:cubicBezTo>
                    <a:pt x="38" y="104"/>
                    <a:pt x="45" y="85"/>
                    <a:pt x="55" y="67"/>
                  </a:cubicBezTo>
                  <a:cubicBezTo>
                    <a:pt x="65" y="49"/>
                    <a:pt x="75" y="33"/>
                    <a:pt x="86" y="21"/>
                  </a:cubicBezTo>
                  <a:lnTo>
                    <a:pt x="0" y="21"/>
                  </a:lnTo>
                  <a:close/>
                </a:path>
              </a:pathLst>
            </a:custGeom>
            <a:solidFill>
              <a:srgbClr val="2319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a:p>
          </p:txBody>
        </p:sp>
        <p:sp>
          <p:nvSpPr>
            <p:cNvPr id="266" name="Freeform 24"/>
            <p:cNvSpPr>
              <a:spLocks/>
            </p:cNvSpPr>
            <p:nvPr/>
          </p:nvSpPr>
          <p:spPr bwMode="auto">
            <a:xfrm>
              <a:off x="10212388" y="3354388"/>
              <a:ext cx="42863" cy="65088"/>
            </a:xfrm>
            <a:custGeom>
              <a:avLst/>
              <a:gdLst>
                <a:gd name="T0" fmla="*/ 117 w 117"/>
                <a:gd name="T1" fmla="*/ 157 h 178"/>
                <a:gd name="T2" fmla="*/ 117 w 117"/>
                <a:gd name="T3" fmla="*/ 178 h 178"/>
                <a:gd name="T4" fmla="*/ 0 w 117"/>
                <a:gd name="T5" fmla="*/ 178 h 178"/>
                <a:gd name="T6" fmla="*/ 3 w 117"/>
                <a:gd name="T7" fmla="*/ 163 h 178"/>
                <a:gd name="T8" fmla="*/ 17 w 117"/>
                <a:gd name="T9" fmla="*/ 139 h 178"/>
                <a:gd name="T10" fmla="*/ 46 w 117"/>
                <a:gd name="T11" fmla="*/ 112 h 178"/>
                <a:gd name="T12" fmla="*/ 85 w 117"/>
                <a:gd name="T13" fmla="*/ 75 h 178"/>
                <a:gd name="T14" fmla="*/ 95 w 117"/>
                <a:gd name="T15" fmla="*/ 49 h 178"/>
                <a:gd name="T16" fmla="*/ 86 w 117"/>
                <a:gd name="T17" fmla="*/ 27 h 178"/>
                <a:gd name="T18" fmla="*/ 62 w 117"/>
                <a:gd name="T19" fmla="*/ 18 h 178"/>
                <a:gd name="T20" fmla="*/ 36 w 117"/>
                <a:gd name="T21" fmla="*/ 28 h 178"/>
                <a:gd name="T22" fmla="*/ 27 w 117"/>
                <a:gd name="T23" fmla="*/ 53 h 178"/>
                <a:gd name="T24" fmla="*/ 5 w 117"/>
                <a:gd name="T25" fmla="*/ 51 h 178"/>
                <a:gd name="T26" fmla="*/ 22 w 117"/>
                <a:gd name="T27" fmla="*/ 13 h 178"/>
                <a:gd name="T28" fmla="*/ 62 w 117"/>
                <a:gd name="T29" fmla="*/ 0 h 178"/>
                <a:gd name="T30" fmla="*/ 102 w 117"/>
                <a:gd name="T31" fmla="*/ 14 h 178"/>
                <a:gd name="T32" fmla="*/ 117 w 117"/>
                <a:gd name="T33" fmla="*/ 49 h 178"/>
                <a:gd name="T34" fmla="*/ 113 w 117"/>
                <a:gd name="T35" fmla="*/ 70 h 178"/>
                <a:gd name="T36" fmla="*/ 98 w 117"/>
                <a:gd name="T37" fmla="*/ 92 h 178"/>
                <a:gd name="T38" fmla="*/ 65 w 117"/>
                <a:gd name="T39" fmla="*/ 123 h 178"/>
                <a:gd name="T40" fmla="*/ 40 w 117"/>
                <a:gd name="T41" fmla="*/ 145 h 178"/>
                <a:gd name="T42" fmla="*/ 31 w 117"/>
                <a:gd name="T43" fmla="*/ 157 h 178"/>
                <a:gd name="T44" fmla="*/ 117 w 117"/>
                <a:gd name="T45" fmla="*/ 157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7" h="178">
                  <a:moveTo>
                    <a:pt x="117" y="157"/>
                  </a:moveTo>
                  <a:lnTo>
                    <a:pt x="117" y="178"/>
                  </a:lnTo>
                  <a:lnTo>
                    <a:pt x="0" y="178"/>
                  </a:lnTo>
                  <a:cubicBezTo>
                    <a:pt x="0" y="172"/>
                    <a:pt x="1" y="167"/>
                    <a:pt x="3" y="163"/>
                  </a:cubicBezTo>
                  <a:cubicBezTo>
                    <a:pt x="6" y="155"/>
                    <a:pt x="11" y="147"/>
                    <a:pt x="17" y="139"/>
                  </a:cubicBezTo>
                  <a:cubicBezTo>
                    <a:pt x="24" y="131"/>
                    <a:pt x="33" y="122"/>
                    <a:pt x="46" y="112"/>
                  </a:cubicBezTo>
                  <a:cubicBezTo>
                    <a:pt x="65" y="97"/>
                    <a:pt x="78" y="84"/>
                    <a:pt x="85" y="75"/>
                  </a:cubicBezTo>
                  <a:cubicBezTo>
                    <a:pt x="92" y="66"/>
                    <a:pt x="95" y="57"/>
                    <a:pt x="95" y="49"/>
                  </a:cubicBezTo>
                  <a:cubicBezTo>
                    <a:pt x="95" y="40"/>
                    <a:pt x="92" y="33"/>
                    <a:pt x="86" y="27"/>
                  </a:cubicBezTo>
                  <a:cubicBezTo>
                    <a:pt x="80" y="21"/>
                    <a:pt x="71" y="18"/>
                    <a:pt x="62" y="18"/>
                  </a:cubicBezTo>
                  <a:cubicBezTo>
                    <a:pt x="51" y="18"/>
                    <a:pt x="43" y="21"/>
                    <a:pt x="36" y="28"/>
                  </a:cubicBezTo>
                  <a:cubicBezTo>
                    <a:pt x="30" y="34"/>
                    <a:pt x="27" y="42"/>
                    <a:pt x="27" y="53"/>
                  </a:cubicBezTo>
                  <a:lnTo>
                    <a:pt x="5" y="51"/>
                  </a:lnTo>
                  <a:cubicBezTo>
                    <a:pt x="6" y="35"/>
                    <a:pt x="12" y="22"/>
                    <a:pt x="22" y="13"/>
                  </a:cubicBezTo>
                  <a:cubicBezTo>
                    <a:pt x="32" y="4"/>
                    <a:pt x="45" y="0"/>
                    <a:pt x="62" y="0"/>
                  </a:cubicBezTo>
                  <a:cubicBezTo>
                    <a:pt x="79" y="0"/>
                    <a:pt x="92" y="5"/>
                    <a:pt x="102" y="14"/>
                  </a:cubicBezTo>
                  <a:cubicBezTo>
                    <a:pt x="112" y="24"/>
                    <a:pt x="117" y="35"/>
                    <a:pt x="117" y="49"/>
                  </a:cubicBezTo>
                  <a:cubicBezTo>
                    <a:pt x="117" y="56"/>
                    <a:pt x="116" y="63"/>
                    <a:pt x="113" y="70"/>
                  </a:cubicBezTo>
                  <a:cubicBezTo>
                    <a:pt x="110" y="77"/>
                    <a:pt x="105" y="84"/>
                    <a:pt x="98" y="92"/>
                  </a:cubicBezTo>
                  <a:cubicBezTo>
                    <a:pt x="92" y="99"/>
                    <a:pt x="80" y="110"/>
                    <a:pt x="65" y="123"/>
                  </a:cubicBezTo>
                  <a:cubicBezTo>
                    <a:pt x="52" y="134"/>
                    <a:pt x="43" y="141"/>
                    <a:pt x="40" y="145"/>
                  </a:cubicBezTo>
                  <a:cubicBezTo>
                    <a:pt x="36" y="149"/>
                    <a:pt x="33" y="153"/>
                    <a:pt x="31" y="157"/>
                  </a:cubicBezTo>
                  <a:lnTo>
                    <a:pt x="117" y="157"/>
                  </a:lnTo>
                  <a:close/>
                </a:path>
              </a:pathLst>
            </a:custGeom>
            <a:solidFill>
              <a:srgbClr val="2319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a:p>
          </p:txBody>
        </p:sp>
        <p:sp>
          <p:nvSpPr>
            <p:cNvPr id="267" name="Freeform 25"/>
            <p:cNvSpPr>
              <a:spLocks/>
            </p:cNvSpPr>
            <p:nvPr/>
          </p:nvSpPr>
          <p:spPr bwMode="auto">
            <a:xfrm>
              <a:off x="10213975" y="3552826"/>
              <a:ext cx="42863" cy="63500"/>
            </a:xfrm>
            <a:custGeom>
              <a:avLst/>
              <a:gdLst>
                <a:gd name="T0" fmla="*/ 0 w 117"/>
                <a:gd name="T1" fmla="*/ 128 h 178"/>
                <a:gd name="T2" fmla="*/ 22 w 117"/>
                <a:gd name="T3" fmla="*/ 127 h 178"/>
                <a:gd name="T4" fmla="*/ 34 w 117"/>
                <a:gd name="T5" fmla="*/ 152 h 178"/>
                <a:gd name="T6" fmla="*/ 56 w 117"/>
                <a:gd name="T7" fmla="*/ 160 h 178"/>
                <a:gd name="T8" fmla="*/ 83 w 117"/>
                <a:gd name="T9" fmla="*/ 148 h 178"/>
                <a:gd name="T10" fmla="*/ 94 w 117"/>
                <a:gd name="T11" fmla="*/ 117 h 178"/>
                <a:gd name="T12" fmla="*/ 83 w 117"/>
                <a:gd name="T13" fmla="*/ 87 h 178"/>
                <a:gd name="T14" fmla="*/ 56 w 117"/>
                <a:gd name="T15" fmla="*/ 77 h 178"/>
                <a:gd name="T16" fmla="*/ 37 w 117"/>
                <a:gd name="T17" fmla="*/ 81 h 178"/>
                <a:gd name="T18" fmla="*/ 24 w 117"/>
                <a:gd name="T19" fmla="*/ 94 h 178"/>
                <a:gd name="T20" fmla="*/ 4 w 117"/>
                <a:gd name="T21" fmla="*/ 91 h 178"/>
                <a:gd name="T22" fmla="*/ 21 w 117"/>
                <a:gd name="T23" fmla="*/ 0 h 178"/>
                <a:gd name="T24" fmla="*/ 108 w 117"/>
                <a:gd name="T25" fmla="*/ 0 h 178"/>
                <a:gd name="T26" fmla="*/ 108 w 117"/>
                <a:gd name="T27" fmla="*/ 21 h 178"/>
                <a:gd name="T28" fmla="*/ 38 w 117"/>
                <a:gd name="T29" fmla="*/ 21 h 178"/>
                <a:gd name="T30" fmla="*/ 28 w 117"/>
                <a:gd name="T31" fmla="*/ 69 h 178"/>
                <a:gd name="T32" fmla="*/ 62 w 117"/>
                <a:gd name="T33" fmla="*/ 57 h 178"/>
                <a:gd name="T34" fmla="*/ 101 w 117"/>
                <a:gd name="T35" fmla="*/ 73 h 178"/>
                <a:gd name="T36" fmla="*/ 117 w 117"/>
                <a:gd name="T37" fmla="*/ 115 h 178"/>
                <a:gd name="T38" fmla="*/ 103 w 117"/>
                <a:gd name="T39" fmla="*/ 156 h 178"/>
                <a:gd name="T40" fmla="*/ 56 w 117"/>
                <a:gd name="T41" fmla="*/ 178 h 178"/>
                <a:gd name="T42" fmla="*/ 17 w 117"/>
                <a:gd name="T43" fmla="*/ 164 h 178"/>
                <a:gd name="T44" fmla="*/ 0 w 117"/>
                <a:gd name="T45" fmla="*/ 128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7" h="178">
                  <a:moveTo>
                    <a:pt x="0" y="128"/>
                  </a:moveTo>
                  <a:lnTo>
                    <a:pt x="22" y="127"/>
                  </a:lnTo>
                  <a:cubicBezTo>
                    <a:pt x="24" y="138"/>
                    <a:pt x="28" y="146"/>
                    <a:pt x="34" y="152"/>
                  </a:cubicBezTo>
                  <a:cubicBezTo>
                    <a:pt x="40" y="157"/>
                    <a:pt x="48" y="160"/>
                    <a:pt x="56" y="160"/>
                  </a:cubicBezTo>
                  <a:cubicBezTo>
                    <a:pt x="67" y="160"/>
                    <a:pt x="76" y="156"/>
                    <a:pt x="83" y="148"/>
                  </a:cubicBezTo>
                  <a:cubicBezTo>
                    <a:pt x="90" y="140"/>
                    <a:pt x="94" y="130"/>
                    <a:pt x="94" y="117"/>
                  </a:cubicBezTo>
                  <a:cubicBezTo>
                    <a:pt x="94" y="104"/>
                    <a:pt x="90" y="95"/>
                    <a:pt x="83" y="87"/>
                  </a:cubicBezTo>
                  <a:cubicBezTo>
                    <a:pt x="76" y="80"/>
                    <a:pt x="67" y="77"/>
                    <a:pt x="56" y="77"/>
                  </a:cubicBezTo>
                  <a:cubicBezTo>
                    <a:pt x="49" y="77"/>
                    <a:pt x="43" y="78"/>
                    <a:pt x="37" y="81"/>
                  </a:cubicBezTo>
                  <a:cubicBezTo>
                    <a:pt x="32" y="85"/>
                    <a:pt x="27" y="89"/>
                    <a:pt x="24" y="94"/>
                  </a:cubicBezTo>
                  <a:lnTo>
                    <a:pt x="4" y="91"/>
                  </a:lnTo>
                  <a:lnTo>
                    <a:pt x="21" y="0"/>
                  </a:lnTo>
                  <a:lnTo>
                    <a:pt x="108" y="0"/>
                  </a:lnTo>
                  <a:lnTo>
                    <a:pt x="108" y="21"/>
                  </a:lnTo>
                  <a:lnTo>
                    <a:pt x="38" y="21"/>
                  </a:lnTo>
                  <a:lnTo>
                    <a:pt x="28" y="69"/>
                  </a:lnTo>
                  <a:cubicBezTo>
                    <a:pt x="39" y="61"/>
                    <a:pt x="50" y="57"/>
                    <a:pt x="62" y="57"/>
                  </a:cubicBezTo>
                  <a:cubicBezTo>
                    <a:pt x="77" y="57"/>
                    <a:pt x="90" y="63"/>
                    <a:pt x="101" y="73"/>
                  </a:cubicBezTo>
                  <a:cubicBezTo>
                    <a:pt x="111" y="84"/>
                    <a:pt x="117" y="98"/>
                    <a:pt x="117" y="115"/>
                  </a:cubicBezTo>
                  <a:cubicBezTo>
                    <a:pt x="117" y="131"/>
                    <a:pt x="112" y="145"/>
                    <a:pt x="103" y="156"/>
                  </a:cubicBezTo>
                  <a:cubicBezTo>
                    <a:pt x="91" y="170"/>
                    <a:pt x="76" y="178"/>
                    <a:pt x="56" y="178"/>
                  </a:cubicBezTo>
                  <a:cubicBezTo>
                    <a:pt x="40" y="178"/>
                    <a:pt x="27" y="173"/>
                    <a:pt x="17" y="164"/>
                  </a:cubicBezTo>
                  <a:cubicBezTo>
                    <a:pt x="7" y="155"/>
                    <a:pt x="1" y="143"/>
                    <a:pt x="0" y="128"/>
                  </a:cubicBezTo>
                  <a:close/>
                </a:path>
              </a:pathLst>
            </a:custGeom>
            <a:solidFill>
              <a:srgbClr val="2319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a:p>
          </p:txBody>
        </p:sp>
        <p:sp>
          <p:nvSpPr>
            <p:cNvPr id="268" name="Freeform 26"/>
            <p:cNvSpPr>
              <a:spLocks noEditPoints="1"/>
            </p:cNvSpPr>
            <p:nvPr/>
          </p:nvSpPr>
          <p:spPr bwMode="auto">
            <a:xfrm>
              <a:off x="10213975" y="3733801"/>
              <a:ext cx="41275" cy="65088"/>
            </a:xfrm>
            <a:custGeom>
              <a:avLst/>
              <a:gdLst>
                <a:gd name="T0" fmla="*/ 34 w 117"/>
                <a:gd name="T1" fmla="*/ 82 h 180"/>
                <a:gd name="T2" fmla="*/ 14 w 117"/>
                <a:gd name="T3" fmla="*/ 67 h 180"/>
                <a:gd name="T4" fmla="*/ 7 w 117"/>
                <a:gd name="T5" fmla="*/ 45 h 180"/>
                <a:gd name="T6" fmla="*/ 21 w 117"/>
                <a:gd name="T7" fmla="*/ 13 h 180"/>
                <a:gd name="T8" fmla="*/ 58 w 117"/>
                <a:gd name="T9" fmla="*/ 0 h 180"/>
                <a:gd name="T10" fmla="*/ 95 w 117"/>
                <a:gd name="T11" fmla="*/ 13 h 180"/>
                <a:gd name="T12" fmla="*/ 109 w 117"/>
                <a:gd name="T13" fmla="*/ 46 h 180"/>
                <a:gd name="T14" fmla="*/ 103 w 117"/>
                <a:gd name="T15" fmla="*/ 67 h 180"/>
                <a:gd name="T16" fmla="*/ 83 w 117"/>
                <a:gd name="T17" fmla="*/ 82 h 180"/>
                <a:gd name="T18" fmla="*/ 108 w 117"/>
                <a:gd name="T19" fmla="*/ 99 h 180"/>
                <a:gd name="T20" fmla="*/ 117 w 117"/>
                <a:gd name="T21" fmla="*/ 127 h 180"/>
                <a:gd name="T22" fmla="*/ 101 w 117"/>
                <a:gd name="T23" fmla="*/ 165 h 180"/>
                <a:gd name="T24" fmla="*/ 58 w 117"/>
                <a:gd name="T25" fmla="*/ 180 h 180"/>
                <a:gd name="T26" fmla="*/ 16 w 117"/>
                <a:gd name="T27" fmla="*/ 165 h 180"/>
                <a:gd name="T28" fmla="*/ 0 w 117"/>
                <a:gd name="T29" fmla="*/ 126 h 180"/>
                <a:gd name="T30" fmla="*/ 9 w 117"/>
                <a:gd name="T31" fmla="*/ 97 h 180"/>
                <a:gd name="T32" fmla="*/ 34 w 117"/>
                <a:gd name="T33" fmla="*/ 82 h 180"/>
                <a:gd name="T34" fmla="*/ 30 w 117"/>
                <a:gd name="T35" fmla="*/ 45 h 180"/>
                <a:gd name="T36" fmla="*/ 38 w 117"/>
                <a:gd name="T37" fmla="*/ 65 h 180"/>
                <a:gd name="T38" fmla="*/ 59 w 117"/>
                <a:gd name="T39" fmla="*/ 73 h 180"/>
                <a:gd name="T40" fmla="*/ 79 w 117"/>
                <a:gd name="T41" fmla="*/ 65 h 180"/>
                <a:gd name="T42" fmla="*/ 87 w 117"/>
                <a:gd name="T43" fmla="*/ 46 h 180"/>
                <a:gd name="T44" fmla="*/ 79 w 117"/>
                <a:gd name="T45" fmla="*/ 26 h 180"/>
                <a:gd name="T46" fmla="*/ 58 w 117"/>
                <a:gd name="T47" fmla="*/ 18 h 180"/>
                <a:gd name="T48" fmla="*/ 38 w 117"/>
                <a:gd name="T49" fmla="*/ 26 h 180"/>
                <a:gd name="T50" fmla="*/ 30 w 117"/>
                <a:gd name="T51" fmla="*/ 45 h 180"/>
                <a:gd name="T52" fmla="*/ 23 w 117"/>
                <a:gd name="T53" fmla="*/ 126 h 180"/>
                <a:gd name="T54" fmla="*/ 27 w 117"/>
                <a:gd name="T55" fmla="*/ 144 h 180"/>
                <a:gd name="T56" fmla="*/ 40 w 117"/>
                <a:gd name="T57" fmla="*/ 158 h 180"/>
                <a:gd name="T58" fmla="*/ 59 w 117"/>
                <a:gd name="T59" fmla="*/ 163 h 180"/>
                <a:gd name="T60" fmla="*/ 84 w 117"/>
                <a:gd name="T61" fmla="*/ 153 h 180"/>
                <a:gd name="T62" fmla="*/ 94 w 117"/>
                <a:gd name="T63" fmla="*/ 127 h 180"/>
                <a:gd name="T64" fmla="*/ 84 w 117"/>
                <a:gd name="T65" fmla="*/ 101 h 180"/>
                <a:gd name="T66" fmla="*/ 58 w 117"/>
                <a:gd name="T67" fmla="*/ 91 h 180"/>
                <a:gd name="T68" fmla="*/ 33 w 117"/>
                <a:gd name="T69" fmla="*/ 101 h 180"/>
                <a:gd name="T70" fmla="*/ 23 w 117"/>
                <a:gd name="T71" fmla="*/ 126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17" h="180">
                  <a:moveTo>
                    <a:pt x="34" y="82"/>
                  </a:moveTo>
                  <a:cubicBezTo>
                    <a:pt x="25" y="78"/>
                    <a:pt x="18" y="73"/>
                    <a:pt x="14" y="67"/>
                  </a:cubicBezTo>
                  <a:cubicBezTo>
                    <a:pt x="10" y="61"/>
                    <a:pt x="7" y="54"/>
                    <a:pt x="7" y="45"/>
                  </a:cubicBezTo>
                  <a:cubicBezTo>
                    <a:pt x="7" y="33"/>
                    <a:pt x="12" y="22"/>
                    <a:pt x="21" y="13"/>
                  </a:cubicBezTo>
                  <a:cubicBezTo>
                    <a:pt x="31" y="4"/>
                    <a:pt x="43" y="0"/>
                    <a:pt x="58" y="0"/>
                  </a:cubicBezTo>
                  <a:cubicBezTo>
                    <a:pt x="74" y="0"/>
                    <a:pt x="86" y="4"/>
                    <a:pt x="95" y="13"/>
                  </a:cubicBezTo>
                  <a:cubicBezTo>
                    <a:pt x="105" y="22"/>
                    <a:pt x="109" y="33"/>
                    <a:pt x="109" y="46"/>
                  </a:cubicBezTo>
                  <a:cubicBezTo>
                    <a:pt x="109" y="54"/>
                    <a:pt x="107" y="61"/>
                    <a:pt x="103" y="67"/>
                  </a:cubicBezTo>
                  <a:cubicBezTo>
                    <a:pt x="99" y="74"/>
                    <a:pt x="92" y="78"/>
                    <a:pt x="83" y="82"/>
                  </a:cubicBezTo>
                  <a:cubicBezTo>
                    <a:pt x="94" y="85"/>
                    <a:pt x="103" y="91"/>
                    <a:pt x="108" y="99"/>
                  </a:cubicBezTo>
                  <a:cubicBezTo>
                    <a:pt x="114" y="107"/>
                    <a:pt x="117" y="116"/>
                    <a:pt x="117" y="127"/>
                  </a:cubicBezTo>
                  <a:cubicBezTo>
                    <a:pt x="117" y="142"/>
                    <a:pt x="111" y="155"/>
                    <a:pt x="101" y="165"/>
                  </a:cubicBezTo>
                  <a:cubicBezTo>
                    <a:pt x="90" y="175"/>
                    <a:pt x="76" y="180"/>
                    <a:pt x="58" y="180"/>
                  </a:cubicBezTo>
                  <a:cubicBezTo>
                    <a:pt x="41" y="180"/>
                    <a:pt x="27" y="175"/>
                    <a:pt x="16" y="165"/>
                  </a:cubicBezTo>
                  <a:cubicBezTo>
                    <a:pt x="6" y="155"/>
                    <a:pt x="0" y="142"/>
                    <a:pt x="0" y="126"/>
                  </a:cubicBezTo>
                  <a:cubicBezTo>
                    <a:pt x="0" y="115"/>
                    <a:pt x="3" y="105"/>
                    <a:pt x="9" y="97"/>
                  </a:cubicBezTo>
                  <a:cubicBezTo>
                    <a:pt x="15" y="90"/>
                    <a:pt x="23" y="84"/>
                    <a:pt x="34" y="82"/>
                  </a:cubicBezTo>
                  <a:close/>
                  <a:moveTo>
                    <a:pt x="30" y="45"/>
                  </a:moveTo>
                  <a:cubicBezTo>
                    <a:pt x="30" y="53"/>
                    <a:pt x="32" y="60"/>
                    <a:pt x="38" y="65"/>
                  </a:cubicBezTo>
                  <a:cubicBezTo>
                    <a:pt x="43" y="70"/>
                    <a:pt x="50" y="73"/>
                    <a:pt x="59" y="73"/>
                  </a:cubicBezTo>
                  <a:cubicBezTo>
                    <a:pt x="67" y="73"/>
                    <a:pt x="74" y="71"/>
                    <a:pt x="79" y="65"/>
                  </a:cubicBezTo>
                  <a:cubicBezTo>
                    <a:pt x="85" y="60"/>
                    <a:pt x="87" y="54"/>
                    <a:pt x="87" y="46"/>
                  </a:cubicBezTo>
                  <a:cubicBezTo>
                    <a:pt x="87" y="38"/>
                    <a:pt x="85" y="31"/>
                    <a:pt x="79" y="26"/>
                  </a:cubicBezTo>
                  <a:cubicBezTo>
                    <a:pt x="74" y="20"/>
                    <a:pt x="67" y="18"/>
                    <a:pt x="58" y="18"/>
                  </a:cubicBezTo>
                  <a:cubicBezTo>
                    <a:pt x="50" y="18"/>
                    <a:pt x="43" y="20"/>
                    <a:pt x="38" y="26"/>
                  </a:cubicBezTo>
                  <a:cubicBezTo>
                    <a:pt x="32" y="31"/>
                    <a:pt x="30" y="37"/>
                    <a:pt x="30" y="45"/>
                  </a:cubicBezTo>
                  <a:close/>
                  <a:moveTo>
                    <a:pt x="23" y="126"/>
                  </a:moveTo>
                  <a:cubicBezTo>
                    <a:pt x="23" y="133"/>
                    <a:pt x="24" y="139"/>
                    <a:pt x="27" y="144"/>
                  </a:cubicBezTo>
                  <a:cubicBezTo>
                    <a:pt x="30" y="150"/>
                    <a:pt x="34" y="155"/>
                    <a:pt x="40" y="158"/>
                  </a:cubicBezTo>
                  <a:cubicBezTo>
                    <a:pt x="46" y="161"/>
                    <a:pt x="52" y="163"/>
                    <a:pt x="59" y="163"/>
                  </a:cubicBezTo>
                  <a:cubicBezTo>
                    <a:pt x="69" y="163"/>
                    <a:pt x="78" y="159"/>
                    <a:pt x="84" y="153"/>
                  </a:cubicBezTo>
                  <a:cubicBezTo>
                    <a:pt x="91" y="146"/>
                    <a:pt x="94" y="137"/>
                    <a:pt x="94" y="127"/>
                  </a:cubicBezTo>
                  <a:cubicBezTo>
                    <a:pt x="94" y="117"/>
                    <a:pt x="91" y="108"/>
                    <a:pt x="84" y="101"/>
                  </a:cubicBezTo>
                  <a:cubicBezTo>
                    <a:pt x="77" y="94"/>
                    <a:pt x="68" y="91"/>
                    <a:pt x="58" y="91"/>
                  </a:cubicBezTo>
                  <a:cubicBezTo>
                    <a:pt x="48" y="91"/>
                    <a:pt x="39" y="94"/>
                    <a:pt x="33" y="101"/>
                  </a:cubicBezTo>
                  <a:cubicBezTo>
                    <a:pt x="26" y="108"/>
                    <a:pt x="23" y="116"/>
                    <a:pt x="23" y="126"/>
                  </a:cubicBezTo>
                  <a:close/>
                </a:path>
              </a:pathLst>
            </a:custGeom>
            <a:solidFill>
              <a:srgbClr val="2319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a:p>
          </p:txBody>
        </p:sp>
        <p:sp>
          <p:nvSpPr>
            <p:cNvPr id="269" name="Freeform 27"/>
            <p:cNvSpPr>
              <a:spLocks noEditPoints="1"/>
            </p:cNvSpPr>
            <p:nvPr/>
          </p:nvSpPr>
          <p:spPr bwMode="auto">
            <a:xfrm>
              <a:off x="10213975" y="3932238"/>
              <a:ext cx="41275" cy="65088"/>
            </a:xfrm>
            <a:custGeom>
              <a:avLst/>
              <a:gdLst>
                <a:gd name="T0" fmla="*/ 0 w 115"/>
                <a:gd name="T1" fmla="*/ 90 h 180"/>
                <a:gd name="T2" fmla="*/ 6 w 115"/>
                <a:gd name="T3" fmla="*/ 39 h 180"/>
                <a:gd name="T4" fmla="*/ 25 w 115"/>
                <a:gd name="T5" fmla="*/ 10 h 180"/>
                <a:gd name="T6" fmla="*/ 57 w 115"/>
                <a:gd name="T7" fmla="*/ 0 h 180"/>
                <a:gd name="T8" fmla="*/ 82 w 115"/>
                <a:gd name="T9" fmla="*/ 5 h 180"/>
                <a:gd name="T10" fmla="*/ 100 w 115"/>
                <a:gd name="T11" fmla="*/ 22 h 180"/>
                <a:gd name="T12" fmla="*/ 111 w 115"/>
                <a:gd name="T13" fmla="*/ 48 h 180"/>
                <a:gd name="T14" fmla="*/ 115 w 115"/>
                <a:gd name="T15" fmla="*/ 90 h 180"/>
                <a:gd name="T16" fmla="*/ 108 w 115"/>
                <a:gd name="T17" fmla="*/ 140 h 180"/>
                <a:gd name="T18" fmla="*/ 89 w 115"/>
                <a:gd name="T19" fmla="*/ 170 h 180"/>
                <a:gd name="T20" fmla="*/ 57 w 115"/>
                <a:gd name="T21" fmla="*/ 180 h 180"/>
                <a:gd name="T22" fmla="*/ 17 w 115"/>
                <a:gd name="T23" fmla="*/ 162 h 180"/>
                <a:gd name="T24" fmla="*/ 0 w 115"/>
                <a:gd name="T25" fmla="*/ 90 h 180"/>
                <a:gd name="T26" fmla="*/ 22 w 115"/>
                <a:gd name="T27" fmla="*/ 90 h 180"/>
                <a:gd name="T28" fmla="*/ 32 w 115"/>
                <a:gd name="T29" fmla="*/ 148 h 180"/>
                <a:gd name="T30" fmla="*/ 57 w 115"/>
                <a:gd name="T31" fmla="*/ 162 h 180"/>
                <a:gd name="T32" fmla="*/ 82 w 115"/>
                <a:gd name="T33" fmla="*/ 148 h 180"/>
                <a:gd name="T34" fmla="*/ 92 w 115"/>
                <a:gd name="T35" fmla="*/ 90 h 180"/>
                <a:gd name="T36" fmla="*/ 82 w 115"/>
                <a:gd name="T37" fmla="*/ 32 h 180"/>
                <a:gd name="T38" fmla="*/ 57 w 115"/>
                <a:gd name="T39" fmla="*/ 18 h 180"/>
                <a:gd name="T40" fmla="*/ 33 w 115"/>
                <a:gd name="T41" fmla="*/ 30 h 180"/>
                <a:gd name="T42" fmla="*/ 22 w 115"/>
                <a:gd name="T43" fmla="*/ 9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5" h="180">
                  <a:moveTo>
                    <a:pt x="0" y="90"/>
                  </a:moveTo>
                  <a:cubicBezTo>
                    <a:pt x="0" y="69"/>
                    <a:pt x="2" y="52"/>
                    <a:pt x="6" y="39"/>
                  </a:cubicBezTo>
                  <a:cubicBezTo>
                    <a:pt x="10" y="27"/>
                    <a:pt x="17" y="17"/>
                    <a:pt x="25" y="10"/>
                  </a:cubicBezTo>
                  <a:cubicBezTo>
                    <a:pt x="34" y="3"/>
                    <a:pt x="44" y="0"/>
                    <a:pt x="57" y="0"/>
                  </a:cubicBezTo>
                  <a:cubicBezTo>
                    <a:pt x="67" y="0"/>
                    <a:pt x="75" y="1"/>
                    <a:pt x="82" y="5"/>
                  </a:cubicBezTo>
                  <a:cubicBezTo>
                    <a:pt x="89" y="9"/>
                    <a:pt x="95" y="15"/>
                    <a:pt x="100" y="22"/>
                  </a:cubicBezTo>
                  <a:cubicBezTo>
                    <a:pt x="104" y="29"/>
                    <a:pt x="108" y="38"/>
                    <a:pt x="111" y="48"/>
                  </a:cubicBezTo>
                  <a:cubicBezTo>
                    <a:pt x="113" y="58"/>
                    <a:pt x="115" y="72"/>
                    <a:pt x="115" y="90"/>
                  </a:cubicBezTo>
                  <a:cubicBezTo>
                    <a:pt x="115" y="111"/>
                    <a:pt x="113" y="127"/>
                    <a:pt x="108" y="140"/>
                  </a:cubicBezTo>
                  <a:cubicBezTo>
                    <a:pt x="104" y="153"/>
                    <a:pt x="98" y="163"/>
                    <a:pt x="89" y="170"/>
                  </a:cubicBezTo>
                  <a:cubicBezTo>
                    <a:pt x="81" y="177"/>
                    <a:pt x="70" y="180"/>
                    <a:pt x="57" y="180"/>
                  </a:cubicBezTo>
                  <a:cubicBezTo>
                    <a:pt x="40" y="180"/>
                    <a:pt x="27" y="174"/>
                    <a:pt x="17" y="162"/>
                  </a:cubicBezTo>
                  <a:cubicBezTo>
                    <a:pt x="5" y="147"/>
                    <a:pt x="0" y="123"/>
                    <a:pt x="0" y="90"/>
                  </a:cubicBezTo>
                  <a:close/>
                  <a:moveTo>
                    <a:pt x="22" y="90"/>
                  </a:moveTo>
                  <a:cubicBezTo>
                    <a:pt x="22" y="119"/>
                    <a:pt x="25" y="138"/>
                    <a:pt x="32" y="148"/>
                  </a:cubicBezTo>
                  <a:cubicBezTo>
                    <a:pt x="39" y="157"/>
                    <a:pt x="47" y="162"/>
                    <a:pt x="57" y="162"/>
                  </a:cubicBezTo>
                  <a:cubicBezTo>
                    <a:pt x="67" y="162"/>
                    <a:pt x="75" y="157"/>
                    <a:pt x="82" y="148"/>
                  </a:cubicBezTo>
                  <a:cubicBezTo>
                    <a:pt x="89" y="138"/>
                    <a:pt x="92" y="119"/>
                    <a:pt x="92" y="90"/>
                  </a:cubicBezTo>
                  <a:cubicBezTo>
                    <a:pt x="92" y="61"/>
                    <a:pt x="89" y="41"/>
                    <a:pt x="82" y="32"/>
                  </a:cubicBezTo>
                  <a:cubicBezTo>
                    <a:pt x="76" y="22"/>
                    <a:pt x="67" y="18"/>
                    <a:pt x="57" y="18"/>
                  </a:cubicBezTo>
                  <a:cubicBezTo>
                    <a:pt x="47" y="18"/>
                    <a:pt x="39" y="22"/>
                    <a:pt x="33" y="30"/>
                  </a:cubicBezTo>
                  <a:cubicBezTo>
                    <a:pt x="25" y="41"/>
                    <a:pt x="22" y="61"/>
                    <a:pt x="22" y="90"/>
                  </a:cubicBezTo>
                  <a:close/>
                </a:path>
              </a:pathLst>
            </a:custGeom>
            <a:solidFill>
              <a:srgbClr val="2319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a:p>
          </p:txBody>
        </p:sp>
        <p:sp>
          <p:nvSpPr>
            <p:cNvPr id="270" name="Freeform 28"/>
            <p:cNvSpPr>
              <a:spLocks/>
            </p:cNvSpPr>
            <p:nvPr/>
          </p:nvSpPr>
          <p:spPr bwMode="auto">
            <a:xfrm>
              <a:off x="10583863" y="3354388"/>
              <a:ext cx="42863" cy="66675"/>
            </a:xfrm>
            <a:custGeom>
              <a:avLst/>
              <a:gdLst>
                <a:gd name="T0" fmla="*/ 0 w 116"/>
                <a:gd name="T1" fmla="*/ 131 h 181"/>
                <a:gd name="T2" fmla="*/ 21 w 116"/>
                <a:gd name="T3" fmla="*/ 128 h 181"/>
                <a:gd name="T4" fmla="*/ 34 w 116"/>
                <a:gd name="T5" fmla="*/ 154 h 181"/>
                <a:gd name="T6" fmla="*/ 56 w 116"/>
                <a:gd name="T7" fmla="*/ 163 h 181"/>
                <a:gd name="T8" fmla="*/ 82 w 116"/>
                <a:gd name="T9" fmla="*/ 152 h 181"/>
                <a:gd name="T10" fmla="*/ 93 w 116"/>
                <a:gd name="T11" fmla="*/ 126 h 181"/>
                <a:gd name="T12" fmla="*/ 83 w 116"/>
                <a:gd name="T13" fmla="*/ 101 h 181"/>
                <a:gd name="T14" fmla="*/ 58 w 116"/>
                <a:gd name="T15" fmla="*/ 91 h 181"/>
                <a:gd name="T16" fmla="*/ 43 w 116"/>
                <a:gd name="T17" fmla="*/ 94 h 181"/>
                <a:gd name="T18" fmla="*/ 45 w 116"/>
                <a:gd name="T19" fmla="*/ 75 h 181"/>
                <a:gd name="T20" fmla="*/ 48 w 116"/>
                <a:gd name="T21" fmla="*/ 75 h 181"/>
                <a:gd name="T22" fmla="*/ 74 w 116"/>
                <a:gd name="T23" fmla="*/ 68 h 181"/>
                <a:gd name="T24" fmla="*/ 85 w 116"/>
                <a:gd name="T25" fmla="*/ 45 h 181"/>
                <a:gd name="T26" fmla="*/ 77 w 116"/>
                <a:gd name="T27" fmla="*/ 26 h 181"/>
                <a:gd name="T28" fmla="*/ 56 w 116"/>
                <a:gd name="T29" fmla="*/ 18 h 181"/>
                <a:gd name="T30" fmla="*/ 35 w 116"/>
                <a:gd name="T31" fmla="*/ 26 h 181"/>
                <a:gd name="T32" fmla="*/ 24 w 116"/>
                <a:gd name="T33" fmla="*/ 50 h 181"/>
                <a:gd name="T34" fmla="*/ 2 w 116"/>
                <a:gd name="T35" fmla="*/ 46 h 181"/>
                <a:gd name="T36" fmla="*/ 20 w 116"/>
                <a:gd name="T37" fmla="*/ 12 h 181"/>
                <a:gd name="T38" fmla="*/ 55 w 116"/>
                <a:gd name="T39" fmla="*/ 0 h 181"/>
                <a:gd name="T40" fmla="*/ 82 w 116"/>
                <a:gd name="T41" fmla="*/ 6 h 181"/>
                <a:gd name="T42" fmla="*/ 100 w 116"/>
                <a:gd name="T43" fmla="*/ 23 h 181"/>
                <a:gd name="T44" fmla="*/ 107 w 116"/>
                <a:gd name="T45" fmla="*/ 46 h 181"/>
                <a:gd name="T46" fmla="*/ 101 w 116"/>
                <a:gd name="T47" fmla="*/ 67 h 181"/>
                <a:gd name="T48" fmla="*/ 83 w 116"/>
                <a:gd name="T49" fmla="*/ 82 h 181"/>
                <a:gd name="T50" fmla="*/ 107 w 116"/>
                <a:gd name="T51" fmla="*/ 97 h 181"/>
                <a:gd name="T52" fmla="*/ 116 w 116"/>
                <a:gd name="T53" fmla="*/ 125 h 181"/>
                <a:gd name="T54" fmla="*/ 99 w 116"/>
                <a:gd name="T55" fmla="*/ 165 h 181"/>
                <a:gd name="T56" fmla="*/ 56 w 116"/>
                <a:gd name="T57" fmla="*/ 181 h 181"/>
                <a:gd name="T58" fmla="*/ 17 w 116"/>
                <a:gd name="T59" fmla="*/ 167 h 181"/>
                <a:gd name="T60" fmla="*/ 0 w 116"/>
                <a:gd name="T61" fmla="*/ 131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16" h="181">
                  <a:moveTo>
                    <a:pt x="0" y="131"/>
                  </a:moveTo>
                  <a:lnTo>
                    <a:pt x="21" y="128"/>
                  </a:lnTo>
                  <a:cubicBezTo>
                    <a:pt x="24" y="140"/>
                    <a:pt x="28" y="149"/>
                    <a:pt x="34" y="154"/>
                  </a:cubicBezTo>
                  <a:cubicBezTo>
                    <a:pt x="40" y="160"/>
                    <a:pt x="47" y="163"/>
                    <a:pt x="56" y="163"/>
                  </a:cubicBezTo>
                  <a:cubicBezTo>
                    <a:pt x="66" y="163"/>
                    <a:pt x="75" y="159"/>
                    <a:pt x="82" y="152"/>
                  </a:cubicBezTo>
                  <a:cubicBezTo>
                    <a:pt x="89" y="145"/>
                    <a:pt x="93" y="136"/>
                    <a:pt x="93" y="126"/>
                  </a:cubicBezTo>
                  <a:cubicBezTo>
                    <a:pt x="93" y="116"/>
                    <a:pt x="89" y="107"/>
                    <a:pt x="83" y="101"/>
                  </a:cubicBezTo>
                  <a:cubicBezTo>
                    <a:pt x="76" y="95"/>
                    <a:pt x="68" y="91"/>
                    <a:pt x="58" y="91"/>
                  </a:cubicBezTo>
                  <a:cubicBezTo>
                    <a:pt x="54" y="91"/>
                    <a:pt x="49" y="92"/>
                    <a:pt x="43" y="94"/>
                  </a:cubicBezTo>
                  <a:lnTo>
                    <a:pt x="45" y="75"/>
                  </a:lnTo>
                  <a:cubicBezTo>
                    <a:pt x="46" y="75"/>
                    <a:pt x="48" y="75"/>
                    <a:pt x="48" y="75"/>
                  </a:cubicBezTo>
                  <a:cubicBezTo>
                    <a:pt x="58" y="75"/>
                    <a:pt x="66" y="72"/>
                    <a:pt x="74" y="68"/>
                  </a:cubicBezTo>
                  <a:cubicBezTo>
                    <a:pt x="81" y="63"/>
                    <a:pt x="85" y="55"/>
                    <a:pt x="85" y="45"/>
                  </a:cubicBezTo>
                  <a:cubicBezTo>
                    <a:pt x="85" y="38"/>
                    <a:pt x="82" y="31"/>
                    <a:pt x="77" y="26"/>
                  </a:cubicBezTo>
                  <a:cubicBezTo>
                    <a:pt x="71" y="20"/>
                    <a:pt x="64" y="18"/>
                    <a:pt x="56" y="18"/>
                  </a:cubicBezTo>
                  <a:cubicBezTo>
                    <a:pt x="47" y="18"/>
                    <a:pt x="40" y="21"/>
                    <a:pt x="35" y="26"/>
                  </a:cubicBezTo>
                  <a:cubicBezTo>
                    <a:pt x="29" y="31"/>
                    <a:pt x="25" y="39"/>
                    <a:pt x="24" y="50"/>
                  </a:cubicBezTo>
                  <a:lnTo>
                    <a:pt x="2" y="46"/>
                  </a:lnTo>
                  <a:cubicBezTo>
                    <a:pt x="5" y="31"/>
                    <a:pt x="11" y="20"/>
                    <a:pt x="20" y="12"/>
                  </a:cubicBezTo>
                  <a:cubicBezTo>
                    <a:pt x="29" y="4"/>
                    <a:pt x="41" y="0"/>
                    <a:pt x="55" y="0"/>
                  </a:cubicBezTo>
                  <a:cubicBezTo>
                    <a:pt x="65" y="0"/>
                    <a:pt x="74" y="2"/>
                    <a:pt x="82" y="6"/>
                  </a:cubicBezTo>
                  <a:cubicBezTo>
                    <a:pt x="90" y="10"/>
                    <a:pt x="96" y="16"/>
                    <a:pt x="100" y="23"/>
                  </a:cubicBezTo>
                  <a:cubicBezTo>
                    <a:pt x="105" y="30"/>
                    <a:pt x="107" y="38"/>
                    <a:pt x="107" y="46"/>
                  </a:cubicBezTo>
                  <a:cubicBezTo>
                    <a:pt x="107" y="54"/>
                    <a:pt x="105" y="60"/>
                    <a:pt x="101" y="67"/>
                  </a:cubicBezTo>
                  <a:cubicBezTo>
                    <a:pt x="97" y="73"/>
                    <a:pt x="91" y="78"/>
                    <a:pt x="83" y="82"/>
                  </a:cubicBezTo>
                  <a:cubicBezTo>
                    <a:pt x="93" y="84"/>
                    <a:pt x="101" y="89"/>
                    <a:pt x="107" y="97"/>
                  </a:cubicBezTo>
                  <a:cubicBezTo>
                    <a:pt x="113" y="104"/>
                    <a:pt x="116" y="114"/>
                    <a:pt x="116" y="125"/>
                  </a:cubicBezTo>
                  <a:cubicBezTo>
                    <a:pt x="116" y="141"/>
                    <a:pt x="110" y="154"/>
                    <a:pt x="99" y="165"/>
                  </a:cubicBezTo>
                  <a:cubicBezTo>
                    <a:pt x="87" y="175"/>
                    <a:pt x="73" y="181"/>
                    <a:pt x="56" y="181"/>
                  </a:cubicBezTo>
                  <a:cubicBezTo>
                    <a:pt x="40" y="181"/>
                    <a:pt x="28" y="176"/>
                    <a:pt x="17" y="167"/>
                  </a:cubicBezTo>
                  <a:cubicBezTo>
                    <a:pt x="7" y="157"/>
                    <a:pt x="1" y="145"/>
                    <a:pt x="0" y="131"/>
                  </a:cubicBezTo>
                  <a:close/>
                </a:path>
              </a:pathLst>
            </a:custGeom>
            <a:solidFill>
              <a:srgbClr val="2319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a:p>
          </p:txBody>
        </p:sp>
        <p:sp>
          <p:nvSpPr>
            <p:cNvPr id="271" name="Freeform 29"/>
            <p:cNvSpPr>
              <a:spLocks noEditPoints="1"/>
            </p:cNvSpPr>
            <p:nvPr/>
          </p:nvSpPr>
          <p:spPr bwMode="auto">
            <a:xfrm>
              <a:off x="10583863" y="3551238"/>
              <a:ext cx="42863" cy="65088"/>
            </a:xfrm>
            <a:custGeom>
              <a:avLst/>
              <a:gdLst>
                <a:gd name="T0" fmla="*/ 114 w 117"/>
                <a:gd name="T1" fmla="*/ 44 h 181"/>
                <a:gd name="T2" fmla="*/ 92 w 117"/>
                <a:gd name="T3" fmla="*/ 46 h 181"/>
                <a:gd name="T4" fmla="*/ 84 w 117"/>
                <a:gd name="T5" fmla="*/ 27 h 181"/>
                <a:gd name="T6" fmla="*/ 62 w 117"/>
                <a:gd name="T7" fmla="*/ 18 h 181"/>
                <a:gd name="T8" fmla="*/ 44 w 117"/>
                <a:gd name="T9" fmla="*/ 24 h 181"/>
                <a:gd name="T10" fmla="*/ 27 w 117"/>
                <a:gd name="T11" fmla="*/ 45 h 181"/>
                <a:gd name="T12" fmla="*/ 21 w 117"/>
                <a:gd name="T13" fmla="*/ 86 h 181"/>
                <a:gd name="T14" fmla="*/ 40 w 117"/>
                <a:gd name="T15" fmla="*/ 69 h 181"/>
                <a:gd name="T16" fmla="*/ 64 w 117"/>
                <a:gd name="T17" fmla="*/ 63 h 181"/>
                <a:gd name="T18" fmla="*/ 101 w 117"/>
                <a:gd name="T19" fmla="*/ 79 h 181"/>
                <a:gd name="T20" fmla="*/ 117 w 117"/>
                <a:gd name="T21" fmla="*/ 120 h 181"/>
                <a:gd name="T22" fmla="*/ 109 w 117"/>
                <a:gd name="T23" fmla="*/ 151 h 181"/>
                <a:gd name="T24" fmla="*/ 90 w 117"/>
                <a:gd name="T25" fmla="*/ 173 h 181"/>
                <a:gd name="T26" fmla="*/ 61 w 117"/>
                <a:gd name="T27" fmla="*/ 181 h 181"/>
                <a:gd name="T28" fmla="*/ 17 w 117"/>
                <a:gd name="T29" fmla="*/ 161 h 181"/>
                <a:gd name="T30" fmla="*/ 0 w 117"/>
                <a:gd name="T31" fmla="*/ 95 h 181"/>
                <a:gd name="T32" fmla="*/ 19 w 117"/>
                <a:gd name="T33" fmla="*/ 20 h 181"/>
                <a:gd name="T34" fmla="*/ 63 w 117"/>
                <a:gd name="T35" fmla="*/ 0 h 181"/>
                <a:gd name="T36" fmla="*/ 98 w 117"/>
                <a:gd name="T37" fmla="*/ 12 h 181"/>
                <a:gd name="T38" fmla="*/ 114 w 117"/>
                <a:gd name="T39" fmla="*/ 44 h 181"/>
                <a:gd name="T40" fmla="*/ 25 w 117"/>
                <a:gd name="T41" fmla="*/ 120 h 181"/>
                <a:gd name="T42" fmla="*/ 29 w 117"/>
                <a:gd name="T43" fmla="*/ 142 h 181"/>
                <a:gd name="T44" fmla="*/ 43 w 117"/>
                <a:gd name="T45" fmla="*/ 157 h 181"/>
                <a:gd name="T46" fmla="*/ 61 w 117"/>
                <a:gd name="T47" fmla="*/ 163 h 181"/>
                <a:gd name="T48" fmla="*/ 84 w 117"/>
                <a:gd name="T49" fmla="*/ 152 h 181"/>
                <a:gd name="T50" fmla="*/ 94 w 117"/>
                <a:gd name="T51" fmla="*/ 122 h 181"/>
                <a:gd name="T52" fmla="*/ 85 w 117"/>
                <a:gd name="T53" fmla="*/ 93 h 181"/>
                <a:gd name="T54" fmla="*/ 60 w 117"/>
                <a:gd name="T55" fmla="*/ 82 h 181"/>
                <a:gd name="T56" fmla="*/ 35 w 117"/>
                <a:gd name="T57" fmla="*/ 93 h 181"/>
                <a:gd name="T58" fmla="*/ 25 w 117"/>
                <a:gd name="T59" fmla="*/ 12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7" h="181">
                  <a:moveTo>
                    <a:pt x="114" y="44"/>
                  </a:moveTo>
                  <a:lnTo>
                    <a:pt x="92" y="46"/>
                  </a:lnTo>
                  <a:cubicBezTo>
                    <a:pt x="90" y="37"/>
                    <a:pt x="87" y="31"/>
                    <a:pt x="84" y="27"/>
                  </a:cubicBezTo>
                  <a:cubicBezTo>
                    <a:pt x="78" y="21"/>
                    <a:pt x="71" y="18"/>
                    <a:pt x="62" y="18"/>
                  </a:cubicBezTo>
                  <a:cubicBezTo>
                    <a:pt x="55" y="18"/>
                    <a:pt x="49" y="20"/>
                    <a:pt x="44" y="24"/>
                  </a:cubicBezTo>
                  <a:cubicBezTo>
                    <a:pt x="37" y="29"/>
                    <a:pt x="31" y="36"/>
                    <a:pt x="27" y="45"/>
                  </a:cubicBezTo>
                  <a:cubicBezTo>
                    <a:pt x="23" y="55"/>
                    <a:pt x="21" y="69"/>
                    <a:pt x="21" y="86"/>
                  </a:cubicBezTo>
                  <a:cubicBezTo>
                    <a:pt x="26" y="78"/>
                    <a:pt x="33" y="72"/>
                    <a:pt x="40" y="69"/>
                  </a:cubicBezTo>
                  <a:cubicBezTo>
                    <a:pt x="48" y="65"/>
                    <a:pt x="56" y="63"/>
                    <a:pt x="64" y="63"/>
                  </a:cubicBezTo>
                  <a:cubicBezTo>
                    <a:pt x="79" y="63"/>
                    <a:pt x="91" y="68"/>
                    <a:pt x="101" y="79"/>
                  </a:cubicBezTo>
                  <a:cubicBezTo>
                    <a:pt x="111" y="90"/>
                    <a:pt x="117" y="103"/>
                    <a:pt x="117" y="120"/>
                  </a:cubicBezTo>
                  <a:cubicBezTo>
                    <a:pt x="117" y="131"/>
                    <a:pt x="114" y="142"/>
                    <a:pt x="109" y="151"/>
                  </a:cubicBezTo>
                  <a:cubicBezTo>
                    <a:pt x="105" y="161"/>
                    <a:pt x="98" y="168"/>
                    <a:pt x="90" y="173"/>
                  </a:cubicBezTo>
                  <a:cubicBezTo>
                    <a:pt x="81" y="178"/>
                    <a:pt x="72" y="181"/>
                    <a:pt x="61" y="181"/>
                  </a:cubicBezTo>
                  <a:cubicBezTo>
                    <a:pt x="43" y="181"/>
                    <a:pt x="28" y="174"/>
                    <a:pt x="17" y="161"/>
                  </a:cubicBezTo>
                  <a:cubicBezTo>
                    <a:pt x="5" y="147"/>
                    <a:pt x="0" y="125"/>
                    <a:pt x="0" y="95"/>
                  </a:cubicBezTo>
                  <a:cubicBezTo>
                    <a:pt x="0" y="61"/>
                    <a:pt x="6" y="36"/>
                    <a:pt x="19" y="20"/>
                  </a:cubicBezTo>
                  <a:cubicBezTo>
                    <a:pt x="30" y="7"/>
                    <a:pt x="45" y="0"/>
                    <a:pt x="63" y="0"/>
                  </a:cubicBezTo>
                  <a:cubicBezTo>
                    <a:pt x="77" y="0"/>
                    <a:pt x="89" y="4"/>
                    <a:pt x="98" y="12"/>
                  </a:cubicBezTo>
                  <a:cubicBezTo>
                    <a:pt x="106" y="20"/>
                    <a:pt x="112" y="30"/>
                    <a:pt x="114" y="44"/>
                  </a:cubicBezTo>
                  <a:close/>
                  <a:moveTo>
                    <a:pt x="25" y="120"/>
                  </a:moveTo>
                  <a:cubicBezTo>
                    <a:pt x="25" y="128"/>
                    <a:pt x="26" y="135"/>
                    <a:pt x="29" y="142"/>
                  </a:cubicBezTo>
                  <a:cubicBezTo>
                    <a:pt x="33" y="149"/>
                    <a:pt x="37" y="154"/>
                    <a:pt x="43" y="157"/>
                  </a:cubicBezTo>
                  <a:cubicBezTo>
                    <a:pt x="48" y="161"/>
                    <a:pt x="54" y="163"/>
                    <a:pt x="61" y="163"/>
                  </a:cubicBezTo>
                  <a:cubicBezTo>
                    <a:pt x="70" y="163"/>
                    <a:pt x="78" y="159"/>
                    <a:pt x="84" y="152"/>
                  </a:cubicBezTo>
                  <a:cubicBezTo>
                    <a:pt x="91" y="144"/>
                    <a:pt x="94" y="134"/>
                    <a:pt x="94" y="122"/>
                  </a:cubicBezTo>
                  <a:cubicBezTo>
                    <a:pt x="94" y="109"/>
                    <a:pt x="91" y="100"/>
                    <a:pt x="85" y="93"/>
                  </a:cubicBezTo>
                  <a:cubicBezTo>
                    <a:pt x="78" y="86"/>
                    <a:pt x="70" y="82"/>
                    <a:pt x="60" y="82"/>
                  </a:cubicBezTo>
                  <a:cubicBezTo>
                    <a:pt x="50" y="82"/>
                    <a:pt x="42" y="86"/>
                    <a:pt x="35" y="93"/>
                  </a:cubicBezTo>
                  <a:cubicBezTo>
                    <a:pt x="28" y="100"/>
                    <a:pt x="25" y="109"/>
                    <a:pt x="25" y="120"/>
                  </a:cubicBezTo>
                  <a:close/>
                </a:path>
              </a:pathLst>
            </a:custGeom>
            <a:solidFill>
              <a:srgbClr val="2319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a:p>
          </p:txBody>
        </p:sp>
        <p:sp>
          <p:nvSpPr>
            <p:cNvPr id="272" name="Freeform 30"/>
            <p:cNvSpPr>
              <a:spLocks noEditPoints="1"/>
            </p:cNvSpPr>
            <p:nvPr/>
          </p:nvSpPr>
          <p:spPr bwMode="auto">
            <a:xfrm>
              <a:off x="10583863" y="3733801"/>
              <a:ext cx="42863" cy="65088"/>
            </a:xfrm>
            <a:custGeom>
              <a:avLst/>
              <a:gdLst>
                <a:gd name="T0" fmla="*/ 3 w 116"/>
                <a:gd name="T1" fmla="*/ 136 h 180"/>
                <a:gd name="T2" fmla="*/ 24 w 116"/>
                <a:gd name="T3" fmla="*/ 135 h 180"/>
                <a:gd name="T4" fmla="*/ 34 w 116"/>
                <a:gd name="T5" fmla="*/ 156 h 180"/>
                <a:gd name="T6" fmla="*/ 53 w 116"/>
                <a:gd name="T7" fmla="*/ 163 h 180"/>
                <a:gd name="T8" fmla="*/ 71 w 116"/>
                <a:gd name="T9" fmla="*/ 158 h 180"/>
                <a:gd name="T10" fmla="*/ 83 w 116"/>
                <a:gd name="T11" fmla="*/ 146 h 180"/>
                <a:gd name="T12" fmla="*/ 91 w 116"/>
                <a:gd name="T13" fmla="*/ 125 h 180"/>
                <a:gd name="T14" fmla="*/ 94 w 116"/>
                <a:gd name="T15" fmla="*/ 98 h 180"/>
                <a:gd name="T16" fmla="*/ 94 w 116"/>
                <a:gd name="T17" fmla="*/ 94 h 180"/>
                <a:gd name="T18" fmla="*/ 76 w 116"/>
                <a:gd name="T19" fmla="*/ 111 h 180"/>
                <a:gd name="T20" fmla="*/ 52 w 116"/>
                <a:gd name="T21" fmla="*/ 117 h 180"/>
                <a:gd name="T22" fmla="*/ 15 w 116"/>
                <a:gd name="T23" fmla="*/ 101 h 180"/>
                <a:gd name="T24" fmla="*/ 0 w 116"/>
                <a:gd name="T25" fmla="*/ 60 h 180"/>
                <a:gd name="T26" fmla="*/ 16 w 116"/>
                <a:gd name="T27" fmla="*/ 16 h 180"/>
                <a:gd name="T28" fmla="*/ 55 w 116"/>
                <a:gd name="T29" fmla="*/ 0 h 180"/>
                <a:gd name="T30" fmla="*/ 87 w 116"/>
                <a:gd name="T31" fmla="*/ 9 h 180"/>
                <a:gd name="T32" fmla="*/ 108 w 116"/>
                <a:gd name="T33" fmla="*/ 36 h 180"/>
                <a:gd name="T34" fmla="*/ 116 w 116"/>
                <a:gd name="T35" fmla="*/ 85 h 180"/>
                <a:gd name="T36" fmla="*/ 108 w 116"/>
                <a:gd name="T37" fmla="*/ 139 h 180"/>
                <a:gd name="T38" fmla="*/ 87 w 116"/>
                <a:gd name="T39" fmla="*/ 170 h 180"/>
                <a:gd name="T40" fmla="*/ 53 w 116"/>
                <a:gd name="T41" fmla="*/ 180 h 180"/>
                <a:gd name="T42" fmla="*/ 19 w 116"/>
                <a:gd name="T43" fmla="*/ 169 h 180"/>
                <a:gd name="T44" fmla="*/ 3 w 116"/>
                <a:gd name="T45" fmla="*/ 136 h 180"/>
                <a:gd name="T46" fmla="*/ 92 w 116"/>
                <a:gd name="T47" fmla="*/ 58 h 180"/>
                <a:gd name="T48" fmla="*/ 82 w 116"/>
                <a:gd name="T49" fmla="*/ 29 h 180"/>
                <a:gd name="T50" fmla="*/ 58 w 116"/>
                <a:gd name="T51" fmla="*/ 18 h 180"/>
                <a:gd name="T52" fmla="*/ 33 w 116"/>
                <a:gd name="T53" fmla="*/ 30 h 180"/>
                <a:gd name="T54" fmla="*/ 22 w 116"/>
                <a:gd name="T55" fmla="*/ 60 h 180"/>
                <a:gd name="T56" fmla="*/ 32 w 116"/>
                <a:gd name="T57" fmla="*/ 88 h 180"/>
                <a:gd name="T58" fmla="*/ 57 w 116"/>
                <a:gd name="T59" fmla="*/ 98 h 180"/>
                <a:gd name="T60" fmla="*/ 82 w 116"/>
                <a:gd name="T61" fmla="*/ 88 h 180"/>
                <a:gd name="T62" fmla="*/ 92 w 116"/>
                <a:gd name="T63" fmla="*/ 58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6" h="180">
                  <a:moveTo>
                    <a:pt x="3" y="136"/>
                  </a:moveTo>
                  <a:lnTo>
                    <a:pt x="24" y="135"/>
                  </a:lnTo>
                  <a:cubicBezTo>
                    <a:pt x="25" y="144"/>
                    <a:pt x="29" y="152"/>
                    <a:pt x="34" y="156"/>
                  </a:cubicBezTo>
                  <a:cubicBezTo>
                    <a:pt x="39" y="160"/>
                    <a:pt x="45" y="163"/>
                    <a:pt x="53" y="163"/>
                  </a:cubicBezTo>
                  <a:cubicBezTo>
                    <a:pt x="60" y="163"/>
                    <a:pt x="65" y="161"/>
                    <a:pt x="71" y="158"/>
                  </a:cubicBezTo>
                  <a:cubicBezTo>
                    <a:pt x="76" y="155"/>
                    <a:pt x="80" y="151"/>
                    <a:pt x="83" y="146"/>
                  </a:cubicBezTo>
                  <a:cubicBezTo>
                    <a:pt x="86" y="141"/>
                    <a:pt x="89" y="134"/>
                    <a:pt x="91" y="125"/>
                  </a:cubicBezTo>
                  <a:cubicBezTo>
                    <a:pt x="93" y="116"/>
                    <a:pt x="94" y="107"/>
                    <a:pt x="94" y="98"/>
                  </a:cubicBezTo>
                  <a:cubicBezTo>
                    <a:pt x="94" y="97"/>
                    <a:pt x="94" y="96"/>
                    <a:pt x="94" y="94"/>
                  </a:cubicBezTo>
                  <a:cubicBezTo>
                    <a:pt x="90" y="101"/>
                    <a:pt x="84" y="107"/>
                    <a:pt x="76" y="111"/>
                  </a:cubicBezTo>
                  <a:cubicBezTo>
                    <a:pt x="69" y="115"/>
                    <a:pt x="61" y="117"/>
                    <a:pt x="52" y="117"/>
                  </a:cubicBezTo>
                  <a:cubicBezTo>
                    <a:pt x="37" y="117"/>
                    <a:pt x="25" y="112"/>
                    <a:pt x="15" y="101"/>
                  </a:cubicBezTo>
                  <a:cubicBezTo>
                    <a:pt x="5" y="91"/>
                    <a:pt x="0" y="77"/>
                    <a:pt x="0" y="60"/>
                  </a:cubicBezTo>
                  <a:cubicBezTo>
                    <a:pt x="0" y="42"/>
                    <a:pt x="5" y="27"/>
                    <a:pt x="16" y="16"/>
                  </a:cubicBezTo>
                  <a:cubicBezTo>
                    <a:pt x="26" y="5"/>
                    <a:pt x="39" y="0"/>
                    <a:pt x="55" y="0"/>
                  </a:cubicBezTo>
                  <a:cubicBezTo>
                    <a:pt x="67" y="0"/>
                    <a:pt x="77" y="3"/>
                    <a:pt x="87" y="9"/>
                  </a:cubicBezTo>
                  <a:cubicBezTo>
                    <a:pt x="96" y="15"/>
                    <a:pt x="103" y="24"/>
                    <a:pt x="108" y="36"/>
                  </a:cubicBezTo>
                  <a:cubicBezTo>
                    <a:pt x="113" y="47"/>
                    <a:pt x="116" y="64"/>
                    <a:pt x="116" y="85"/>
                  </a:cubicBezTo>
                  <a:cubicBezTo>
                    <a:pt x="116" y="108"/>
                    <a:pt x="113" y="126"/>
                    <a:pt x="108" y="139"/>
                  </a:cubicBezTo>
                  <a:cubicBezTo>
                    <a:pt x="104" y="153"/>
                    <a:pt x="96" y="163"/>
                    <a:pt x="87" y="170"/>
                  </a:cubicBezTo>
                  <a:cubicBezTo>
                    <a:pt x="77" y="177"/>
                    <a:pt x="66" y="180"/>
                    <a:pt x="53" y="180"/>
                  </a:cubicBezTo>
                  <a:cubicBezTo>
                    <a:pt x="39" y="180"/>
                    <a:pt x="27" y="177"/>
                    <a:pt x="19" y="169"/>
                  </a:cubicBezTo>
                  <a:cubicBezTo>
                    <a:pt x="10" y="161"/>
                    <a:pt x="5" y="150"/>
                    <a:pt x="3" y="136"/>
                  </a:cubicBezTo>
                  <a:close/>
                  <a:moveTo>
                    <a:pt x="92" y="58"/>
                  </a:moveTo>
                  <a:cubicBezTo>
                    <a:pt x="92" y="46"/>
                    <a:pt x="88" y="36"/>
                    <a:pt x="82" y="29"/>
                  </a:cubicBezTo>
                  <a:cubicBezTo>
                    <a:pt x="75" y="22"/>
                    <a:pt x="67" y="18"/>
                    <a:pt x="58" y="18"/>
                  </a:cubicBezTo>
                  <a:cubicBezTo>
                    <a:pt x="48" y="18"/>
                    <a:pt x="40" y="22"/>
                    <a:pt x="33" y="30"/>
                  </a:cubicBezTo>
                  <a:cubicBezTo>
                    <a:pt x="25" y="37"/>
                    <a:pt x="22" y="48"/>
                    <a:pt x="22" y="60"/>
                  </a:cubicBezTo>
                  <a:cubicBezTo>
                    <a:pt x="22" y="71"/>
                    <a:pt x="25" y="81"/>
                    <a:pt x="32" y="88"/>
                  </a:cubicBezTo>
                  <a:cubicBezTo>
                    <a:pt x="39" y="95"/>
                    <a:pt x="47" y="98"/>
                    <a:pt x="57" y="98"/>
                  </a:cubicBezTo>
                  <a:cubicBezTo>
                    <a:pt x="67" y="98"/>
                    <a:pt x="75" y="95"/>
                    <a:pt x="82" y="88"/>
                  </a:cubicBezTo>
                  <a:cubicBezTo>
                    <a:pt x="88" y="81"/>
                    <a:pt x="92" y="71"/>
                    <a:pt x="92" y="58"/>
                  </a:cubicBezTo>
                  <a:close/>
                </a:path>
              </a:pathLst>
            </a:custGeom>
            <a:solidFill>
              <a:srgbClr val="2319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a:p>
          </p:txBody>
        </p:sp>
        <p:sp>
          <p:nvSpPr>
            <p:cNvPr id="273" name="Rectangle 31"/>
            <p:cNvSpPr>
              <a:spLocks noChangeArrowheads="1"/>
            </p:cNvSpPr>
            <p:nvPr/>
          </p:nvSpPr>
          <p:spPr bwMode="auto">
            <a:xfrm>
              <a:off x="9821863" y="3952876"/>
              <a:ext cx="96838" cy="15875"/>
            </a:xfrm>
            <a:prstGeom prst="rect">
              <a:avLst/>
            </a:prstGeom>
            <a:solidFill>
              <a:srgbClr val="23191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zh-CN" altLang="en-US" sz="1350"/>
            </a:p>
          </p:txBody>
        </p:sp>
        <p:sp>
          <p:nvSpPr>
            <p:cNvPr id="274" name="Freeform 32"/>
            <p:cNvSpPr>
              <a:spLocks/>
            </p:cNvSpPr>
            <p:nvPr/>
          </p:nvSpPr>
          <p:spPr bwMode="auto">
            <a:xfrm>
              <a:off x="10541000" y="3919538"/>
              <a:ext cx="111125" cy="77788"/>
            </a:xfrm>
            <a:custGeom>
              <a:avLst/>
              <a:gdLst>
                <a:gd name="T0" fmla="*/ 310 w 310"/>
                <a:gd name="T1" fmla="*/ 0 h 218"/>
                <a:gd name="T2" fmla="*/ 310 w 310"/>
                <a:gd name="T3" fmla="*/ 193 h 218"/>
                <a:gd name="T4" fmla="*/ 56 w 310"/>
                <a:gd name="T5" fmla="*/ 193 h 218"/>
                <a:gd name="T6" fmla="*/ 56 w 310"/>
                <a:gd name="T7" fmla="*/ 218 h 218"/>
                <a:gd name="T8" fmla="*/ 0 w 310"/>
                <a:gd name="T9" fmla="*/ 181 h 218"/>
                <a:gd name="T10" fmla="*/ 56 w 310"/>
                <a:gd name="T11" fmla="*/ 143 h 218"/>
                <a:gd name="T12" fmla="*/ 56 w 310"/>
                <a:gd name="T13" fmla="*/ 173 h 218"/>
                <a:gd name="T14" fmla="*/ 290 w 310"/>
                <a:gd name="T15" fmla="*/ 173 h 218"/>
                <a:gd name="T16" fmla="*/ 290 w 310"/>
                <a:gd name="T17" fmla="*/ 0 h 218"/>
                <a:gd name="T18" fmla="*/ 310 w 310"/>
                <a:gd name="T19" fmla="*/ 0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0" h="218">
                  <a:moveTo>
                    <a:pt x="310" y="0"/>
                  </a:moveTo>
                  <a:lnTo>
                    <a:pt x="310" y="193"/>
                  </a:lnTo>
                  <a:lnTo>
                    <a:pt x="56" y="193"/>
                  </a:lnTo>
                  <a:lnTo>
                    <a:pt x="56" y="218"/>
                  </a:lnTo>
                  <a:lnTo>
                    <a:pt x="0" y="181"/>
                  </a:lnTo>
                  <a:lnTo>
                    <a:pt x="56" y="143"/>
                  </a:lnTo>
                  <a:lnTo>
                    <a:pt x="56" y="173"/>
                  </a:lnTo>
                  <a:lnTo>
                    <a:pt x="290" y="173"/>
                  </a:lnTo>
                  <a:lnTo>
                    <a:pt x="290" y="0"/>
                  </a:lnTo>
                  <a:lnTo>
                    <a:pt x="310" y="0"/>
                  </a:lnTo>
                  <a:close/>
                </a:path>
              </a:pathLst>
            </a:custGeom>
            <a:solidFill>
              <a:srgbClr val="2319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a:p>
          </p:txBody>
        </p:sp>
        <p:sp>
          <p:nvSpPr>
            <p:cNvPr id="275" name="Oval 33"/>
            <p:cNvSpPr>
              <a:spLocks noChangeArrowheads="1"/>
            </p:cNvSpPr>
            <p:nvPr/>
          </p:nvSpPr>
          <p:spPr bwMode="auto">
            <a:xfrm>
              <a:off x="8847138" y="3394076"/>
              <a:ext cx="644525" cy="646113"/>
            </a:xfrm>
            <a:prstGeom prst="ellipse">
              <a:avLst/>
            </a:prstGeom>
            <a:solidFill>
              <a:srgbClr val="7170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a:p>
          </p:txBody>
        </p:sp>
        <p:sp>
          <p:nvSpPr>
            <p:cNvPr id="276" name="Oval 34"/>
            <p:cNvSpPr>
              <a:spLocks noChangeArrowheads="1"/>
            </p:cNvSpPr>
            <p:nvPr/>
          </p:nvSpPr>
          <p:spPr bwMode="auto">
            <a:xfrm>
              <a:off x="8975725" y="3417888"/>
              <a:ext cx="361950" cy="361950"/>
            </a:xfrm>
            <a:prstGeom prst="ellipse">
              <a:avLst/>
            </a:prstGeom>
            <a:solidFill>
              <a:srgbClr val="2319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a:p>
          </p:txBody>
        </p:sp>
        <p:sp>
          <p:nvSpPr>
            <p:cNvPr id="277" name="Oval 35"/>
            <p:cNvSpPr>
              <a:spLocks noChangeArrowheads="1"/>
            </p:cNvSpPr>
            <p:nvPr/>
          </p:nvSpPr>
          <p:spPr bwMode="auto">
            <a:xfrm>
              <a:off x="9201150" y="2970213"/>
              <a:ext cx="103188" cy="104775"/>
            </a:xfrm>
            <a:prstGeom prst="ellipse">
              <a:avLst/>
            </a:prstGeom>
            <a:solidFill>
              <a:srgbClr val="2319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a:p>
          </p:txBody>
        </p:sp>
        <p:sp>
          <p:nvSpPr>
            <p:cNvPr id="278" name="Oval 36"/>
            <p:cNvSpPr>
              <a:spLocks noChangeArrowheads="1"/>
            </p:cNvSpPr>
            <p:nvPr/>
          </p:nvSpPr>
          <p:spPr bwMode="auto">
            <a:xfrm>
              <a:off x="9564688" y="2970213"/>
              <a:ext cx="104775" cy="104775"/>
            </a:xfrm>
            <a:prstGeom prst="ellipse">
              <a:avLst/>
            </a:prstGeom>
            <a:solidFill>
              <a:srgbClr val="2319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a:p>
          </p:txBody>
        </p:sp>
        <p:sp>
          <p:nvSpPr>
            <p:cNvPr id="279" name="Oval 37"/>
            <p:cNvSpPr>
              <a:spLocks noChangeArrowheads="1"/>
            </p:cNvSpPr>
            <p:nvPr/>
          </p:nvSpPr>
          <p:spPr bwMode="auto">
            <a:xfrm>
              <a:off x="9383713" y="2970213"/>
              <a:ext cx="103188" cy="104775"/>
            </a:xfrm>
            <a:prstGeom prst="ellipse">
              <a:avLst/>
            </a:prstGeom>
            <a:solidFill>
              <a:srgbClr val="2319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a:p>
          </p:txBody>
        </p:sp>
        <p:sp>
          <p:nvSpPr>
            <p:cNvPr id="280" name="Oval 38"/>
            <p:cNvSpPr>
              <a:spLocks noChangeArrowheads="1"/>
            </p:cNvSpPr>
            <p:nvPr/>
          </p:nvSpPr>
          <p:spPr bwMode="auto">
            <a:xfrm>
              <a:off x="9747250" y="2970213"/>
              <a:ext cx="104775" cy="104775"/>
            </a:xfrm>
            <a:prstGeom prst="ellipse">
              <a:avLst/>
            </a:prstGeom>
            <a:solidFill>
              <a:srgbClr val="2319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a:p>
          </p:txBody>
        </p:sp>
      </p:grpSp>
      <p:pic>
        <p:nvPicPr>
          <p:cNvPr id="281" name="图片 28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519922" y="4680952"/>
            <a:ext cx="290707" cy="543995"/>
          </a:xfrm>
          <a:prstGeom prst="rect">
            <a:avLst/>
          </a:prstGeom>
        </p:spPr>
      </p:pic>
      <p:pic>
        <p:nvPicPr>
          <p:cNvPr id="283" name="图片 282"/>
          <p:cNvPicPr>
            <a:picLocks noChangeAspect="1"/>
          </p:cNvPicPr>
          <p:nvPr/>
        </p:nvPicPr>
        <p:blipFill rotWithShape="1">
          <a:blip r:embed="rId9" cstate="print">
            <a:extLst>
              <a:ext uri="{28A0092B-C50C-407E-A947-70E740481C1C}">
                <a14:useLocalDpi xmlns:a14="http://schemas.microsoft.com/office/drawing/2010/main" val="0"/>
              </a:ext>
            </a:extLst>
          </a:blip>
          <a:srcRect t="-1" b="29529"/>
          <a:stretch/>
        </p:blipFill>
        <p:spPr>
          <a:xfrm>
            <a:off x="8415224" y="2615377"/>
            <a:ext cx="543152" cy="833798"/>
          </a:xfrm>
          <a:prstGeom prst="rect">
            <a:avLst/>
          </a:prstGeom>
        </p:spPr>
      </p:pic>
      <p:grpSp>
        <p:nvGrpSpPr>
          <p:cNvPr id="284" name="组合 283"/>
          <p:cNvGrpSpPr/>
          <p:nvPr/>
        </p:nvGrpSpPr>
        <p:grpSpPr>
          <a:xfrm>
            <a:off x="8335554" y="1635827"/>
            <a:ext cx="642554" cy="683450"/>
            <a:chOff x="6168008" y="1656052"/>
            <a:chExt cx="1368152" cy="1516939"/>
          </a:xfrm>
        </p:grpSpPr>
        <p:pic>
          <p:nvPicPr>
            <p:cNvPr id="285" name="图片 284"/>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168008" y="1656052"/>
              <a:ext cx="1368152" cy="1516939"/>
            </a:xfrm>
            <a:prstGeom prst="rect">
              <a:avLst/>
            </a:prstGeom>
          </p:spPr>
        </p:pic>
        <p:grpSp>
          <p:nvGrpSpPr>
            <p:cNvPr id="286" name="组合 95"/>
            <p:cNvGrpSpPr/>
            <p:nvPr/>
          </p:nvGrpSpPr>
          <p:grpSpPr>
            <a:xfrm>
              <a:off x="6902381" y="2391206"/>
              <a:ext cx="374330" cy="374330"/>
              <a:chOff x="4511824" y="4005064"/>
              <a:chExt cx="1080120" cy="1080120"/>
            </a:xfrm>
            <a:solidFill>
              <a:srgbClr val="2C4558"/>
            </a:solidFill>
          </p:grpSpPr>
          <p:sp>
            <p:nvSpPr>
              <p:cNvPr id="287" name="Freeform 5"/>
              <p:cNvSpPr>
                <a:spLocks/>
              </p:cNvSpPr>
              <p:nvPr/>
            </p:nvSpPr>
            <p:spPr bwMode="auto">
              <a:xfrm>
                <a:off x="4821122" y="4210456"/>
                <a:ext cx="503957" cy="751269"/>
              </a:xfrm>
              <a:custGeom>
                <a:avLst/>
                <a:gdLst>
                  <a:gd name="T0" fmla="*/ 1404 w 1404"/>
                  <a:gd name="T1" fmla="*/ 0 h 2093"/>
                  <a:gd name="T2" fmla="*/ 469 w 1404"/>
                  <a:gd name="T3" fmla="*/ 0 h 2093"/>
                  <a:gd name="T4" fmla="*/ 0 w 1404"/>
                  <a:gd name="T5" fmla="*/ 1052 h 2093"/>
                  <a:gd name="T6" fmla="*/ 405 w 1404"/>
                  <a:gd name="T7" fmla="*/ 1052 h 2093"/>
                  <a:gd name="T8" fmla="*/ 118 w 1404"/>
                  <a:gd name="T9" fmla="*/ 2093 h 2093"/>
                  <a:gd name="T10" fmla="*/ 1286 w 1404"/>
                  <a:gd name="T11" fmla="*/ 837 h 2093"/>
                  <a:gd name="T12" fmla="*/ 858 w 1404"/>
                  <a:gd name="T13" fmla="*/ 837 h 2093"/>
                  <a:gd name="T14" fmla="*/ 1404 w 1404"/>
                  <a:gd name="T15" fmla="*/ 0 h 20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04" h="2093">
                    <a:moveTo>
                      <a:pt x="1404" y="0"/>
                    </a:moveTo>
                    <a:lnTo>
                      <a:pt x="469" y="0"/>
                    </a:lnTo>
                    <a:lnTo>
                      <a:pt x="0" y="1052"/>
                    </a:lnTo>
                    <a:lnTo>
                      <a:pt x="405" y="1052"/>
                    </a:lnTo>
                    <a:lnTo>
                      <a:pt x="118" y="2093"/>
                    </a:lnTo>
                    <a:lnTo>
                      <a:pt x="1286" y="837"/>
                    </a:lnTo>
                    <a:lnTo>
                      <a:pt x="858" y="837"/>
                    </a:lnTo>
                    <a:lnTo>
                      <a:pt x="1404" y="0"/>
                    </a:lnTo>
                    <a:close/>
                  </a:path>
                </a:pathLst>
              </a:custGeom>
              <a:grpFill/>
              <a:ln>
                <a:noFill/>
              </a:ln>
            </p:spPr>
            <p:txBody>
              <a:bodyPr vert="horz" wrap="square" lIns="68580" tIns="34290" rIns="68580" bIns="34290" numCol="1" anchor="t" anchorCtr="0" compatLnSpc="1">
                <a:prstTxWarp prst="textNoShape">
                  <a:avLst/>
                </a:prstTxWarp>
              </a:bodyPr>
              <a:lstStyle/>
              <a:p>
                <a:endParaRPr lang="zh-CN" altLang="en-US" sz="1350"/>
              </a:p>
            </p:txBody>
          </p:sp>
          <p:sp>
            <p:nvSpPr>
              <p:cNvPr id="288" name="同心圆 287"/>
              <p:cNvSpPr/>
              <p:nvPr/>
            </p:nvSpPr>
            <p:spPr>
              <a:xfrm>
                <a:off x="4511824" y="4005064"/>
                <a:ext cx="1080120" cy="1080120"/>
              </a:xfrm>
              <a:prstGeom prst="donut">
                <a:avLst>
                  <a:gd name="adj" fmla="val 524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grpSp>
      </p:grpSp>
      <p:sp>
        <p:nvSpPr>
          <p:cNvPr id="289" name="TextBox 102"/>
          <p:cNvSpPr txBox="1"/>
          <p:nvPr/>
        </p:nvSpPr>
        <p:spPr>
          <a:xfrm>
            <a:off x="8288597" y="5258533"/>
            <a:ext cx="775393" cy="334835"/>
          </a:xfrm>
          <a:prstGeom prst="rect">
            <a:avLst/>
          </a:prstGeom>
          <a:noFill/>
        </p:spPr>
        <p:txBody>
          <a:bodyPr wrap="square" rtlCol="0">
            <a:spAutoFit/>
          </a:bodyPr>
          <a:lstStyle/>
          <a:p>
            <a:pPr algn="ctr"/>
            <a:r>
              <a:rPr lang="en-US" altLang="zh-CN" sz="788" b="1" dirty="0">
                <a:latin typeface="Arial" pitchFamily="34" charset="0"/>
                <a:ea typeface="微软雅黑" pitchFamily="34" charset="-122"/>
                <a:cs typeface="Arial" pitchFamily="34" charset="0"/>
              </a:rPr>
              <a:t>Mobile APPS</a:t>
            </a:r>
          </a:p>
        </p:txBody>
      </p:sp>
      <p:cxnSp>
        <p:nvCxnSpPr>
          <p:cNvPr id="290" name="肘形连接符 289"/>
          <p:cNvCxnSpPr/>
          <p:nvPr/>
        </p:nvCxnSpPr>
        <p:spPr>
          <a:xfrm rot="16200000" flipH="1">
            <a:off x="7429908" y="3851506"/>
            <a:ext cx="1878278" cy="324610"/>
          </a:xfrm>
          <a:prstGeom prst="bentConnector2">
            <a:avLst/>
          </a:prstGeom>
          <a:ln>
            <a:prstDash val="dash"/>
            <a:headEnd type="none"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300" name="肘形连接符 299"/>
          <p:cNvCxnSpPr>
            <a:endCxn id="99" idx="1"/>
          </p:cNvCxnSpPr>
          <p:nvPr/>
        </p:nvCxnSpPr>
        <p:spPr>
          <a:xfrm flipV="1">
            <a:off x="8229600" y="4020609"/>
            <a:ext cx="119078" cy="2752"/>
          </a:xfrm>
          <a:prstGeom prst="bentConnector3">
            <a:avLst>
              <a:gd name="adj1" fmla="val 50000"/>
            </a:avLst>
          </a:prstGeom>
          <a:ln>
            <a:prstDash val="dash"/>
            <a:headEnd type="none" w="med" len="med"/>
            <a:tailEnd type="oval" w="med" len="med"/>
          </a:ln>
        </p:spPr>
        <p:style>
          <a:lnRef idx="1">
            <a:schemeClr val="accent1"/>
          </a:lnRef>
          <a:fillRef idx="0">
            <a:schemeClr val="accent1"/>
          </a:fillRef>
          <a:effectRef idx="0">
            <a:schemeClr val="accent1"/>
          </a:effectRef>
          <a:fontRef idx="minor">
            <a:schemeClr val="tx1"/>
          </a:fontRef>
        </p:style>
      </p:cxnSp>
      <p:sp>
        <p:nvSpPr>
          <p:cNvPr id="240" name="Freeform 5"/>
          <p:cNvSpPr>
            <a:spLocks noEditPoints="1"/>
          </p:cNvSpPr>
          <p:nvPr/>
        </p:nvSpPr>
        <p:spPr bwMode="auto">
          <a:xfrm>
            <a:off x="5132780" y="1898052"/>
            <a:ext cx="356336" cy="339269"/>
          </a:xfrm>
          <a:custGeom>
            <a:avLst/>
            <a:gdLst>
              <a:gd name="T0" fmla="*/ 698 w 702"/>
              <a:gd name="T1" fmla="*/ 130 h 668"/>
              <a:gd name="T2" fmla="*/ 617 w 702"/>
              <a:gd name="T3" fmla="*/ 57 h 668"/>
              <a:gd name="T4" fmla="*/ 492 w 702"/>
              <a:gd name="T5" fmla="*/ 6 h 668"/>
              <a:gd name="T6" fmla="*/ 477 w 702"/>
              <a:gd name="T7" fmla="*/ 11 h 668"/>
              <a:gd name="T8" fmla="*/ 479 w 702"/>
              <a:gd name="T9" fmla="*/ 27 h 668"/>
              <a:gd name="T10" fmla="*/ 508 w 702"/>
              <a:gd name="T11" fmla="*/ 86 h 668"/>
              <a:gd name="T12" fmla="*/ 507 w 702"/>
              <a:gd name="T13" fmla="*/ 583 h 668"/>
              <a:gd name="T14" fmla="*/ 480 w 702"/>
              <a:gd name="T15" fmla="*/ 639 h 668"/>
              <a:gd name="T16" fmla="*/ 477 w 702"/>
              <a:gd name="T17" fmla="*/ 655 h 668"/>
              <a:gd name="T18" fmla="*/ 488 w 702"/>
              <a:gd name="T19" fmla="*/ 662 h 668"/>
              <a:gd name="T20" fmla="*/ 492 w 702"/>
              <a:gd name="T21" fmla="*/ 662 h 668"/>
              <a:gd name="T22" fmla="*/ 610 w 702"/>
              <a:gd name="T23" fmla="*/ 618 h 668"/>
              <a:gd name="T24" fmla="*/ 699 w 702"/>
              <a:gd name="T25" fmla="*/ 537 h 668"/>
              <a:gd name="T26" fmla="*/ 701 w 702"/>
              <a:gd name="T27" fmla="*/ 231 h 668"/>
              <a:gd name="T28" fmla="*/ 698 w 702"/>
              <a:gd name="T29" fmla="*/ 130 h 668"/>
              <a:gd name="T30" fmla="*/ 364 w 702"/>
              <a:gd name="T31" fmla="*/ 0 h 668"/>
              <a:gd name="T32" fmla="*/ 90 w 702"/>
              <a:gd name="T33" fmla="*/ 0 h 668"/>
              <a:gd name="T34" fmla="*/ 0 w 702"/>
              <a:gd name="T35" fmla="*/ 87 h 668"/>
              <a:gd name="T36" fmla="*/ 0 w 702"/>
              <a:gd name="T37" fmla="*/ 581 h 668"/>
              <a:gd name="T38" fmla="*/ 90 w 702"/>
              <a:gd name="T39" fmla="*/ 668 h 668"/>
              <a:gd name="T40" fmla="*/ 364 w 702"/>
              <a:gd name="T41" fmla="*/ 668 h 668"/>
              <a:gd name="T42" fmla="*/ 454 w 702"/>
              <a:gd name="T43" fmla="*/ 581 h 668"/>
              <a:gd name="T44" fmla="*/ 454 w 702"/>
              <a:gd name="T45" fmla="*/ 87 h 668"/>
              <a:gd name="T46" fmla="*/ 364 w 702"/>
              <a:gd name="T47" fmla="*/ 0 h 668"/>
              <a:gd name="T48" fmla="*/ 212 w 702"/>
              <a:gd name="T49" fmla="*/ 560 h 668"/>
              <a:gd name="T50" fmla="*/ 159 w 702"/>
              <a:gd name="T51" fmla="*/ 507 h 668"/>
              <a:gd name="T52" fmla="*/ 212 w 702"/>
              <a:gd name="T53" fmla="*/ 455 h 668"/>
              <a:gd name="T54" fmla="*/ 266 w 702"/>
              <a:gd name="T55" fmla="*/ 507 h 668"/>
              <a:gd name="T56" fmla="*/ 212 w 702"/>
              <a:gd name="T57" fmla="*/ 560 h 668"/>
              <a:gd name="T58" fmla="*/ 383 w 702"/>
              <a:gd name="T59" fmla="*/ 332 h 668"/>
              <a:gd name="T60" fmla="*/ 345 w 702"/>
              <a:gd name="T61" fmla="*/ 372 h 668"/>
              <a:gd name="T62" fmla="*/ 109 w 702"/>
              <a:gd name="T63" fmla="*/ 372 h 668"/>
              <a:gd name="T64" fmla="*/ 71 w 702"/>
              <a:gd name="T65" fmla="*/ 332 h 668"/>
              <a:gd name="T66" fmla="*/ 71 w 702"/>
              <a:gd name="T67" fmla="*/ 237 h 668"/>
              <a:gd name="T68" fmla="*/ 383 w 702"/>
              <a:gd name="T69" fmla="*/ 237 h 668"/>
              <a:gd name="T70" fmla="*/ 383 w 702"/>
              <a:gd name="T71" fmla="*/ 332 h 668"/>
              <a:gd name="T72" fmla="*/ 383 w 702"/>
              <a:gd name="T73" fmla="*/ 211 h 668"/>
              <a:gd name="T74" fmla="*/ 71 w 702"/>
              <a:gd name="T75" fmla="*/ 211 h 668"/>
              <a:gd name="T76" fmla="*/ 71 w 702"/>
              <a:gd name="T77" fmla="*/ 115 h 668"/>
              <a:gd name="T78" fmla="*/ 109 w 702"/>
              <a:gd name="T79" fmla="*/ 75 h 668"/>
              <a:gd name="T80" fmla="*/ 345 w 702"/>
              <a:gd name="T81" fmla="*/ 75 h 668"/>
              <a:gd name="T82" fmla="*/ 383 w 702"/>
              <a:gd name="T83" fmla="*/ 115 h 668"/>
              <a:gd name="T84" fmla="*/ 383 w 702"/>
              <a:gd name="T85" fmla="*/ 211 h 6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02" h="668">
                <a:moveTo>
                  <a:pt x="698" y="130"/>
                </a:moveTo>
                <a:cubicBezTo>
                  <a:pt x="692" y="87"/>
                  <a:pt x="626" y="60"/>
                  <a:pt x="617" y="57"/>
                </a:cubicBezTo>
                <a:cubicBezTo>
                  <a:pt x="492" y="6"/>
                  <a:pt x="492" y="6"/>
                  <a:pt x="492" y="6"/>
                </a:cubicBezTo>
                <a:cubicBezTo>
                  <a:pt x="487" y="4"/>
                  <a:pt x="480" y="6"/>
                  <a:pt x="477" y="11"/>
                </a:cubicBezTo>
                <a:cubicBezTo>
                  <a:pt x="474" y="17"/>
                  <a:pt x="475" y="23"/>
                  <a:pt x="479" y="27"/>
                </a:cubicBezTo>
                <a:cubicBezTo>
                  <a:pt x="501" y="47"/>
                  <a:pt x="508" y="86"/>
                  <a:pt x="508" y="86"/>
                </a:cubicBezTo>
                <a:cubicBezTo>
                  <a:pt x="508" y="92"/>
                  <a:pt x="507" y="570"/>
                  <a:pt x="507" y="583"/>
                </a:cubicBezTo>
                <a:cubicBezTo>
                  <a:pt x="507" y="618"/>
                  <a:pt x="481" y="638"/>
                  <a:pt x="480" y="639"/>
                </a:cubicBezTo>
                <a:cubicBezTo>
                  <a:pt x="475" y="643"/>
                  <a:pt x="474" y="650"/>
                  <a:pt x="477" y="655"/>
                </a:cubicBezTo>
                <a:cubicBezTo>
                  <a:pt x="479" y="660"/>
                  <a:pt x="483" y="662"/>
                  <a:pt x="488" y="662"/>
                </a:cubicBezTo>
                <a:cubicBezTo>
                  <a:pt x="490" y="662"/>
                  <a:pt x="491" y="662"/>
                  <a:pt x="492" y="662"/>
                </a:cubicBezTo>
                <a:cubicBezTo>
                  <a:pt x="498" y="660"/>
                  <a:pt x="600" y="622"/>
                  <a:pt x="610" y="618"/>
                </a:cubicBezTo>
                <a:cubicBezTo>
                  <a:pt x="698" y="590"/>
                  <a:pt x="699" y="539"/>
                  <a:pt x="699" y="537"/>
                </a:cubicBezTo>
                <a:cubicBezTo>
                  <a:pt x="699" y="372"/>
                  <a:pt x="700" y="283"/>
                  <a:pt x="701" y="231"/>
                </a:cubicBezTo>
                <a:cubicBezTo>
                  <a:pt x="702" y="160"/>
                  <a:pt x="702" y="159"/>
                  <a:pt x="698" y="130"/>
                </a:cubicBezTo>
                <a:close/>
                <a:moveTo>
                  <a:pt x="364" y="0"/>
                </a:moveTo>
                <a:cubicBezTo>
                  <a:pt x="90" y="0"/>
                  <a:pt x="90" y="0"/>
                  <a:pt x="90" y="0"/>
                </a:cubicBezTo>
                <a:cubicBezTo>
                  <a:pt x="40" y="0"/>
                  <a:pt x="0" y="39"/>
                  <a:pt x="0" y="87"/>
                </a:cubicBezTo>
                <a:cubicBezTo>
                  <a:pt x="0" y="581"/>
                  <a:pt x="0" y="581"/>
                  <a:pt x="0" y="581"/>
                </a:cubicBezTo>
                <a:cubicBezTo>
                  <a:pt x="0" y="629"/>
                  <a:pt x="40" y="668"/>
                  <a:pt x="90" y="668"/>
                </a:cubicBezTo>
                <a:cubicBezTo>
                  <a:pt x="364" y="668"/>
                  <a:pt x="364" y="668"/>
                  <a:pt x="364" y="668"/>
                </a:cubicBezTo>
                <a:cubicBezTo>
                  <a:pt x="414" y="668"/>
                  <a:pt x="454" y="629"/>
                  <a:pt x="454" y="581"/>
                </a:cubicBezTo>
                <a:cubicBezTo>
                  <a:pt x="454" y="87"/>
                  <a:pt x="454" y="87"/>
                  <a:pt x="454" y="87"/>
                </a:cubicBezTo>
                <a:cubicBezTo>
                  <a:pt x="454" y="39"/>
                  <a:pt x="414" y="0"/>
                  <a:pt x="364" y="0"/>
                </a:cubicBezTo>
                <a:close/>
                <a:moveTo>
                  <a:pt x="212" y="560"/>
                </a:moveTo>
                <a:cubicBezTo>
                  <a:pt x="183" y="560"/>
                  <a:pt x="159" y="536"/>
                  <a:pt x="159" y="507"/>
                </a:cubicBezTo>
                <a:cubicBezTo>
                  <a:pt x="159" y="478"/>
                  <a:pt x="183" y="455"/>
                  <a:pt x="212" y="455"/>
                </a:cubicBezTo>
                <a:cubicBezTo>
                  <a:pt x="242" y="455"/>
                  <a:pt x="266" y="478"/>
                  <a:pt x="266" y="507"/>
                </a:cubicBezTo>
                <a:cubicBezTo>
                  <a:pt x="266" y="536"/>
                  <a:pt x="242" y="560"/>
                  <a:pt x="212" y="560"/>
                </a:cubicBezTo>
                <a:close/>
                <a:moveTo>
                  <a:pt x="383" y="332"/>
                </a:moveTo>
                <a:cubicBezTo>
                  <a:pt x="383" y="354"/>
                  <a:pt x="366" y="372"/>
                  <a:pt x="345" y="372"/>
                </a:cubicBezTo>
                <a:cubicBezTo>
                  <a:pt x="109" y="372"/>
                  <a:pt x="109" y="372"/>
                  <a:pt x="109" y="372"/>
                </a:cubicBezTo>
                <a:cubicBezTo>
                  <a:pt x="88" y="372"/>
                  <a:pt x="71" y="354"/>
                  <a:pt x="71" y="332"/>
                </a:cubicBezTo>
                <a:cubicBezTo>
                  <a:pt x="71" y="237"/>
                  <a:pt x="71" y="237"/>
                  <a:pt x="71" y="237"/>
                </a:cubicBezTo>
                <a:cubicBezTo>
                  <a:pt x="383" y="237"/>
                  <a:pt x="383" y="237"/>
                  <a:pt x="383" y="237"/>
                </a:cubicBezTo>
                <a:lnTo>
                  <a:pt x="383" y="332"/>
                </a:lnTo>
                <a:close/>
                <a:moveTo>
                  <a:pt x="383" y="211"/>
                </a:moveTo>
                <a:cubicBezTo>
                  <a:pt x="71" y="211"/>
                  <a:pt x="71" y="211"/>
                  <a:pt x="71" y="211"/>
                </a:cubicBezTo>
                <a:cubicBezTo>
                  <a:pt x="71" y="115"/>
                  <a:pt x="71" y="115"/>
                  <a:pt x="71" y="115"/>
                </a:cubicBezTo>
                <a:cubicBezTo>
                  <a:pt x="71" y="93"/>
                  <a:pt x="88" y="75"/>
                  <a:pt x="109" y="75"/>
                </a:cubicBezTo>
                <a:cubicBezTo>
                  <a:pt x="345" y="75"/>
                  <a:pt x="345" y="75"/>
                  <a:pt x="345" y="75"/>
                </a:cubicBezTo>
                <a:cubicBezTo>
                  <a:pt x="366" y="75"/>
                  <a:pt x="383" y="93"/>
                  <a:pt x="383" y="115"/>
                </a:cubicBezTo>
                <a:lnTo>
                  <a:pt x="383" y="211"/>
                </a:lnTo>
                <a:close/>
              </a:path>
            </a:pathLst>
          </a:custGeom>
          <a:solidFill>
            <a:schemeClr val="tx2"/>
          </a:solidFill>
          <a:ln>
            <a:noFill/>
          </a:ln>
        </p:spPr>
        <p:txBody>
          <a:bodyPr vert="horz" wrap="square" lIns="68580" tIns="34290" rIns="68580" bIns="34290" numCol="1" anchor="t" anchorCtr="0" compatLnSpc="1">
            <a:prstTxWarp prst="textNoShape">
              <a:avLst/>
            </a:prstTxWarp>
          </a:bodyPr>
          <a:lstStyle/>
          <a:p>
            <a:endParaRPr lang="zh-CN" altLang="en-US" sz="1350"/>
          </a:p>
        </p:txBody>
      </p:sp>
      <p:sp>
        <p:nvSpPr>
          <p:cNvPr id="242" name="矩形 4"/>
          <p:cNvSpPr/>
          <p:nvPr/>
        </p:nvSpPr>
        <p:spPr>
          <a:xfrm>
            <a:off x="6343665" y="1370636"/>
            <a:ext cx="284775" cy="402690"/>
          </a:xfrm>
          <a:custGeom>
            <a:avLst/>
            <a:gdLst/>
            <a:ahLst/>
            <a:cxnLst/>
            <a:rect l="l" t="t" r="r" b="b"/>
            <a:pathLst>
              <a:path w="1543697" h="2182884">
                <a:moveTo>
                  <a:pt x="1128828" y="1756738"/>
                </a:moveTo>
                <a:lnTo>
                  <a:pt x="1128828" y="1812214"/>
                </a:lnTo>
                <a:lnTo>
                  <a:pt x="1278373" y="1812214"/>
                </a:lnTo>
                <a:lnTo>
                  <a:pt x="1278373" y="1756738"/>
                </a:lnTo>
                <a:close/>
                <a:moveTo>
                  <a:pt x="219494" y="1671111"/>
                </a:moveTo>
                <a:lnTo>
                  <a:pt x="1324202" y="1671111"/>
                </a:lnTo>
                <a:lnTo>
                  <a:pt x="1324202" y="1897841"/>
                </a:lnTo>
                <a:lnTo>
                  <a:pt x="219494" y="1897841"/>
                </a:lnTo>
                <a:close/>
                <a:moveTo>
                  <a:pt x="144722" y="1590731"/>
                </a:moveTo>
                <a:lnTo>
                  <a:pt x="144722" y="1988716"/>
                </a:lnTo>
                <a:lnTo>
                  <a:pt x="1417066" y="1988716"/>
                </a:lnTo>
                <a:lnTo>
                  <a:pt x="1417066" y="1590731"/>
                </a:lnTo>
                <a:close/>
                <a:moveTo>
                  <a:pt x="1128828" y="1269509"/>
                </a:moveTo>
                <a:lnTo>
                  <a:pt x="1128828" y="1324985"/>
                </a:lnTo>
                <a:lnTo>
                  <a:pt x="1278373" y="1324985"/>
                </a:lnTo>
                <a:lnTo>
                  <a:pt x="1278373" y="1269509"/>
                </a:lnTo>
                <a:close/>
                <a:moveTo>
                  <a:pt x="219494" y="1183882"/>
                </a:moveTo>
                <a:lnTo>
                  <a:pt x="1324202" y="1183882"/>
                </a:lnTo>
                <a:lnTo>
                  <a:pt x="1324202" y="1410612"/>
                </a:lnTo>
                <a:lnTo>
                  <a:pt x="219494" y="1410612"/>
                </a:lnTo>
                <a:close/>
                <a:moveTo>
                  <a:pt x="144722" y="1099884"/>
                </a:moveTo>
                <a:lnTo>
                  <a:pt x="144722" y="1497868"/>
                </a:lnTo>
                <a:lnTo>
                  <a:pt x="1417066" y="1497868"/>
                </a:lnTo>
                <a:lnTo>
                  <a:pt x="1417066" y="1099884"/>
                </a:lnTo>
                <a:close/>
                <a:moveTo>
                  <a:pt x="1128828" y="779085"/>
                </a:moveTo>
                <a:lnTo>
                  <a:pt x="1128828" y="834561"/>
                </a:lnTo>
                <a:lnTo>
                  <a:pt x="1278373" y="834561"/>
                </a:lnTo>
                <a:lnTo>
                  <a:pt x="1278373" y="779085"/>
                </a:lnTo>
                <a:close/>
                <a:moveTo>
                  <a:pt x="219494" y="693458"/>
                </a:moveTo>
                <a:lnTo>
                  <a:pt x="1324202" y="693458"/>
                </a:lnTo>
                <a:lnTo>
                  <a:pt x="1324202" y="920188"/>
                </a:lnTo>
                <a:lnTo>
                  <a:pt x="219494" y="920188"/>
                </a:lnTo>
                <a:close/>
                <a:moveTo>
                  <a:pt x="144722" y="609037"/>
                </a:moveTo>
                <a:lnTo>
                  <a:pt x="144722" y="1007021"/>
                </a:lnTo>
                <a:lnTo>
                  <a:pt x="1417066" y="1007021"/>
                </a:lnTo>
                <a:lnTo>
                  <a:pt x="1417066" y="609037"/>
                </a:lnTo>
                <a:close/>
                <a:moveTo>
                  <a:pt x="1285611" y="215876"/>
                </a:moveTo>
                <a:cubicBezTo>
                  <a:pt x="1220336" y="215876"/>
                  <a:pt x="1167421" y="268791"/>
                  <a:pt x="1167421" y="334066"/>
                </a:cubicBezTo>
                <a:cubicBezTo>
                  <a:pt x="1167421" y="399341"/>
                  <a:pt x="1220336" y="452256"/>
                  <a:pt x="1285611" y="452256"/>
                </a:cubicBezTo>
                <a:cubicBezTo>
                  <a:pt x="1350886" y="452256"/>
                  <a:pt x="1403801" y="399341"/>
                  <a:pt x="1403801" y="334066"/>
                </a:cubicBezTo>
                <a:cubicBezTo>
                  <a:pt x="1403801" y="268791"/>
                  <a:pt x="1350886" y="215876"/>
                  <a:pt x="1285611" y="215876"/>
                </a:cubicBezTo>
                <a:close/>
                <a:moveTo>
                  <a:pt x="986520" y="215876"/>
                </a:moveTo>
                <a:cubicBezTo>
                  <a:pt x="921245" y="215876"/>
                  <a:pt x="868330" y="268791"/>
                  <a:pt x="868330" y="334066"/>
                </a:cubicBezTo>
                <a:cubicBezTo>
                  <a:pt x="868330" y="399341"/>
                  <a:pt x="921245" y="452256"/>
                  <a:pt x="986520" y="452256"/>
                </a:cubicBezTo>
                <a:cubicBezTo>
                  <a:pt x="1051795" y="452256"/>
                  <a:pt x="1104710" y="399341"/>
                  <a:pt x="1104710" y="334066"/>
                </a:cubicBezTo>
                <a:cubicBezTo>
                  <a:pt x="1104710" y="268791"/>
                  <a:pt x="1051795" y="215876"/>
                  <a:pt x="986520" y="215876"/>
                </a:cubicBezTo>
                <a:close/>
                <a:moveTo>
                  <a:pt x="0" y="0"/>
                </a:moveTo>
                <a:lnTo>
                  <a:pt x="1543697" y="0"/>
                </a:lnTo>
                <a:lnTo>
                  <a:pt x="1543697" y="2182884"/>
                </a:lnTo>
                <a:lnTo>
                  <a:pt x="0" y="2182884"/>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cs typeface="Arial" panose="020B0604020202020204" pitchFamily="34" charset="0"/>
            </a:endParaRPr>
          </a:p>
        </p:txBody>
      </p:sp>
      <p:sp>
        <p:nvSpPr>
          <p:cNvPr id="243" name="Freeform 5"/>
          <p:cNvSpPr>
            <a:spLocks noEditPoints="1"/>
          </p:cNvSpPr>
          <p:nvPr/>
        </p:nvSpPr>
        <p:spPr bwMode="auto">
          <a:xfrm>
            <a:off x="7460105" y="1886179"/>
            <a:ext cx="356336" cy="375050"/>
          </a:xfrm>
          <a:custGeom>
            <a:avLst/>
            <a:gdLst>
              <a:gd name="T0" fmla="*/ 698 w 702"/>
              <a:gd name="T1" fmla="*/ 130 h 668"/>
              <a:gd name="T2" fmla="*/ 617 w 702"/>
              <a:gd name="T3" fmla="*/ 57 h 668"/>
              <a:gd name="T4" fmla="*/ 492 w 702"/>
              <a:gd name="T5" fmla="*/ 6 h 668"/>
              <a:gd name="T6" fmla="*/ 477 w 702"/>
              <a:gd name="T7" fmla="*/ 11 h 668"/>
              <a:gd name="T8" fmla="*/ 479 w 702"/>
              <a:gd name="T9" fmla="*/ 27 h 668"/>
              <a:gd name="T10" fmla="*/ 508 w 702"/>
              <a:gd name="T11" fmla="*/ 86 h 668"/>
              <a:gd name="T12" fmla="*/ 507 w 702"/>
              <a:gd name="T13" fmla="*/ 583 h 668"/>
              <a:gd name="T14" fmla="*/ 480 w 702"/>
              <a:gd name="T15" fmla="*/ 639 h 668"/>
              <a:gd name="T16" fmla="*/ 477 w 702"/>
              <a:gd name="T17" fmla="*/ 655 h 668"/>
              <a:gd name="T18" fmla="*/ 488 w 702"/>
              <a:gd name="T19" fmla="*/ 662 h 668"/>
              <a:gd name="T20" fmla="*/ 492 w 702"/>
              <a:gd name="T21" fmla="*/ 662 h 668"/>
              <a:gd name="T22" fmla="*/ 610 w 702"/>
              <a:gd name="T23" fmla="*/ 618 h 668"/>
              <a:gd name="T24" fmla="*/ 699 w 702"/>
              <a:gd name="T25" fmla="*/ 537 h 668"/>
              <a:gd name="T26" fmla="*/ 701 w 702"/>
              <a:gd name="T27" fmla="*/ 231 h 668"/>
              <a:gd name="T28" fmla="*/ 698 w 702"/>
              <a:gd name="T29" fmla="*/ 130 h 668"/>
              <a:gd name="T30" fmla="*/ 364 w 702"/>
              <a:gd name="T31" fmla="*/ 0 h 668"/>
              <a:gd name="T32" fmla="*/ 90 w 702"/>
              <a:gd name="T33" fmla="*/ 0 h 668"/>
              <a:gd name="T34" fmla="*/ 0 w 702"/>
              <a:gd name="T35" fmla="*/ 87 h 668"/>
              <a:gd name="T36" fmla="*/ 0 w 702"/>
              <a:gd name="T37" fmla="*/ 581 h 668"/>
              <a:gd name="T38" fmla="*/ 90 w 702"/>
              <a:gd name="T39" fmla="*/ 668 h 668"/>
              <a:gd name="T40" fmla="*/ 364 w 702"/>
              <a:gd name="T41" fmla="*/ 668 h 668"/>
              <a:gd name="T42" fmla="*/ 454 w 702"/>
              <a:gd name="T43" fmla="*/ 581 h 668"/>
              <a:gd name="T44" fmla="*/ 454 w 702"/>
              <a:gd name="T45" fmla="*/ 87 h 668"/>
              <a:gd name="T46" fmla="*/ 364 w 702"/>
              <a:gd name="T47" fmla="*/ 0 h 668"/>
              <a:gd name="T48" fmla="*/ 212 w 702"/>
              <a:gd name="T49" fmla="*/ 560 h 668"/>
              <a:gd name="T50" fmla="*/ 159 w 702"/>
              <a:gd name="T51" fmla="*/ 507 h 668"/>
              <a:gd name="T52" fmla="*/ 212 w 702"/>
              <a:gd name="T53" fmla="*/ 455 h 668"/>
              <a:gd name="T54" fmla="*/ 266 w 702"/>
              <a:gd name="T55" fmla="*/ 507 h 668"/>
              <a:gd name="T56" fmla="*/ 212 w 702"/>
              <a:gd name="T57" fmla="*/ 560 h 668"/>
              <a:gd name="T58" fmla="*/ 383 w 702"/>
              <a:gd name="T59" fmla="*/ 332 h 668"/>
              <a:gd name="T60" fmla="*/ 345 w 702"/>
              <a:gd name="T61" fmla="*/ 372 h 668"/>
              <a:gd name="T62" fmla="*/ 109 w 702"/>
              <a:gd name="T63" fmla="*/ 372 h 668"/>
              <a:gd name="T64" fmla="*/ 71 w 702"/>
              <a:gd name="T65" fmla="*/ 332 h 668"/>
              <a:gd name="T66" fmla="*/ 71 w 702"/>
              <a:gd name="T67" fmla="*/ 237 h 668"/>
              <a:gd name="T68" fmla="*/ 383 w 702"/>
              <a:gd name="T69" fmla="*/ 237 h 668"/>
              <a:gd name="T70" fmla="*/ 383 w 702"/>
              <a:gd name="T71" fmla="*/ 332 h 668"/>
              <a:gd name="T72" fmla="*/ 383 w 702"/>
              <a:gd name="T73" fmla="*/ 211 h 668"/>
              <a:gd name="T74" fmla="*/ 71 w 702"/>
              <a:gd name="T75" fmla="*/ 211 h 668"/>
              <a:gd name="T76" fmla="*/ 71 w 702"/>
              <a:gd name="T77" fmla="*/ 115 h 668"/>
              <a:gd name="T78" fmla="*/ 109 w 702"/>
              <a:gd name="T79" fmla="*/ 75 h 668"/>
              <a:gd name="T80" fmla="*/ 345 w 702"/>
              <a:gd name="T81" fmla="*/ 75 h 668"/>
              <a:gd name="T82" fmla="*/ 383 w 702"/>
              <a:gd name="T83" fmla="*/ 115 h 668"/>
              <a:gd name="T84" fmla="*/ 383 w 702"/>
              <a:gd name="T85" fmla="*/ 211 h 6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02" h="668">
                <a:moveTo>
                  <a:pt x="698" y="130"/>
                </a:moveTo>
                <a:cubicBezTo>
                  <a:pt x="692" y="87"/>
                  <a:pt x="626" y="60"/>
                  <a:pt x="617" y="57"/>
                </a:cubicBezTo>
                <a:cubicBezTo>
                  <a:pt x="492" y="6"/>
                  <a:pt x="492" y="6"/>
                  <a:pt x="492" y="6"/>
                </a:cubicBezTo>
                <a:cubicBezTo>
                  <a:pt x="487" y="4"/>
                  <a:pt x="480" y="6"/>
                  <a:pt x="477" y="11"/>
                </a:cubicBezTo>
                <a:cubicBezTo>
                  <a:pt x="474" y="17"/>
                  <a:pt x="475" y="23"/>
                  <a:pt x="479" y="27"/>
                </a:cubicBezTo>
                <a:cubicBezTo>
                  <a:pt x="501" y="47"/>
                  <a:pt x="508" y="86"/>
                  <a:pt x="508" y="86"/>
                </a:cubicBezTo>
                <a:cubicBezTo>
                  <a:pt x="508" y="92"/>
                  <a:pt x="507" y="570"/>
                  <a:pt x="507" y="583"/>
                </a:cubicBezTo>
                <a:cubicBezTo>
                  <a:pt x="507" y="618"/>
                  <a:pt x="481" y="638"/>
                  <a:pt x="480" y="639"/>
                </a:cubicBezTo>
                <a:cubicBezTo>
                  <a:pt x="475" y="643"/>
                  <a:pt x="474" y="650"/>
                  <a:pt x="477" y="655"/>
                </a:cubicBezTo>
                <a:cubicBezTo>
                  <a:pt x="479" y="660"/>
                  <a:pt x="483" y="662"/>
                  <a:pt x="488" y="662"/>
                </a:cubicBezTo>
                <a:cubicBezTo>
                  <a:pt x="490" y="662"/>
                  <a:pt x="491" y="662"/>
                  <a:pt x="492" y="662"/>
                </a:cubicBezTo>
                <a:cubicBezTo>
                  <a:pt x="498" y="660"/>
                  <a:pt x="600" y="622"/>
                  <a:pt x="610" y="618"/>
                </a:cubicBezTo>
                <a:cubicBezTo>
                  <a:pt x="698" y="590"/>
                  <a:pt x="699" y="539"/>
                  <a:pt x="699" y="537"/>
                </a:cubicBezTo>
                <a:cubicBezTo>
                  <a:pt x="699" y="372"/>
                  <a:pt x="700" y="283"/>
                  <a:pt x="701" y="231"/>
                </a:cubicBezTo>
                <a:cubicBezTo>
                  <a:pt x="702" y="160"/>
                  <a:pt x="702" y="159"/>
                  <a:pt x="698" y="130"/>
                </a:cubicBezTo>
                <a:close/>
                <a:moveTo>
                  <a:pt x="364" y="0"/>
                </a:moveTo>
                <a:cubicBezTo>
                  <a:pt x="90" y="0"/>
                  <a:pt x="90" y="0"/>
                  <a:pt x="90" y="0"/>
                </a:cubicBezTo>
                <a:cubicBezTo>
                  <a:pt x="40" y="0"/>
                  <a:pt x="0" y="39"/>
                  <a:pt x="0" y="87"/>
                </a:cubicBezTo>
                <a:cubicBezTo>
                  <a:pt x="0" y="581"/>
                  <a:pt x="0" y="581"/>
                  <a:pt x="0" y="581"/>
                </a:cubicBezTo>
                <a:cubicBezTo>
                  <a:pt x="0" y="629"/>
                  <a:pt x="40" y="668"/>
                  <a:pt x="90" y="668"/>
                </a:cubicBezTo>
                <a:cubicBezTo>
                  <a:pt x="364" y="668"/>
                  <a:pt x="364" y="668"/>
                  <a:pt x="364" y="668"/>
                </a:cubicBezTo>
                <a:cubicBezTo>
                  <a:pt x="414" y="668"/>
                  <a:pt x="454" y="629"/>
                  <a:pt x="454" y="581"/>
                </a:cubicBezTo>
                <a:cubicBezTo>
                  <a:pt x="454" y="87"/>
                  <a:pt x="454" y="87"/>
                  <a:pt x="454" y="87"/>
                </a:cubicBezTo>
                <a:cubicBezTo>
                  <a:pt x="454" y="39"/>
                  <a:pt x="414" y="0"/>
                  <a:pt x="364" y="0"/>
                </a:cubicBezTo>
                <a:close/>
                <a:moveTo>
                  <a:pt x="212" y="560"/>
                </a:moveTo>
                <a:cubicBezTo>
                  <a:pt x="183" y="560"/>
                  <a:pt x="159" y="536"/>
                  <a:pt x="159" y="507"/>
                </a:cubicBezTo>
                <a:cubicBezTo>
                  <a:pt x="159" y="478"/>
                  <a:pt x="183" y="455"/>
                  <a:pt x="212" y="455"/>
                </a:cubicBezTo>
                <a:cubicBezTo>
                  <a:pt x="242" y="455"/>
                  <a:pt x="266" y="478"/>
                  <a:pt x="266" y="507"/>
                </a:cubicBezTo>
                <a:cubicBezTo>
                  <a:pt x="266" y="536"/>
                  <a:pt x="242" y="560"/>
                  <a:pt x="212" y="560"/>
                </a:cubicBezTo>
                <a:close/>
                <a:moveTo>
                  <a:pt x="383" y="332"/>
                </a:moveTo>
                <a:cubicBezTo>
                  <a:pt x="383" y="354"/>
                  <a:pt x="366" y="372"/>
                  <a:pt x="345" y="372"/>
                </a:cubicBezTo>
                <a:cubicBezTo>
                  <a:pt x="109" y="372"/>
                  <a:pt x="109" y="372"/>
                  <a:pt x="109" y="372"/>
                </a:cubicBezTo>
                <a:cubicBezTo>
                  <a:pt x="88" y="372"/>
                  <a:pt x="71" y="354"/>
                  <a:pt x="71" y="332"/>
                </a:cubicBezTo>
                <a:cubicBezTo>
                  <a:pt x="71" y="237"/>
                  <a:pt x="71" y="237"/>
                  <a:pt x="71" y="237"/>
                </a:cubicBezTo>
                <a:cubicBezTo>
                  <a:pt x="383" y="237"/>
                  <a:pt x="383" y="237"/>
                  <a:pt x="383" y="237"/>
                </a:cubicBezTo>
                <a:lnTo>
                  <a:pt x="383" y="332"/>
                </a:lnTo>
                <a:close/>
                <a:moveTo>
                  <a:pt x="383" y="211"/>
                </a:moveTo>
                <a:cubicBezTo>
                  <a:pt x="71" y="211"/>
                  <a:pt x="71" y="211"/>
                  <a:pt x="71" y="211"/>
                </a:cubicBezTo>
                <a:cubicBezTo>
                  <a:pt x="71" y="115"/>
                  <a:pt x="71" y="115"/>
                  <a:pt x="71" y="115"/>
                </a:cubicBezTo>
                <a:cubicBezTo>
                  <a:pt x="71" y="93"/>
                  <a:pt x="88" y="75"/>
                  <a:pt x="109" y="75"/>
                </a:cubicBezTo>
                <a:cubicBezTo>
                  <a:pt x="345" y="75"/>
                  <a:pt x="345" y="75"/>
                  <a:pt x="345" y="75"/>
                </a:cubicBezTo>
                <a:cubicBezTo>
                  <a:pt x="366" y="75"/>
                  <a:pt x="383" y="93"/>
                  <a:pt x="383" y="115"/>
                </a:cubicBezTo>
                <a:lnTo>
                  <a:pt x="383" y="211"/>
                </a:lnTo>
                <a:close/>
              </a:path>
            </a:pathLst>
          </a:custGeom>
          <a:solidFill>
            <a:schemeClr val="tx2"/>
          </a:solidFill>
          <a:ln>
            <a:noFill/>
          </a:ln>
        </p:spPr>
        <p:txBody>
          <a:bodyPr vert="horz" wrap="square" lIns="68580" tIns="34290" rIns="68580" bIns="34290" numCol="1" anchor="t" anchorCtr="0" compatLnSpc="1">
            <a:prstTxWarp prst="textNoShape">
              <a:avLst/>
            </a:prstTxWarp>
          </a:bodyPr>
          <a:lstStyle/>
          <a:p>
            <a:endParaRPr lang="zh-CN" altLang="en-US" sz="1350"/>
          </a:p>
        </p:txBody>
      </p:sp>
      <p:cxnSp>
        <p:nvCxnSpPr>
          <p:cNvPr id="292" name="肘形连接符 291"/>
          <p:cNvCxnSpPr/>
          <p:nvPr/>
        </p:nvCxnSpPr>
        <p:spPr>
          <a:xfrm flipV="1">
            <a:off x="8263890" y="3083349"/>
            <a:ext cx="119078" cy="2752"/>
          </a:xfrm>
          <a:prstGeom prst="bentConnector3">
            <a:avLst>
              <a:gd name="adj1" fmla="val 50000"/>
            </a:avLst>
          </a:prstGeom>
          <a:ln>
            <a:prstDash val="dash"/>
            <a:headEnd type="none"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293" name="肘形连接符 292"/>
          <p:cNvCxnSpPr/>
          <p:nvPr/>
        </p:nvCxnSpPr>
        <p:spPr>
          <a:xfrm flipV="1">
            <a:off x="8229600" y="2077509"/>
            <a:ext cx="119078" cy="2752"/>
          </a:xfrm>
          <a:prstGeom prst="bentConnector3">
            <a:avLst>
              <a:gd name="adj1" fmla="val 50000"/>
            </a:avLst>
          </a:prstGeom>
          <a:ln>
            <a:prstDash val="dash"/>
            <a:headEnd type="none"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312" name="直接箭头连接符 311"/>
          <p:cNvCxnSpPr/>
          <p:nvPr/>
        </p:nvCxnSpPr>
        <p:spPr>
          <a:xfrm>
            <a:off x="5488609" y="2072524"/>
            <a:ext cx="2007536" cy="58"/>
          </a:xfrm>
          <a:prstGeom prst="straightConnector1">
            <a:avLst/>
          </a:prstGeom>
          <a:ln>
            <a:prstDash val="dash"/>
            <a:headEnd type="arrow"/>
            <a:tailEnd type="arrow"/>
          </a:ln>
        </p:spPr>
        <p:style>
          <a:lnRef idx="1">
            <a:schemeClr val="accent1"/>
          </a:lnRef>
          <a:fillRef idx="0">
            <a:schemeClr val="accent1"/>
          </a:fillRef>
          <a:effectRef idx="0">
            <a:schemeClr val="accent1"/>
          </a:effectRef>
          <a:fontRef idx="minor">
            <a:schemeClr val="tx1"/>
          </a:fontRef>
        </p:style>
      </p:cxnSp>
      <p:cxnSp>
        <p:nvCxnSpPr>
          <p:cNvPr id="314" name="直接箭头连接符 313"/>
          <p:cNvCxnSpPr/>
          <p:nvPr/>
        </p:nvCxnSpPr>
        <p:spPr>
          <a:xfrm rot="5400000">
            <a:off x="6332220" y="1931670"/>
            <a:ext cx="320040" cy="1191"/>
          </a:xfrm>
          <a:prstGeom prst="straightConnector1">
            <a:avLst/>
          </a:prstGeom>
          <a:ln>
            <a:prstDash val="dash"/>
            <a:tailEnd type="none"/>
          </a:ln>
        </p:spPr>
        <p:style>
          <a:lnRef idx="1">
            <a:schemeClr val="accent1"/>
          </a:lnRef>
          <a:fillRef idx="0">
            <a:schemeClr val="accent1"/>
          </a:fillRef>
          <a:effectRef idx="0">
            <a:schemeClr val="accent1"/>
          </a:effectRef>
          <a:fontRef idx="minor">
            <a:schemeClr val="tx1"/>
          </a:fontRef>
        </p:style>
      </p:cxnSp>
      <p:sp>
        <p:nvSpPr>
          <p:cNvPr id="321" name="TextBox 102"/>
          <p:cNvSpPr txBox="1"/>
          <p:nvPr/>
        </p:nvSpPr>
        <p:spPr>
          <a:xfrm>
            <a:off x="4963067" y="2273980"/>
            <a:ext cx="636324" cy="213585"/>
          </a:xfrm>
          <a:prstGeom prst="rect">
            <a:avLst/>
          </a:prstGeom>
          <a:noFill/>
        </p:spPr>
        <p:txBody>
          <a:bodyPr wrap="square" rtlCol="0">
            <a:spAutoFit/>
          </a:bodyPr>
          <a:lstStyle/>
          <a:p>
            <a:pPr algn="ctr"/>
            <a:r>
              <a:rPr lang="en-US" altLang="zh-CN" sz="788" b="1" dirty="0">
                <a:latin typeface="Arial" pitchFamily="34" charset="0"/>
                <a:ea typeface="微软雅黑" pitchFamily="34" charset="-122"/>
                <a:cs typeface="Arial" pitchFamily="34" charset="0"/>
              </a:rPr>
              <a:t>HES</a:t>
            </a:r>
          </a:p>
        </p:txBody>
      </p:sp>
      <p:sp>
        <p:nvSpPr>
          <p:cNvPr id="322" name="TextBox 102"/>
          <p:cNvSpPr txBox="1"/>
          <p:nvPr/>
        </p:nvSpPr>
        <p:spPr>
          <a:xfrm>
            <a:off x="6448966" y="1805350"/>
            <a:ext cx="1003394" cy="213585"/>
          </a:xfrm>
          <a:prstGeom prst="rect">
            <a:avLst/>
          </a:prstGeom>
          <a:noFill/>
        </p:spPr>
        <p:txBody>
          <a:bodyPr wrap="square" rtlCol="0">
            <a:spAutoFit/>
          </a:bodyPr>
          <a:lstStyle/>
          <a:p>
            <a:pPr algn="ctr"/>
            <a:r>
              <a:rPr lang="en-US" altLang="zh-CN" sz="788" b="1" dirty="0">
                <a:latin typeface="Arial" pitchFamily="34" charset="0"/>
                <a:ea typeface="微软雅黑" pitchFamily="34" charset="-122"/>
                <a:cs typeface="Arial" pitchFamily="34" charset="0"/>
              </a:rPr>
              <a:t>Vending System</a:t>
            </a:r>
          </a:p>
        </p:txBody>
      </p:sp>
      <p:sp>
        <p:nvSpPr>
          <p:cNvPr id="323" name="TextBox 102"/>
          <p:cNvSpPr txBox="1"/>
          <p:nvPr/>
        </p:nvSpPr>
        <p:spPr>
          <a:xfrm>
            <a:off x="7157626" y="2308270"/>
            <a:ext cx="1003394" cy="334835"/>
          </a:xfrm>
          <a:prstGeom prst="rect">
            <a:avLst/>
          </a:prstGeom>
          <a:noFill/>
        </p:spPr>
        <p:txBody>
          <a:bodyPr wrap="square" rtlCol="0">
            <a:spAutoFit/>
          </a:bodyPr>
          <a:lstStyle/>
          <a:p>
            <a:pPr algn="ctr"/>
            <a:r>
              <a:rPr lang="en-US" altLang="zh-CN" sz="788" b="1" dirty="0">
                <a:latin typeface="Arial" pitchFamily="34" charset="0"/>
                <a:ea typeface="微软雅黑" pitchFamily="34" charset="-122"/>
                <a:cs typeface="Arial" pitchFamily="34" charset="0"/>
              </a:rPr>
              <a:t>3</a:t>
            </a:r>
            <a:r>
              <a:rPr lang="en-US" altLang="zh-CN" sz="788" b="1" baseline="30000" dirty="0">
                <a:latin typeface="Arial" pitchFamily="34" charset="0"/>
                <a:ea typeface="微软雅黑" pitchFamily="34" charset="-122"/>
                <a:cs typeface="Arial" pitchFamily="34" charset="0"/>
              </a:rPr>
              <a:t>rd</a:t>
            </a:r>
            <a:r>
              <a:rPr lang="en-US" altLang="zh-CN" sz="788" b="1" dirty="0">
                <a:latin typeface="Arial" pitchFamily="34" charset="0"/>
                <a:ea typeface="微软雅黑" pitchFamily="34" charset="-122"/>
                <a:cs typeface="Arial" pitchFamily="34" charset="0"/>
              </a:rPr>
              <a:t> Party Vending Server</a:t>
            </a:r>
          </a:p>
        </p:txBody>
      </p:sp>
      <p:sp>
        <p:nvSpPr>
          <p:cNvPr id="216" name="Freeform 5"/>
          <p:cNvSpPr>
            <a:spLocks noEditPoints="1"/>
          </p:cNvSpPr>
          <p:nvPr/>
        </p:nvSpPr>
        <p:spPr bwMode="auto">
          <a:xfrm>
            <a:off x="5126056" y="1296297"/>
            <a:ext cx="356336" cy="339269"/>
          </a:xfrm>
          <a:custGeom>
            <a:avLst/>
            <a:gdLst>
              <a:gd name="T0" fmla="*/ 698 w 702"/>
              <a:gd name="T1" fmla="*/ 130 h 668"/>
              <a:gd name="T2" fmla="*/ 617 w 702"/>
              <a:gd name="T3" fmla="*/ 57 h 668"/>
              <a:gd name="T4" fmla="*/ 492 w 702"/>
              <a:gd name="T5" fmla="*/ 6 h 668"/>
              <a:gd name="T6" fmla="*/ 477 w 702"/>
              <a:gd name="T7" fmla="*/ 11 h 668"/>
              <a:gd name="T8" fmla="*/ 479 w 702"/>
              <a:gd name="T9" fmla="*/ 27 h 668"/>
              <a:gd name="T10" fmla="*/ 508 w 702"/>
              <a:gd name="T11" fmla="*/ 86 h 668"/>
              <a:gd name="T12" fmla="*/ 507 w 702"/>
              <a:gd name="T13" fmla="*/ 583 h 668"/>
              <a:gd name="T14" fmla="*/ 480 w 702"/>
              <a:gd name="T15" fmla="*/ 639 h 668"/>
              <a:gd name="T16" fmla="*/ 477 w 702"/>
              <a:gd name="T17" fmla="*/ 655 h 668"/>
              <a:gd name="T18" fmla="*/ 488 w 702"/>
              <a:gd name="T19" fmla="*/ 662 h 668"/>
              <a:gd name="T20" fmla="*/ 492 w 702"/>
              <a:gd name="T21" fmla="*/ 662 h 668"/>
              <a:gd name="T22" fmla="*/ 610 w 702"/>
              <a:gd name="T23" fmla="*/ 618 h 668"/>
              <a:gd name="T24" fmla="*/ 699 w 702"/>
              <a:gd name="T25" fmla="*/ 537 h 668"/>
              <a:gd name="T26" fmla="*/ 701 w 702"/>
              <a:gd name="T27" fmla="*/ 231 h 668"/>
              <a:gd name="T28" fmla="*/ 698 w 702"/>
              <a:gd name="T29" fmla="*/ 130 h 668"/>
              <a:gd name="T30" fmla="*/ 364 w 702"/>
              <a:gd name="T31" fmla="*/ 0 h 668"/>
              <a:gd name="T32" fmla="*/ 90 w 702"/>
              <a:gd name="T33" fmla="*/ 0 h 668"/>
              <a:gd name="T34" fmla="*/ 0 w 702"/>
              <a:gd name="T35" fmla="*/ 87 h 668"/>
              <a:gd name="T36" fmla="*/ 0 w 702"/>
              <a:gd name="T37" fmla="*/ 581 h 668"/>
              <a:gd name="T38" fmla="*/ 90 w 702"/>
              <a:gd name="T39" fmla="*/ 668 h 668"/>
              <a:gd name="T40" fmla="*/ 364 w 702"/>
              <a:gd name="T41" fmla="*/ 668 h 668"/>
              <a:gd name="T42" fmla="*/ 454 w 702"/>
              <a:gd name="T43" fmla="*/ 581 h 668"/>
              <a:gd name="T44" fmla="*/ 454 w 702"/>
              <a:gd name="T45" fmla="*/ 87 h 668"/>
              <a:gd name="T46" fmla="*/ 364 w 702"/>
              <a:gd name="T47" fmla="*/ 0 h 668"/>
              <a:gd name="T48" fmla="*/ 212 w 702"/>
              <a:gd name="T49" fmla="*/ 560 h 668"/>
              <a:gd name="T50" fmla="*/ 159 w 702"/>
              <a:gd name="T51" fmla="*/ 507 h 668"/>
              <a:gd name="T52" fmla="*/ 212 w 702"/>
              <a:gd name="T53" fmla="*/ 455 h 668"/>
              <a:gd name="T54" fmla="*/ 266 w 702"/>
              <a:gd name="T55" fmla="*/ 507 h 668"/>
              <a:gd name="T56" fmla="*/ 212 w 702"/>
              <a:gd name="T57" fmla="*/ 560 h 668"/>
              <a:gd name="T58" fmla="*/ 383 w 702"/>
              <a:gd name="T59" fmla="*/ 332 h 668"/>
              <a:gd name="T60" fmla="*/ 345 w 702"/>
              <a:gd name="T61" fmla="*/ 372 h 668"/>
              <a:gd name="T62" fmla="*/ 109 w 702"/>
              <a:gd name="T63" fmla="*/ 372 h 668"/>
              <a:gd name="T64" fmla="*/ 71 w 702"/>
              <a:gd name="T65" fmla="*/ 332 h 668"/>
              <a:gd name="T66" fmla="*/ 71 w 702"/>
              <a:gd name="T67" fmla="*/ 237 h 668"/>
              <a:gd name="T68" fmla="*/ 383 w 702"/>
              <a:gd name="T69" fmla="*/ 237 h 668"/>
              <a:gd name="T70" fmla="*/ 383 w 702"/>
              <a:gd name="T71" fmla="*/ 332 h 668"/>
              <a:gd name="T72" fmla="*/ 383 w 702"/>
              <a:gd name="T73" fmla="*/ 211 h 668"/>
              <a:gd name="T74" fmla="*/ 71 w 702"/>
              <a:gd name="T75" fmla="*/ 211 h 668"/>
              <a:gd name="T76" fmla="*/ 71 w 702"/>
              <a:gd name="T77" fmla="*/ 115 h 668"/>
              <a:gd name="T78" fmla="*/ 109 w 702"/>
              <a:gd name="T79" fmla="*/ 75 h 668"/>
              <a:gd name="T80" fmla="*/ 345 w 702"/>
              <a:gd name="T81" fmla="*/ 75 h 668"/>
              <a:gd name="T82" fmla="*/ 383 w 702"/>
              <a:gd name="T83" fmla="*/ 115 h 668"/>
              <a:gd name="T84" fmla="*/ 383 w 702"/>
              <a:gd name="T85" fmla="*/ 211 h 6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02" h="668">
                <a:moveTo>
                  <a:pt x="698" y="130"/>
                </a:moveTo>
                <a:cubicBezTo>
                  <a:pt x="692" y="87"/>
                  <a:pt x="626" y="60"/>
                  <a:pt x="617" y="57"/>
                </a:cubicBezTo>
                <a:cubicBezTo>
                  <a:pt x="492" y="6"/>
                  <a:pt x="492" y="6"/>
                  <a:pt x="492" y="6"/>
                </a:cubicBezTo>
                <a:cubicBezTo>
                  <a:pt x="487" y="4"/>
                  <a:pt x="480" y="6"/>
                  <a:pt x="477" y="11"/>
                </a:cubicBezTo>
                <a:cubicBezTo>
                  <a:pt x="474" y="17"/>
                  <a:pt x="475" y="23"/>
                  <a:pt x="479" y="27"/>
                </a:cubicBezTo>
                <a:cubicBezTo>
                  <a:pt x="501" y="47"/>
                  <a:pt x="508" y="86"/>
                  <a:pt x="508" y="86"/>
                </a:cubicBezTo>
                <a:cubicBezTo>
                  <a:pt x="508" y="92"/>
                  <a:pt x="507" y="570"/>
                  <a:pt x="507" y="583"/>
                </a:cubicBezTo>
                <a:cubicBezTo>
                  <a:pt x="507" y="618"/>
                  <a:pt x="481" y="638"/>
                  <a:pt x="480" y="639"/>
                </a:cubicBezTo>
                <a:cubicBezTo>
                  <a:pt x="475" y="643"/>
                  <a:pt x="474" y="650"/>
                  <a:pt x="477" y="655"/>
                </a:cubicBezTo>
                <a:cubicBezTo>
                  <a:pt x="479" y="660"/>
                  <a:pt x="483" y="662"/>
                  <a:pt x="488" y="662"/>
                </a:cubicBezTo>
                <a:cubicBezTo>
                  <a:pt x="490" y="662"/>
                  <a:pt x="491" y="662"/>
                  <a:pt x="492" y="662"/>
                </a:cubicBezTo>
                <a:cubicBezTo>
                  <a:pt x="498" y="660"/>
                  <a:pt x="600" y="622"/>
                  <a:pt x="610" y="618"/>
                </a:cubicBezTo>
                <a:cubicBezTo>
                  <a:pt x="698" y="590"/>
                  <a:pt x="699" y="539"/>
                  <a:pt x="699" y="537"/>
                </a:cubicBezTo>
                <a:cubicBezTo>
                  <a:pt x="699" y="372"/>
                  <a:pt x="700" y="283"/>
                  <a:pt x="701" y="231"/>
                </a:cubicBezTo>
                <a:cubicBezTo>
                  <a:pt x="702" y="160"/>
                  <a:pt x="702" y="159"/>
                  <a:pt x="698" y="130"/>
                </a:cubicBezTo>
                <a:close/>
                <a:moveTo>
                  <a:pt x="364" y="0"/>
                </a:moveTo>
                <a:cubicBezTo>
                  <a:pt x="90" y="0"/>
                  <a:pt x="90" y="0"/>
                  <a:pt x="90" y="0"/>
                </a:cubicBezTo>
                <a:cubicBezTo>
                  <a:pt x="40" y="0"/>
                  <a:pt x="0" y="39"/>
                  <a:pt x="0" y="87"/>
                </a:cubicBezTo>
                <a:cubicBezTo>
                  <a:pt x="0" y="581"/>
                  <a:pt x="0" y="581"/>
                  <a:pt x="0" y="581"/>
                </a:cubicBezTo>
                <a:cubicBezTo>
                  <a:pt x="0" y="629"/>
                  <a:pt x="40" y="668"/>
                  <a:pt x="90" y="668"/>
                </a:cubicBezTo>
                <a:cubicBezTo>
                  <a:pt x="364" y="668"/>
                  <a:pt x="364" y="668"/>
                  <a:pt x="364" y="668"/>
                </a:cubicBezTo>
                <a:cubicBezTo>
                  <a:pt x="414" y="668"/>
                  <a:pt x="454" y="629"/>
                  <a:pt x="454" y="581"/>
                </a:cubicBezTo>
                <a:cubicBezTo>
                  <a:pt x="454" y="87"/>
                  <a:pt x="454" y="87"/>
                  <a:pt x="454" y="87"/>
                </a:cubicBezTo>
                <a:cubicBezTo>
                  <a:pt x="454" y="39"/>
                  <a:pt x="414" y="0"/>
                  <a:pt x="364" y="0"/>
                </a:cubicBezTo>
                <a:close/>
                <a:moveTo>
                  <a:pt x="212" y="560"/>
                </a:moveTo>
                <a:cubicBezTo>
                  <a:pt x="183" y="560"/>
                  <a:pt x="159" y="536"/>
                  <a:pt x="159" y="507"/>
                </a:cubicBezTo>
                <a:cubicBezTo>
                  <a:pt x="159" y="478"/>
                  <a:pt x="183" y="455"/>
                  <a:pt x="212" y="455"/>
                </a:cubicBezTo>
                <a:cubicBezTo>
                  <a:pt x="242" y="455"/>
                  <a:pt x="266" y="478"/>
                  <a:pt x="266" y="507"/>
                </a:cubicBezTo>
                <a:cubicBezTo>
                  <a:pt x="266" y="536"/>
                  <a:pt x="242" y="560"/>
                  <a:pt x="212" y="560"/>
                </a:cubicBezTo>
                <a:close/>
                <a:moveTo>
                  <a:pt x="383" y="332"/>
                </a:moveTo>
                <a:cubicBezTo>
                  <a:pt x="383" y="354"/>
                  <a:pt x="366" y="372"/>
                  <a:pt x="345" y="372"/>
                </a:cubicBezTo>
                <a:cubicBezTo>
                  <a:pt x="109" y="372"/>
                  <a:pt x="109" y="372"/>
                  <a:pt x="109" y="372"/>
                </a:cubicBezTo>
                <a:cubicBezTo>
                  <a:pt x="88" y="372"/>
                  <a:pt x="71" y="354"/>
                  <a:pt x="71" y="332"/>
                </a:cubicBezTo>
                <a:cubicBezTo>
                  <a:pt x="71" y="237"/>
                  <a:pt x="71" y="237"/>
                  <a:pt x="71" y="237"/>
                </a:cubicBezTo>
                <a:cubicBezTo>
                  <a:pt x="383" y="237"/>
                  <a:pt x="383" y="237"/>
                  <a:pt x="383" y="237"/>
                </a:cubicBezTo>
                <a:lnTo>
                  <a:pt x="383" y="332"/>
                </a:lnTo>
                <a:close/>
                <a:moveTo>
                  <a:pt x="383" y="211"/>
                </a:moveTo>
                <a:cubicBezTo>
                  <a:pt x="71" y="211"/>
                  <a:pt x="71" y="211"/>
                  <a:pt x="71" y="211"/>
                </a:cubicBezTo>
                <a:cubicBezTo>
                  <a:pt x="71" y="115"/>
                  <a:pt x="71" y="115"/>
                  <a:pt x="71" y="115"/>
                </a:cubicBezTo>
                <a:cubicBezTo>
                  <a:pt x="71" y="93"/>
                  <a:pt x="88" y="75"/>
                  <a:pt x="109" y="75"/>
                </a:cubicBezTo>
                <a:cubicBezTo>
                  <a:pt x="345" y="75"/>
                  <a:pt x="345" y="75"/>
                  <a:pt x="345" y="75"/>
                </a:cubicBezTo>
                <a:cubicBezTo>
                  <a:pt x="366" y="75"/>
                  <a:pt x="383" y="93"/>
                  <a:pt x="383" y="115"/>
                </a:cubicBezTo>
                <a:lnTo>
                  <a:pt x="383" y="211"/>
                </a:lnTo>
                <a:close/>
              </a:path>
            </a:pathLst>
          </a:custGeom>
          <a:solidFill>
            <a:schemeClr val="tx2"/>
          </a:solidFill>
          <a:ln>
            <a:noFill/>
          </a:ln>
        </p:spPr>
        <p:txBody>
          <a:bodyPr vert="horz" wrap="square" lIns="68580" tIns="34290" rIns="68580" bIns="34290" numCol="1" anchor="t" anchorCtr="0" compatLnSpc="1">
            <a:prstTxWarp prst="textNoShape">
              <a:avLst/>
            </a:prstTxWarp>
          </a:bodyPr>
          <a:lstStyle/>
          <a:p>
            <a:endParaRPr lang="zh-CN" altLang="en-US" sz="1350"/>
          </a:p>
        </p:txBody>
      </p:sp>
      <p:cxnSp>
        <p:nvCxnSpPr>
          <p:cNvPr id="4" name="Straight Connector 3"/>
          <p:cNvCxnSpPr/>
          <p:nvPr/>
        </p:nvCxnSpPr>
        <p:spPr>
          <a:xfrm flipH="1">
            <a:off x="5267561" y="1635566"/>
            <a:ext cx="2921" cy="300578"/>
          </a:xfrm>
          <a:prstGeom prst="line">
            <a:avLst/>
          </a:prstGeom>
          <a:ln>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217" name="TextBox 102"/>
          <p:cNvSpPr txBox="1"/>
          <p:nvPr/>
        </p:nvSpPr>
        <p:spPr>
          <a:xfrm>
            <a:off x="5228646" y="1621797"/>
            <a:ext cx="636324" cy="213585"/>
          </a:xfrm>
          <a:prstGeom prst="rect">
            <a:avLst/>
          </a:prstGeom>
          <a:noFill/>
        </p:spPr>
        <p:txBody>
          <a:bodyPr wrap="square" rtlCol="0">
            <a:spAutoFit/>
          </a:bodyPr>
          <a:lstStyle/>
          <a:p>
            <a:pPr algn="ctr"/>
            <a:r>
              <a:rPr lang="en-US" altLang="zh-CN" sz="788" b="1" dirty="0">
                <a:latin typeface="Arial" pitchFamily="34" charset="0"/>
                <a:ea typeface="微软雅黑" pitchFamily="34" charset="-122"/>
                <a:cs typeface="Arial" pitchFamily="34" charset="0"/>
              </a:rPr>
              <a:t>MDM</a:t>
            </a:r>
          </a:p>
        </p:txBody>
      </p:sp>
      <p:pic>
        <p:nvPicPr>
          <p:cNvPr id="237" name="图片 13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489624" y="2744317"/>
            <a:ext cx="521198" cy="797025"/>
          </a:xfrm>
          <a:prstGeom prst="rect">
            <a:avLst/>
          </a:prstGeom>
        </p:spPr>
      </p:pic>
      <p:cxnSp>
        <p:nvCxnSpPr>
          <p:cNvPr id="238" name="肘形连接符 144"/>
          <p:cNvCxnSpPr/>
          <p:nvPr/>
        </p:nvCxnSpPr>
        <p:spPr>
          <a:xfrm rot="5400000">
            <a:off x="2183473" y="3576668"/>
            <a:ext cx="645460" cy="484094"/>
          </a:xfrm>
          <a:prstGeom prst="bentConnector3">
            <a:avLst>
              <a:gd name="adj1" fmla="val 50000"/>
            </a:avLst>
          </a:prstGeom>
          <a:ln>
            <a:prstDash val="dash"/>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239" name="TextBox 102"/>
          <p:cNvSpPr txBox="1"/>
          <p:nvPr/>
        </p:nvSpPr>
        <p:spPr>
          <a:xfrm>
            <a:off x="2398938" y="3872758"/>
            <a:ext cx="740870" cy="213585"/>
          </a:xfrm>
          <a:prstGeom prst="rect">
            <a:avLst/>
          </a:prstGeom>
          <a:noFill/>
        </p:spPr>
        <p:txBody>
          <a:bodyPr wrap="square" rtlCol="0">
            <a:spAutoFit/>
          </a:bodyPr>
          <a:lstStyle/>
          <a:p>
            <a:pPr algn="ctr"/>
            <a:r>
              <a:rPr lang="en-US" altLang="zh-CN" sz="788" b="1" dirty="0">
                <a:latin typeface="Arial" pitchFamily="34" charset="0"/>
                <a:ea typeface="微软雅黑" pitchFamily="34" charset="-122"/>
                <a:cs typeface="Arial" pitchFamily="34" charset="0"/>
              </a:rPr>
              <a:t>RF</a:t>
            </a:r>
          </a:p>
        </p:txBody>
      </p:sp>
      <p:sp>
        <p:nvSpPr>
          <p:cNvPr id="241" name="矩形 48"/>
          <p:cNvSpPr/>
          <p:nvPr/>
        </p:nvSpPr>
        <p:spPr>
          <a:xfrm>
            <a:off x="1934251" y="3537247"/>
            <a:ext cx="1656257" cy="230832"/>
          </a:xfrm>
          <a:prstGeom prst="rect">
            <a:avLst/>
          </a:prstGeom>
        </p:spPr>
        <p:txBody>
          <a:bodyPr wrap="square">
            <a:spAutoFit/>
          </a:bodyPr>
          <a:lstStyle/>
          <a:p>
            <a:pPr algn="ctr"/>
            <a:r>
              <a:rPr lang="en-US" altLang="zh-CN" sz="900" b="1" dirty="0">
                <a:latin typeface="Arial" pitchFamily="34" charset="0"/>
                <a:cs typeface="Arial" pitchFamily="34" charset="0"/>
              </a:rPr>
              <a:t>RF Data Concentrator</a:t>
            </a:r>
            <a:endParaRPr lang="zh-CN" altLang="en-US" sz="900" b="1" dirty="0">
              <a:latin typeface="Arial" pitchFamily="34" charset="0"/>
              <a:cs typeface="Arial" pitchFamily="34" charset="0"/>
            </a:endParaRPr>
          </a:p>
        </p:txBody>
      </p:sp>
      <p:grpSp>
        <p:nvGrpSpPr>
          <p:cNvPr id="244" name="组合 171"/>
          <p:cNvGrpSpPr/>
          <p:nvPr/>
        </p:nvGrpSpPr>
        <p:grpSpPr>
          <a:xfrm>
            <a:off x="2011459" y="4232969"/>
            <a:ext cx="413388" cy="501489"/>
            <a:chOff x="8540750" y="1970088"/>
            <a:chExt cx="2532063" cy="3460751"/>
          </a:xfrm>
        </p:grpSpPr>
        <p:sp>
          <p:nvSpPr>
            <p:cNvPr id="245" name="Freeform 5"/>
            <p:cNvSpPr>
              <a:spLocks/>
            </p:cNvSpPr>
            <p:nvPr/>
          </p:nvSpPr>
          <p:spPr bwMode="auto">
            <a:xfrm>
              <a:off x="8540750" y="1984376"/>
              <a:ext cx="2532063" cy="3446463"/>
            </a:xfrm>
            <a:custGeom>
              <a:avLst/>
              <a:gdLst>
                <a:gd name="T0" fmla="*/ 3503 w 7006"/>
                <a:gd name="T1" fmla="*/ 9531 h 9531"/>
                <a:gd name="T2" fmla="*/ 365 w 7006"/>
                <a:gd name="T3" fmla="*/ 9339 h 9531"/>
                <a:gd name="T4" fmla="*/ 16 w 7006"/>
                <a:gd name="T5" fmla="*/ 8987 h 9531"/>
                <a:gd name="T6" fmla="*/ 16 w 7006"/>
                <a:gd name="T7" fmla="*/ 4571 h 9531"/>
                <a:gd name="T8" fmla="*/ 16 w 7006"/>
                <a:gd name="T9" fmla="*/ 561 h 9531"/>
                <a:gd name="T10" fmla="*/ 469 w 7006"/>
                <a:gd name="T11" fmla="*/ 135 h 9531"/>
                <a:gd name="T12" fmla="*/ 3503 w 7006"/>
                <a:gd name="T13" fmla="*/ 0 h 9531"/>
                <a:gd name="T14" fmla="*/ 6537 w 7006"/>
                <a:gd name="T15" fmla="*/ 135 h 9531"/>
                <a:gd name="T16" fmla="*/ 6989 w 7006"/>
                <a:gd name="T17" fmla="*/ 561 h 9531"/>
                <a:gd name="T18" fmla="*/ 6989 w 7006"/>
                <a:gd name="T19" fmla="*/ 4571 h 9531"/>
                <a:gd name="T20" fmla="*/ 6989 w 7006"/>
                <a:gd name="T21" fmla="*/ 8987 h 9531"/>
                <a:gd name="T22" fmla="*/ 6641 w 7006"/>
                <a:gd name="T23" fmla="*/ 9339 h 9531"/>
                <a:gd name="T24" fmla="*/ 3503 w 7006"/>
                <a:gd name="T25" fmla="*/ 9531 h 95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006" h="9531">
                  <a:moveTo>
                    <a:pt x="3503" y="9531"/>
                  </a:moveTo>
                  <a:cubicBezTo>
                    <a:pt x="2360" y="9467"/>
                    <a:pt x="1361" y="9423"/>
                    <a:pt x="365" y="9339"/>
                  </a:cubicBezTo>
                  <a:cubicBezTo>
                    <a:pt x="179" y="9323"/>
                    <a:pt x="16" y="9206"/>
                    <a:pt x="16" y="8987"/>
                  </a:cubicBezTo>
                  <a:lnTo>
                    <a:pt x="16" y="4571"/>
                  </a:lnTo>
                  <a:cubicBezTo>
                    <a:pt x="16" y="3234"/>
                    <a:pt x="0" y="1898"/>
                    <a:pt x="16" y="561"/>
                  </a:cubicBezTo>
                  <a:cubicBezTo>
                    <a:pt x="20" y="266"/>
                    <a:pt x="198" y="147"/>
                    <a:pt x="469" y="135"/>
                  </a:cubicBezTo>
                  <a:lnTo>
                    <a:pt x="3503" y="0"/>
                  </a:lnTo>
                  <a:lnTo>
                    <a:pt x="6537" y="135"/>
                  </a:lnTo>
                  <a:cubicBezTo>
                    <a:pt x="6808" y="147"/>
                    <a:pt x="6986" y="266"/>
                    <a:pt x="6989" y="561"/>
                  </a:cubicBezTo>
                  <a:cubicBezTo>
                    <a:pt x="7006" y="1898"/>
                    <a:pt x="6989" y="3234"/>
                    <a:pt x="6989" y="4571"/>
                  </a:cubicBezTo>
                  <a:lnTo>
                    <a:pt x="6989" y="8987"/>
                  </a:lnTo>
                  <a:cubicBezTo>
                    <a:pt x="6989" y="9206"/>
                    <a:pt x="6827" y="9323"/>
                    <a:pt x="6641" y="9339"/>
                  </a:cubicBezTo>
                  <a:cubicBezTo>
                    <a:pt x="5645" y="9423"/>
                    <a:pt x="4646" y="9467"/>
                    <a:pt x="3503" y="9531"/>
                  </a:cubicBezTo>
                  <a:close/>
                </a:path>
              </a:pathLst>
            </a:custGeom>
            <a:solidFill>
              <a:srgbClr val="C8C9C9"/>
            </a:solidFill>
            <a:ln w="9525">
              <a:solidFill>
                <a:srgbClr val="000000"/>
              </a:solidFill>
              <a:round/>
              <a:headEnd/>
              <a:tailEnd/>
            </a:ln>
          </p:spPr>
          <p:txBody>
            <a:bodyPr vert="horz" wrap="square" lIns="68580" tIns="34290" rIns="68580" bIns="34290" numCol="1" anchor="t" anchorCtr="0" compatLnSpc="1">
              <a:prstTxWarp prst="textNoShape">
                <a:avLst/>
              </a:prstTxWarp>
            </a:bodyPr>
            <a:lstStyle/>
            <a:p>
              <a:endParaRPr lang="zh-CN" altLang="en-US" sz="1350"/>
            </a:p>
          </p:txBody>
        </p:sp>
        <p:sp>
          <p:nvSpPr>
            <p:cNvPr id="282" name="Freeform 6"/>
            <p:cNvSpPr>
              <a:spLocks/>
            </p:cNvSpPr>
            <p:nvPr/>
          </p:nvSpPr>
          <p:spPr bwMode="auto">
            <a:xfrm>
              <a:off x="8548688" y="1970088"/>
              <a:ext cx="2520950" cy="2232025"/>
            </a:xfrm>
            <a:custGeom>
              <a:avLst/>
              <a:gdLst>
                <a:gd name="T0" fmla="*/ 951 w 6973"/>
                <a:gd name="T1" fmla="*/ 68 h 6170"/>
                <a:gd name="T2" fmla="*/ 6021 w 6973"/>
                <a:gd name="T3" fmla="*/ 68 h 6170"/>
                <a:gd name="T4" fmla="*/ 6973 w 6973"/>
                <a:gd name="T5" fmla="*/ 1101 h 6170"/>
                <a:gd name="T6" fmla="*/ 6973 w 6973"/>
                <a:gd name="T7" fmla="*/ 6170 h 6170"/>
                <a:gd name="T8" fmla="*/ 3785 w 6973"/>
                <a:gd name="T9" fmla="*/ 6170 h 6170"/>
                <a:gd name="T10" fmla="*/ 3187 w 6973"/>
                <a:gd name="T11" fmla="*/ 6170 h 6170"/>
                <a:gd name="T12" fmla="*/ 0 w 6973"/>
                <a:gd name="T13" fmla="*/ 6170 h 6170"/>
                <a:gd name="T14" fmla="*/ 0 w 6973"/>
                <a:gd name="T15" fmla="*/ 1101 h 6170"/>
                <a:gd name="T16" fmla="*/ 951 w 6973"/>
                <a:gd name="T17" fmla="*/ 68 h 6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73" h="6170">
                  <a:moveTo>
                    <a:pt x="951" y="68"/>
                  </a:moveTo>
                  <a:cubicBezTo>
                    <a:pt x="3008" y="0"/>
                    <a:pt x="3965" y="0"/>
                    <a:pt x="6021" y="68"/>
                  </a:cubicBezTo>
                  <a:cubicBezTo>
                    <a:pt x="6286" y="518"/>
                    <a:pt x="6590" y="888"/>
                    <a:pt x="6973" y="1101"/>
                  </a:cubicBezTo>
                  <a:cubicBezTo>
                    <a:pt x="6973" y="2791"/>
                    <a:pt x="6973" y="4480"/>
                    <a:pt x="6973" y="6170"/>
                  </a:cubicBezTo>
                  <a:lnTo>
                    <a:pt x="3785" y="6170"/>
                  </a:lnTo>
                  <a:lnTo>
                    <a:pt x="3187" y="6170"/>
                  </a:lnTo>
                  <a:lnTo>
                    <a:pt x="0" y="6170"/>
                  </a:lnTo>
                  <a:cubicBezTo>
                    <a:pt x="0" y="4480"/>
                    <a:pt x="0" y="2791"/>
                    <a:pt x="0" y="1101"/>
                  </a:cubicBezTo>
                  <a:cubicBezTo>
                    <a:pt x="382" y="888"/>
                    <a:pt x="687" y="518"/>
                    <a:pt x="951" y="68"/>
                  </a:cubicBezTo>
                  <a:close/>
                </a:path>
              </a:pathLst>
            </a:custGeom>
            <a:solidFill>
              <a:srgbClr val="9E9F9F"/>
            </a:solidFill>
            <a:ln w="9525">
              <a:solidFill>
                <a:srgbClr val="000000"/>
              </a:solidFill>
              <a:round/>
              <a:headEnd/>
              <a:tailEnd/>
            </a:ln>
          </p:spPr>
          <p:txBody>
            <a:bodyPr vert="horz" wrap="square" lIns="68580" tIns="34290" rIns="68580" bIns="34290" numCol="1" anchor="t" anchorCtr="0" compatLnSpc="1">
              <a:prstTxWarp prst="textNoShape">
                <a:avLst/>
              </a:prstTxWarp>
            </a:bodyPr>
            <a:lstStyle/>
            <a:p>
              <a:endParaRPr lang="zh-CN" altLang="en-US" sz="1350"/>
            </a:p>
          </p:txBody>
        </p:sp>
        <p:sp>
          <p:nvSpPr>
            <p:cNvPr id="291" name="Freeform 7"/>
            <p:cNvSpPr>
              <a:spLocks/>
            </p:cNvSpPr>
            <p:nvPr/>
          </p:nvSpPr>
          <p:spPr bwMode="auto">
            <a:xfrm>
              <a:off x="8774113" y="2266951"/>
              <a:ext cx="2041525" cy="915988"/>
            </a:xfrm>
            <a:custGeom>
              <a:avLst/>
              <a:gdLst>
                <a:gd name="T0" fmla="*/ 600 w 5648"/>
                <a:gd name="T1" fmla="*/ 0 h 2532"/>
                <a:gd name="T2" fmla="*/ 5048 w 5648"/>
                <a:gd name="T3" fmla="*/ 0 h 2532"/>
                <a:gd name="T4" fmla="*/ 5648 w 5648"/>
                <a:gd name="T5" fmla="*/ 600 h 2532"/>
                <a:gd name="T6" fmla="*/ 5648 w 5648"/>
                <a:gd name="T7" fmla="*/ 2232 h 2532"/>
                <a:gd name="T8" fmla="*/ 5348 w 5648"/>
                <a:gd name="T9" fmla="*/ 2532 h 2532"/>
                <a:gd name="T10" fmla="*/ 300 w 5648"/>
                <a:gd name="T11" fmla="*/ 2532 h 2532"/>
                <a:gd name="T12" fmla="*/ 0 w 5648"/>
                <a:gd name="T13" fmla="*/ 2232 h 2532"/>
                <a:gd name="T14" fmla="*/ 0 w 5648"/>
                <a:gd name="T15" fmla="*/ 600 h 2532"/>
                <a:gd name="T16" fmla="*/ 600 w 5648"/>
                <a:gd name="T17" fmla="*/ 0 h 2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48" h="2532">
                  <a:moveTo>
                    <a:pt x="600" y="0"/>
                  </a:moveTo>
                  <a:lnTo>
                    <a:pt x="5048" y="0"/>
                  </a:lnTo>
                  <a:cubicBezTo>
                    <a:pt x="5378" y="0"/>
                    <a:pt x="5648" y="270"/>
                    <a:pt x="5648" y="600"/>
                  </a:cubicBezTo>
                  <a:lnTo>
                    <a:pt x="5648" y="2232"/>
                  </a:lnTo>
                  <a:cubicBezTo>
                    <a:pt x="5648" y="2397"/>
                    <a:pt x="5513" y="2532"/>
                    <a:pt x="5348" y="2532"/>
                  </a:cubicBezTo>
                  <a:lnTo>
                    <a:pt x="300" y="2532"/>
                  </a:lnTo>
                  <a:cubicBezTo>
                    <a:pt x="135" y="2532"/>
                    <a:pt x="0" y="2397"/>
                    <a:pt x="0" y="2232"/>
                  </a:cubicBezTo>
                  <a:lnTo>
                    <a:pt x="0" y="600"/>
                  </a:lnTo>
                  <a:cubicBezTo>
                    <a:pt x="0" y="270"/>
                    <a:pt x="270" y="0"/>
                    <a:pt x="600" y="0"/>
                  </a:cubicBezTo>
                  <a:close/>
                </a:path>
              </a:pathLst>
            </a:custGeom>
            <a:solidFill>
              <a:srgbClr val="8888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a:p>
          </p:txBody>
        </p:sp>
        <p:sp>
          <p:nvSpPr>
            <p:cNvPr id="294" name="Rectangle 8"/>
            <p:cNvSpPr>
              <a:spLocks noChangeArrowheads="1"/>
            </p:cNvSpPr>
            <p:nvPr/>
          </p:nvSpPr>
          <p:spPr bwMode="auto">
            <a:xfrm>
              <a:off x="9185275" y="2460626"/>
              <a:ext cx="1258888" cy="401638"/>
            </a:xfrm>
            <a:prstGeom prst="rect">
              <a:avLst/>
            </a:prstGeom>
            <a:solidFill>
              <a:srgbClr val="59575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zh-CN" altLang="en-US" sz="1350"/>
            </a:p>
          </p:txBody>
        </p:sp>
        <p:sp>
          <p:nvSpPr>
            <p:cNvPr id="295" name="Freeform 9"/>
            <p:cNvSpPr>
              <a:spLocks/>
            </p:cNvSpPr>
            <p:nvPr/>
          </p:nvSpPr>
          <p:spPr bwMode="auto">
            <a:xfrm>
              <a:off x="9756775" y="3319463"/>
              <a:ext cx="225425" cy="134938"/>
            </a:xfrm>
            <a:custGeom>
              <a:avLst/>
              <a:gdLst>
                <a:gd name="T0" fmla="*/ 100 w 625"/>
                <a:gd name="T1" fmla="*/ 0 h 371"/>
                <a:gd name="T2" fmla="*/ 525 w 625"/>
                <a:gd name="T3" fmla="*/ 0 h 371"/>
                <a:gd name="T4" fmla="*/ 625 w 625"/>
                <a:gd name="T5" fmla="*/ 100 h 371"/>
                <a:gd name="T6" fmla="*/ 625 w 625"/>
                <a:gd name="T7" fmla="*/ 271 h 371"/>
                <a:gd name="T8" fmla="*/ 525 w 625"/>
                <a:gd name="T9" fmla="*/ 371 h 371"/>
                <a:gd name="T10" fmla="*/ 100 w 625"/>
                <a:gd name="T11" fmla="*/ 371 h 371"/>
                <a:gd name="T12" fmla="*/ 0 w 625"/>
                <a:gd name="T13" fmla="*/ 271 h 371"/>
                <a:gd name="T14" fmla="*/ 0 w 625"/>
                <a:gd name="T15" fmla="*/ 100 h 371"/>
                <a:gd name="T16" fmla="*/ 100 w 625"/>
                <a:gd name="T17" fmla="*/ 0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5" h="371">
                  <a:moveTo>
                    <a:pt x="100" y="0"/>
                  </a:moveTo>
                  <a:lnTo>
                    <a:pt x="525" y="0"/>
                  </a:lnTo>
                  <a:cubicBezTo>
                    <a:pt x="580" y="0"/>
                    <a:pt x="625" y="45"/>
                    <a:pt x="625" y="100"/>
                  </a:cubicBezTo>
                  <a:lnTo>
                    <a:pt x="625" y="271"/>
                  </a:lnTo>
                  <a:cubicBezTo>
                    <a:pt x="625" y="326"/>
                    <a:pt x="580" y="371"/>
                    <a:pt x="525" y="371"/>
                  </a:cubicBezTo>
                  <a:lnTo>
                    <a:pt x="100" y="371"/>
                  </a:lnTo>
                  <a:cubicBezTo>
                    <a:pt x="45" y="371"/>
                    <a:pt x="0" y="326"/>
                    <a:pt x="0" y="271"/>
                  </a:cubicBezTo>
                  <a:lnTo>
                    <a:pt x="0" y="100"/>
                  </a:lnTo>
                  <a:cubicBezTo>
                    <a:pt x="0" y="45"/>
                    <a:pt x="45" y="0"/>
                    <a:pt x="100" y="0"/>
                  </a:cubicBezTo>
                  <a:close/>
                </a:path>
              </a:pathLst>
            </a:cu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a:p>
          </p:txBody>
        </p:sp>
        <p:sp>
          <p:nvSpPr>
            <p:cNvPr id="296" name="Freeform 10"/>
            <p:cNvSpPr>
              <a:spLocks/>
            </p:cNvSpPr>
            <p:nvPr/>
          </p:nvSpPr>
          <p:spPr bwMode="auto">
            <a:xfrm>
              <a:off x="9756775" y="3516313"/>
              <a:ext cx="225425" cy="134938"/>
            </a:xfrm>
            <a:custGeom>
              <a:avLst/>
              <a:gdLst>
                <a:gd name="T0" fmla="*/ 100 w 625"/>
                <a:gd name="T1" fmla="*/ 0 h 372"/>
                <a:gd name="T2" fmla="*/ 525 w 625"/>
                <a:gd name="T3" fmla="*/ 0 h 372"/>
                <a:gd name="T4" fmla="*/ 625 w 625"/>
                <a:gd name="T5" fmla="*/ 100 h 372"/>
                <a:gd name="T6" fmla="*/ 625 w 625"/>
                <a:gd name="T7" fmla="*/ 272 h 372"/>
                <a:gd name="T8" fmla="*/ 525 w 625"/>
                <a:gd name="T9" fmla="*/ 372 h 372"/>
                <a:gd name="T10" fmla="*/ 100 w 625"/>
                <a:gd name="T11" fmla="*/ 372 h 372"/>
                <a:gd name="T12" fmla="*/ 0 w 625"/>
                <a:gd name="T13" fmla="*/ 272 h 372"/>
                <a:gd name="T14" fmla="*/ 0 w 625"/>
                <a:gd name="T15" fmla="*/ 100 h 372"/>
                <a:gd name="T16" fmla="*/ 100 w 625"/>
                <a:gd name="T17" fmla="*/ 0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5" h="372">
                  <a:moveTo>
                    <a:pt x="100" y="0"/>
                  </a:moveTo>
                  <a:lnTo>
                    <a:pt x="525" y="0"/>
                  </a:lnTo>
                  <a:cubicBezTo>
                    <a:pt x="580" y="0"/>
                    <a:pt x="625" y="45"/>
                    <a:pt x="625" y="100"/>
                  </a:cubicBezTo>
                  <a:lnTo>
                    <a:pt x="625" y="272"/>
                  </a:lnTo>
                  <a:cubicBezTo>
                    <a:pt x="625" y="327"/>
                    <a:pt x="580" y="372"/>
                    <a:pt x="525" y="372"/>
                  </a:cubicBezTo>
                  <a:lnTo>
                    <a:pt x="100" y="372"/>
                  </a:lnTo>
                  <a:cubicBezTo>
                    <a:pt x="45" y="372"/>
                    <a:pt x="0" y="327"/>
                    <a:pt x="0" y="272"/>
                  </a:cubicBezTo>
                  <a:lnTo>
                    <a:pt x="0" y="100"/>
                  </a:lnTo>
                  <a:cubicBezTo>
                    <a:pt x="0" y="45"/>
                    <a:pt x="45" y="0"/>
                    <a:pt x="100" y="0"/>
                  </a:cubicBezTo>
                  <a:close/>
                </a:path>
              </a:pathLst>
            </a:cu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a:p>
          </p:txBody>
        </p:sp>
        <p:sp>
          <p:nvSpPr>
            <p:cNvPr id="297" name="Freeform 11"/>
            <p:cNvSpPr>
              <a:spLocks/>
            </p:cNvSpPr>
            <p:nvPr/>
          </p:nvSpPr>
          <p:spPr bwMode="auto">
            <a:xfrm>
              <a:off x="9756775" y="3698876"/>
              <a:ext cx="225425" cy="134938"/>
            </a:xfrm>
            <a:custGeom>
              <a:avLst/>
              <a:gdLst>
                <a:gd name="T0" fmla="*/ 100 w 625"/>
                <a:gd name="T1" fmla="*/ 0 h 371"/>
                <a:gd name="T2" fmla="*/ 525 w 625"/>
                <a:gd name="T3" fmla="*/ 0 h 371"/>
                <a:gd name="T4" fmla="*/ 625 w 625"/>
                <a:gd name="T5" fmla="*/ 100 h 371"/>
                <a:gd name="T6" fmla="*/ 625 w 625"/>
                <a:gd name="T7" fmla="*/ 271 h 371"/>
                <a:gd name="T8" fmla="*/ 525 w 625"/>
                <a:gd name="T9" fmla="*/ 371 h 371"/>
                <a:gd name="T10" fmla="*/ 100 w 625"/>
                <a:gd name="T11" fmla="*/ 371 h 371"/>
                <a:gd name="T12" fmla="*/ 0 w 625"/>
                <a:gd name="T13" fmla="*/ 271 h 371"/>
                <a:gd name="T14" fmla="*/ 0 w 625"/>
                <a:gd name="T15" fmla="*/ 100 h 371"/>
                <a:gd name="T16" fmla="*/ 100 w 625"/>
                <a:gd name="T17" fmla="*/ 0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5" h="371">
                  <a:moveTo>
                    <a:pt x="100" y="0"/>
                  </a:moveTo>
                  <a:lnTo>
                    <a:pt x="525" y="0"/>
                  </a:lnTo>
                  <a:cubicBezTo>
                    <a:pt x="580" y="0"/>
                    <a:pt x="625" y="45"/>
                    <a:pt x="625" y="100"/>
                  </a:cubicBezTo>
                  <a:lnTo>
                    <a:pt x="625" y="271"/>
                  </a:lnTo>
                  <a:cubicBezTo>
                    <a:pt x="625" y="326"/>
                    <a:pt x="580" y="371"/>
                    <a:pt x="525" y="371"/>
                  </a:cubicBezTo>
                  <a:lnTo>
                    <a:pt x="100" y="371"/>
                  </a:lnTo>
                  <a:cubicBezTo>
                    <a:pt x="45" y="371"/>
                    <a:pt x="0" y="326"/>
                    <a:pt x="0" y="271"/>
                  </a:cubicBezTo>
                  <a:lnTo>
                    <a:pt x="0" y="100"/>
                  </a:lnTo>
                  <a:cubicBezTo>
                    <a:pt x="0" y="45"/>
                    <a:pt x="45" y="0"/>
                    <a:pt x="100" y="0"/>
                  </a:cubicBezTo>
                  <a:close/>
                </a:path>
              </a:pathLst>
            </a:cu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a:p>
          </p:txBody>
        </p:sp>
        <p:sp>
          <p:nvSpPr>
            <p:cNvPr id="298" name="Freeform 12"/>
            <p:cNvSpPr>
              <a:spLocks/>
            </p:cNvSpPr>
            <p:nvPr/>
          </p:nvSpPr>
          <p:spPr bwMode="auto">
            <a:xfrm>
              <a:off x="9756775" y="3897313"/>
              <a:ext cx="225425" cy="133350"/>
            </a:xfrm>
            <a:custGeom>
              <a:avLst/>
              <a:gdLst>
                <a:gd name="T0" fmla="*/ 100 w 625"/>
                <a:gd name="T1" fmla="*/ 0 h 371"/>
                <a:gd name="T2" fmla="*/ 525 w 625"/>
                <a:gd name="T3" fmla="*/ 0 h 371"/>
                <a:gd name="T4" fmla="*/ 625 w 625"/>
                <a:gd name="T5" fmla="*/ 100 h 371"/>
                <a:gd name="T6" fmla="*/ 625 w 625"/>
                <a:gd name="T7" fmla="*/ 271 h 371"/>
                <a:gd name="T8" fmla="*/ 525 w 625"/>
                <a:gd name="T9" fmla="*/ 371 h 371"/>
                <a:gd name="T10" fmla="*/ 100 w 625"/>
                <a:gd name="T11" fmla="*/ 371 h 371"/>
                <a:gd name="T12" fmla="*/ 0 w 625"/>
                <a:gd name="T13" fmla="*/ 271 h 371"/>
                <a:gd name="T14" fmla="*/ 0 w 625"/>
                <a:gd name="T15" fmla="*/ 100 h 371"/>
                <a:gd name="T16" fmla="*/ 100 w 625"/>
                <a:gd name="T17" fmla="*/ 0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5" h="371">
                  <a:moveTo>
                    <a:pt x="100" y="0"/>
                  </a:moveTo>
                  <a:lnTo>
                    <a:pt x="525" y="0"/>
                  </a:lnTo>
                  <a:cubicBezTo>
                    <a:pt x="580" y="0"/>
                    <a:pt x="625" y="45"/>
                    <a:pt x="625" y="100"/>
                  </a:cubicBezTo>
                  <a:lnTo>
                    <a:pt x="625" y="271"/>
                  </a:lnTo>
                  <a:cubicBezTo>
                    <a:pt x="625" y="326"/>
                    <a:pt x="580" y="371"/>
                    <a:pt x="525" y="371"/>
                  </a:cubicBezTo>
                  <a:lnTo>
                    <a:pt x="100" y="371"/>
                  </a:lnTo>
                  <a:cubicBezTo>
                    <a:pt x="45" y="371"/>
                    <a:pt x="0" y="326"/>
                    <a:pt x="0" y="271"/>
                  </a:cubicBezTo>
                  <a:lnTo>
                    <a:pt x="0" y="100"/>
                  </a:lnTo>
                  <a:cubicBezTo>
                    <a:pt x="0" y="45"/>
                    <a:pt x="45" y="0"/>
                    <a:pt x="100" y="0"/>
                  </a:cubicBezTo>
                  <a:close/>
                </a:path>
              </a:pathLst>
            </a:cu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a:p>
          </p:txBody>
        </p:sp>
        <p:sp>
          <p:nvSpPr>
            <p:cNvPr id="299" name="Freeform 13"/>
            <p:cNvSpPr>
              <a:spLocks/>
            </p:cNvSpPr>
            <p:nvPr/>
          </p:nvSpPr>
          <p:spPr bwMode="auto">
            <a:xfrm>
              <a:off x="10125075" y="3319463"/>
              <a:ext cx="225425" cy="134938"/>
            </a:xfrm>
            <a:custGeom>
              <a:avLst/>
              <a:gdLst>
                <a:gd name="T0" fmla="*/ 100 w 624"/>
                <a:gd name="T1" fmla="*/ 0 h 371"/>
                <a:gd name="T2" fmla="*/ 524 w 624"/>
                <a:gd name="T3" fmla="*/ 0 h 371"/>
                <a:gd name="T4" fmla="*/ 624 w 624"/>
                <a:gd name="T5" fmla="*/ 100 h 371"/>
                <a:gd name="T6" fmla="*/ 624 w 624"/>
                <a:gd name="T7" fmla="*/ 271 h 371"/>
                <a:gd name="T8" fmla="*/ 524 w 624"/>
                <a:gd name="T9" fmla="*/ 371 h 371"/>
                <a:gd name="T10" fmla="*/ 100 w 624"/>
                <a:gd name="T11" fmla="*/ 371 h 371"/>
                <a:gd name="T12" fmla="*/ 0 w 624"/>
                <a:gd name="T13" fmla="*/ 271 h 371"/>
                <a:gd name="T14" fmla="*/ 0 w 624"/>
                <a:gd name="T15" fmla="*/ 100 h 371"/>
                <a:gd name="T16" fmla="*/ 100 w 624"/>
                <a:gd name="T17" fmla="*/ 0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4" h="371">
                  <a:moveTo>
                    <a:pt x="100" y="0"/>
                  </a:moveTo>
                  <a:lnTo>
                    <a:pt x="524" y="0"/>
                  </a:lnTo>
                  <a:cubicBezTo>
                    <a:pt x="579" y="0"/>
                    <a:pt x="624" y="45"/>
                    <a:pt x="624" y="100"/>
                  </a:cubicBezTo>
                  <a:lnTo>
                    <a:pt x="624" y="271"/>
                  </a:lnTo>
                  <a:cubicBezTo>
                    <a:pt x="624" y="326"/>
                    <a:pt x="579" y="371"/>
                    <a:pt x="524" y="371"/>
                  </a:cubicBezTo>
                  <a:lnTo>
                    <a:pt x="100" y="371"/>
                  </a:lnTo>
                  <a:cubicBezTo>
                    <a:pt x="45" y="371"/>
                    <a:pt x="0" y="326"/>
                    <a:pt x="0" y="271"/>
                  </a:cubicBezTo>
                  <a:lnTo>
                    <a:pt x="0" y="100"/>
                  </a:lnTo>
                  <a:cubicBezTo>
                    <a:pt x="0" y="45"/>
                    <a:pt x="45" y="0"/>
                    <a:pt x="100" y="0"/>
                  </a:cubicBezTo>
                  <a:close/>
                </a:path>
              </a:pathLst>
            </a:cu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a:p>
          </p:txBody>
        </p:sp>
        <p:sp>
          <p:nvSpPr>
            <p:cNvPr id="301" name="Freeform 14"/>
            <p:cNvSpPr>
              <a:spLocks/>
            </p:cNvSpPr>
            <p:nvPr/>
          </p:nvSpPr>
          <p:spPr bwMode="auto">
            <a:xfrm>
              <a:off x="10125075" y="3516313"/>
              <a:ext cx="225425" cy="134938"/>
            </a:xfrm>
            <a:custGeom>
              <a:avLst/>
              <a:gdLst>
                <a:gd name="T0" fmla="*/ 100 w 624"/>
                <a:gd name="T1" fmla="*/ 0 h 372"/>
                <a:gd name="T2" fmla="*/ 524 w 624"/>
                <a:gd name="T3" fmla="*/ 0 h 372"/>
                <a:gd name="T4" fmla="*/ 624 w 624"/>
                <a:gd name="T5" fmla="*/ 100 h 372"/>
                <a:gd name="T6" fmla="*/ 624 w 624"/>
                <a:gd name="T7" fmla="*/ 272 h 372"/>
                <a:gd name="T8" fmla="*/ 524 w 624"/>
                <a:gd name="T9" fmla="*/ 372 h 372"/>
                <a:gd name="T10" fmla="*/ 100 w 624"/>
                <a:gd name="T11" fmla="*/ 372 h 372"/>
                <a:gd name="T12" fmla="*/ 0 w 624"/>
                <a:gd name="T13" fmla="*/ 272 h 372"/>
                <a:gd name="T14" fmla="*/ 0 w 624"/>
                <a:gd name="T15" fmla="*/ 100 h 372"/>
                <a:gd name="T16" fmla="*/ 100 w 624"/>
                <a:gd name="T17" fmla="*/ 0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4" h="372">
                  <a:moveTo>
                    <a:pt x="100" y="0"/>
                  </a:moveTo>
                  <a:lnTo>
                    <a:pt x="524" y="0"/>
                  </a:lnTo>
                  <a:cubicBezTo>
                    <a:pt x="579" y="0"/>
                    <a:pt x="624" y="45"/>
                    <a:pt x="624" y="100"/>
                  </a:cubicBezTo>
                  <a:lnTo>
                    <a:pt x="624" y="272"/>
                  </a:lnTo>
                  <a:cubicBezTo>
                    <a:pt x="624" y="327"/>
                    <a:pt x="579" y="372"/>
                    <a:pt x="524" y="372"/>
                  </a:cubicBezTo>
                  <a:lnTo>
                    <a:pt x="100" y="372"/>
                  </a:lnTo>
                  <a:cubicBezTo>
                    <a:pt x="45" y="372"/>
                    <a:pt x="0" y="327"/>
                    <a:pt x="0" y="272"/>
                  </a:cubicBezTo>
                  <a:lnTo>
                    <a:pt x="0" y="100"/>
                  </a:lnTo>
                  <a:cubicBezTo>
                    <a:pt x="0" y="45"/>
                    <a:pt x="45" y="0"/>
                    <a:pt x="100" y="0"/>
                  </a:cubicBezTo>
                  <a:close/>
                </a:path>
              </a:pathLst>
            </a:cu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a:p>
          </p:txBody>
        </p:sp>
        <p:sp>
          <p:nvSpPr>
            <p:cNvPr id="302" name="Freeform 15"/>
            <p:cNvSpPr>
              <a:spLocks/>
            </p:cNvSpPr>
            <p:nvPr/>
          </p:nvSpPr>
          <p:spPr bwMode="auto">
            <a:xfrm>
              <a:off x="10125075" y="3698876"/>
              <a:ext cx="225425" cy="134938"/>
            </a:xfrm>
            <a:custGeom>
              <a:avLst/>
              <a:gdLst>
                <a:gd name="T0" fmla="*/ 100 w 624"/>
                <a:gd name="T1" fmla="*/ 0 h 371"/>
                <a:gd name="T2" fmla="*/ 524 w 624"/>
                <a:gd name="T3" fmla="*/ 0 h 371"/>
                <a:gd name="T4" fmla="*/ 624 w 624"/>
                <a:gd name="T5" fmla="*/ 100 h 371"/>
                <a:gd name="T6" fmla="*/ 624 w 624"/>
                <a:gd name="T7" fmla="*/ 271 h 371"/>
                <a:gd name="T8" fmla="*/ 524 w 624"/>
                <a:gd name="T9" fmla="*/ 371 h 371"/>
                <a:gd name="T10" fmla="*/ 100 w 624"/>
                <a:gd name="T11" fmla="*/ 371 h 371"/>
                <a:gd name="T12" fmla="*/ 0 w 624"/>
                <a:gd name="T13" fmla="*/ 271 h 371"/>
                <a:gd name="T14" fmla="*/ 0 w 624"/>
                <a:gd name="T15" fmla="*/ 100 h 371"/>
                <a:gd name="T16" fmla="*/ 100 w 624"/>
                <a:gd name="T17" fmla="*/ 0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4" h="371">
                  <a:moveTo>
                    <a:pt x="100" y="0"/>
                  </a:moveTo>
                  <a:lnTo>
                    <a:pt x="524" y="0"/>
                  </a:lnTo>
                  <a:cubicBezTo>
                    <a:pt x="579" y="0"/>
                    <a:pt x="624" y="45"/>
                    <a:pt x="624" y="100"/>
                  </a:cubicBezTo>
                  <a:lnTo>
                    <a:pt x="624" y="271"/>
                  </a:lnTo>
                  <a:cubicBezTo>
                    <a:pt x="624" y="326"/>
                    <a:pt x="579" y="371"/>
                    <a:pt x="524" y="371"/>
                  </a:cubicBezTo>
                  <a:lnTo>
                    <a:pt x="100" y="371"/>
                  </a:lnTo>
                  <a:cubicBezTo>
                    <a:pt x="45" y="371"/>
                    <a:pt x="0" y="326"/>
                    <a:pt x="0" y="271"/>
                  </a:cubicBezTo>
                  <a:lnTo>
                    <a:pt x="0" y="100"/>
                  </a:lnTo>
                  <a:cubicBezTo>
                    <a:pt x="0" y="45"/>
                    <a:pt x="45" y="0"/>
                    <a:pt x="100" y="0"/>
                  </a:cubicBezTo>
                  <a:close/>
                </a:path>
              </a:pathLst>
            </a:cu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a:p>
          </p:txBody>
        </p:sp>
        <p:sp>
          <p:nvSpPr>
            <p:cNvPr id="303" name="Freeform 16"/>
            <p:cNvSpPr>
              <a:spLocks/>
            </p:cNvSpPr>
            <p:nvPr/>
          </p:nvSpPr>
          <p:spPr bwMode="auto">
            <a:xfrm>
              <a:off x="10125075" y="3897313"/>
              <a:ext cx="225425" cy="133350"/>
            </a:xfrm>
            <a:custGeom>
              <a:avLst/>
              <a:gdLst>
                <a:gd name="T0" fmla="*/ 100 w 624"/>
                <a:gd name="T1" fmla="*/ 0 h 371"/>
                <a:gd name="T2" fmla="*/ 524 w 624"/>
                <a:gd name="T3" fmla="*/ 0 h 371"/>
                <a:gd name="T4" fmla="*/ 624 w 624"/>
                <a:gd name="T5" fmla="*/ 100 h 371"/>
                <a:gd name="T6" fmla="*/ 624 w 624"/>
                <a:gd name="T7" fmla="*/ 271 h 371"/>
                <a:gd name="T8" fmla="*/ 524 w 624"/>
                <a:gd name="T9" fmla="*/ 371 h 371"/>
                <a:gd name="T10" fmla="*/ 100 w 624"/>
                <a:gd name="T11" fmla="*/ 371 h 371"/>
                <a:gd name="T12" fmla="*/ 0 w 624"/>
                <a:gd name="T13" fmla="*/ 271 h 371"/>
                <a:gd name="T14" fmla="*/ 0 w 624"/>
                <a:gd name="T15" fmla="*/ 100 h 371"/>
                <a:gd name="T16" fmla="*/ 100 w 624"/>
                <a:gd name="T17" fmla="*/ 0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4" h="371">
                  <a:moveTo>
                    <a:pt x="100" y="0"/>
                  </a:moveTo>
                  <a:lnTo>
                    <a:pt x="524" y="0"/>
                  </a:lnTo>
                  <a:cubicBezTo>
                    <a:pt x="579" y="0"/>
                    <a:pt x="624" y="45"/>
                    <a:pt x="624" y="100"/>
                  </a:cubicBezTo>
                  <a:lnTo>
                    <a:pt x="624" y="271"/>
                  </a:lnTo>
                  <a:cubicBezTo>
                    <a:pt x="624" y="326"/>
                    <a:pt x="579" y="371"/>
                    <a:pt x="524" y="371"/>
                  </a:cubicBezTo>
                  <a:lnTo>
                    <a:pt x="100" y="371"/>
                  </a:lnTo>
                  <a:cubicBezTo>
                    <a:pt x="45" y="371"/>
                    <a:pt x="0" y="326"/>
                    <a:pt x="0" y="271"/>
                  </a:cubicBezTo>
                  <a:lnTo>
                    <a:pt x="0" y="100"/>
                  </a:lnTo>
                  <a:cubicBezTo>
                    <a:pt x="0" y="45"/>
                    <a:pt x="45" y="0"/>
                    <a:pt x="100" y="0"/>
                  </a:cubicBezTo>
                  <a:close/>
                </a:path>
              </a:pathLst>
            </a:cu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a:p>
          </p:txBody>
        </p:sp>
        <p:sp>
          <p:nvSpPr>
            <p:cNvPr id="304" name="Freeform 17"/>
            <p:cNvSpPr>
              <a:spLocks/>
            </p:cNvSpPr>
            <p:nvPr/>
          </p:nvSpPr>
          <p:spPr bwMode="auto">
            <a:xfrm>
              <a:off x="10494963" y="3319463"/>
              <a:ext cx="227013" cy="134938"/>
            </a:xfrm>
            <a:custGeom>
              <a:avLst/>
              <a:gdLst>
                <a:gd name="T0" fmla="*/ 100 w 624"/>
                <a:gd name="T1" fmla="*/ 0 h 371"/>
                <a:gd name="T2" fmla="*/ 524 w 624"/>
                <a:gd name="T3" fmla="*/ 0 h 371"/>
                <a:gd name="T4" fmla="*/ 624 w 624"/>
                <a:gd name="T5" fmla="*/ 100 h 371"/>
                <a:gd name="T6" fmla="*/ 624 w 624"/>
                <a:gd name="T7" fmla="*/ 271 h 371"/>
                <a:gd name="T8" fmla="*/ 524 w 624"/>
                <a:gd name="T9" fmla="*/ 371 h 371"/>
                <a:gd name="T10" fmla="*/ 100 w 624"/>
                <a:gd name="T11" fmla="*/ 371 h 371"/>
                <a:gd name="T12" fmla="*/ 0 w 624"/>
                <a:gd name="T13" fmla="*/ 271 h 371"/>
                <a:gd name="T14" fmla="*/ 0 w 624"/>
                <a:gd name="T15" fmla="*/ 100 h 371"/>
                <a:gd name="T16" fmla="*/ 100 w 624"/>
                <a:gd name="T17" fmla="*/ 0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4" h="371">
                  <a:moveTo>
                    <a:pt x="100" y="0"/>
                  </a:moveTo>
                  <a:lnTo>
                    <a:pt x="524" y="0"/>
                  </a:lnTo>
                  <a:cubicBezTo>
                    <a:pt x="579" y="0"/>
                    <a:pt x="624" y="45"/>
                    <a:pt x="624" y="100"/>
                  </a:cubicBezTo>
                  <a:lnTo>
                    <a:pt x="624" y="271"/>
                  </a:lnTo>
                  <a:cubicBezTo>
                    <a:pt x="624" y="326"/>
                    <a:pt x="579" y="371"/>
                    <a:pt x="524" y="371"/>
                  </a:cubicBezTo>
                  <a:lnTo>
                    <a:pt x="100" y="371"/>
                  </a:lnTo>
                  <a:cubicBezTo>
                    <a:pt x="45" y="371"/>
                    <a:pt x="0" y="326"/>
                    <a:pt x="0" y="271"/>
                  </a:cubicBezTo>
                  <a:lnTo>
                    <a:pt x="0" y="100"/>
                  </a:lnTo>
                  <a:cubicBezTo>
                    <a:pt x="0" y="45"/>
                    <a:pt x="45" y="0"/>
                    <a:pt x="100" y="0"/>
                  </a:cubicBezTo>
                  <a:close/>
                </a:path>
              </a:pathLst>
            </a:cu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a:p>
          </p:txBody>
        </p:sp>
        <p:sp>
          <p:nvSpPr>
            <p:cNvPr id="305" name="Freeform 18"/>
            <p:cNvSpPr>
              <a:spLocks/>
            </p:cNvSpPr>
            <p:nvPr/>
          </p:nvSpPr>
          <p:spPr bwMode="auto">
            <a:xfrm>
              <a:off x="10494963" y="3516313"/>
              <a:ext cx="227013" cy="134938"/>
            </a:xfrm>
            <a:custGeom>
              <a:avLst/>
              <a:gdLst>
                <a:gd name="T0" fmla="*/ 100 w 624"/>
                <a:gd name="T1" fmla="*/ 0 h 372"/>
                <a:gd name="T2" fmla="*/ 524 w 624"/>
                <a:gd name="T3" fmla="*/ 0 h 372"/>
                <a:gd name="T4" fmla="*/ 624 w 624"/>
                <a:gd name="T5" fmla="*/ 100 h 372"/>
                <a:gd name="T6" fmla="*/ 624 w 624"/>
                <a:gd name="T7" fmla="*/ 272 h 372"/>
                <a:gd name="T8" fmla="*/ 524 w 624"/>
                <a:gd name="T9" fmla="*/ 372 h 372"/>
                <a:gd name="T10" fmla="*/ 100 w 624"/>
                <a:gd name="T11" fmla="*/ 372 h 372"/>
                <a:gd name="T12" fmla="*/ 0 w 624"/>
                <a:gd name="T13" fmla="*/ 272 h 372"/>
                <a:gd name="T14" fmla="*/ 0 w 624"/>
                <a:gd name="T15" fmla="*/ 100 h 372"/>
                <a:gd name="T16" fmla="*/ 100 w 624"/>
                <a:gd name="T17" fmla="*/ 0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4" h="372">
                  <a:moveTo>
                    <a:pt x="100" y="0"/>
                  </a:moveTo>
                  <a:lnTo>
                    <a:pt x="524" y="0"/>
                  </a:lnTo>
                  <a:cubicBezTo>
                    <a:pt x="579" y="0"/>
                    <a:pt x="624" y="45"/>
                    <a:pt x="624" y="100"/>
                  </a:cubicBezTo>
                  <a:lnTo>
                    <a:pt x="624" y="272"/>
                  </a:lnTo>
                  <a:cubicBezTo>
                    <a:pt x="624" y="327"/>
                    <a:pt x="579" y="372"/>
                    <a:pt x="524" y="372"/>
                  </a:cubicBezTo>
                  <a:lnTo>
                    <a:pt x="100" y="372"/>
                  </a:lnTo>
                  <a:cubicBezTo>
                    <a:pt x="45" y="372"/>
                    <a:pt x="0" y="327"/>
                    <a:pt x="0" y="272"/>
                  </a:cubicBezTo>
                  <a:lnTo>
                    <a:pt x="0" y="100"/>
                  </a:lnTo>
                  <a:cubicBezTo>
                    <a:pt x="0" y="45"/>
                    <a:pt x="45" y="0"/>
                    <a:pt x="100" y="0"/>
                  </a:cubicBezTo>
                  <a:close/>
                </a:path>
              </a:pathLst>
            </a:cu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a:p>
          </p:txBody>
        </p:sp>
        <p:sp>
          <p:nvSpPr>
            <p:cNvPr id="306" name="Freeform 19"/>
            <p:cNvSpPr>
              <a:spLocks/>
            </p:cNvSpPr>
            <p:nvPr/>
          </p:nvSpPr>
          <p:spPr bwMode="auto">
            <a:xfrm>
              <a:off x="10494963" y="3698876"/>
              <a:ext cx="227013" cy="134938"/>
            </a:xfrm>
            <a:custGeom>
              <a:avLst/>
              <a:gdLst>
                <a:gd name="T0" fmla="*/ 100 w 624"/>
                <a:gd name="T1" fmla="*/ 0 h 371"/>
                <a:gd name="T2" fmla="*/ 524 w 624"/>
                <a:gd name="T3" fmla="*/ 0 h 371"/>
                <a:gd name="T4" fmla="*/ 624 w 624"/>
                <a:gd name="T5" fmla="*/ 100 h 371"/>
                <a:gd name="T6" fmla="*/ 624 w 624"/>
                <a:gd name="T7" fmla="*/ 271 h 371"/>
                <a:gd name="T8" fmla="*/ 524 w 624"/>
                <a:gd name="T9" fmla="*/ 371 h 371"/>
                <a:gd name="T10" fmla="*/ 100 w 624"/>
                <a:gd name="T11" fmla="*/ 371 h 371"/>
                <a:gd name="T12" fmla="*/ 0 w 624"/>
                <a:gd name="T13" fmla="*/ 271 h 371"/>
                <a:gd name="T14" fmla="*/ 0 w 624"/>
                <a:gd name="T15" fmla="*/ 100 h 371"/>
                <a:gd name="T16" fmla="*/ 100 w 624"/>
                <a:gd name="T17" fmla="*/ 0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4" h="371">
                  <a:moveTo>
                    <a:pt x="100" y="0"/>
                  </a:moveTo>
                  <a:lnTo>
                    <a:pt x="524" y="0"/>
                  </a:lnTo>
                  <a:cubicBezTo>
                    <a:pt x="579" y="0"/>
                    <a:pt x="624" y="45"/>
                    <a:pt x="624" y="100"/>
                  </a:cubicBezTo>
                  <a:lnTo>
                    <a:pt x="624" y="271"/>
                  </a:lnTo>
                  <a:cubicBezTo>
                    <a:pt x="624" y="326"/>
                    <a:pt x="579" y="371"/>
                    <a:pt x="524" y="371"/>
                  </a:cubicBezTo>
                  <a:lnTo>
                    <a:pt x="100" y="371"/>
                  </a:lnTo>
                  <a:cubicBezTo>
                    <a:pt x="45" y="371"/>
                    <a:pt x="0" y="326"/>
                    <a:pt x="0" y="271"/>
                  </a:cubicBezTo>
                  <a:lnTo>
                    <a:pt x="0" y="100"/>
                  </a:lnTo>
                  <a:cubicBezTo>
                    <a:pt x="0" y="45"/>
                    <a:pt x="45" y="0"/>
                    <a:pt x="100" y="0"/>
                  </a:cubicBezTo>
                  <a:close/>
                </a:path>
              </a:pathLst>
            </a:cu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a:p>
          </p:txBody>
        </p:sp>
        <p:sp>
          <p:nvSpPr>
            <p:cNvPr id="307" name="Freeform 20"/>
            <p:cNvSpPr>
              <a:spLocks/>
            </p:cNvSpPr>
            <p:nvPr/>
          </p:nvSpPr>
          <p:spPr bwMode="auto">
            <a:xfrm>
              <a:off x="10494963" y="3897313"/>
              <a:ext cx="227013" cy="133350"/>
            </a:xfrm>
            <a:custGeom>
              <a:avLst/>
              <a:gdLst>
                <a:gd name="T0" fmla="*/ 100 w 624"/>
                <a:gd name="T1" fmla="*/ 0 h 371"/>
                <a:gd name="T2" fmla="*/ 524 w 624"/>
                <a:gd name="T3" fmla="*/ 0 h 371"/>
                <a:gd name="T4" fmla="*/ 624 w 624"/>
                <a:gd name="T5" fmla="*/ 100 h 371"/>
                <a:gd name="T6" fmla="*/ 624 w 624"/>
                <a:gd name="T7" fmla="*/ 271 h 371"/>
                <a:gd name="T8" fmla="*/ 524 w 624"/>
                <a:gd name="T9" fmla="*/ 371 h 371"/>
                <a:gd name="T10" fmla="*/ 100 w 624"/>
                <a:gd name="T11" fmla="*/ 371 h 371"/>
                <a:gd name="T12" fmla="*/ 0 w 624"/>
                <a:gd name="T13" fmla="*/ 271 h 371"/>
                <a:gd name="T14" fmla="*/ 0 w 624"/>
                <a:gd name="T15" fmla="*/ 100 h 371"/>
                <a:gd name="T16" fmla="*/ 100 w 624"/>
                <a:gd name="T17" fmla="*/ 0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4" h="371">
                  <a:moveTo>
                    <a:pt x="100" y="0"/>
                  </a:moveTo>
                  <a:lnTo>
                    <a:pt x="524" y="0"/>
                  </a:lnTo>
                  <a:cubicBezTo>
                    <a:pt x="579" y="0"/>
                    <a:pt x="624" y="45"/>
                    <a:pt x="624" y="100"/>
                  </a:cubicBezTo>
                  <a:lnTo>
                    <a:pt x="624" y="271"/>
                  </a:lnTo>
                  <a:cubicBezTo>
                    <a:pt x="624" y="326"/>
                    <a:pt x="579" y="371"/>
                    <a:pt x="524" y="371"/>
                  </a:cubicBezTo>
                  <a:lnTo>
                    <a:pt x="100" y="371"/>
                  </a:lnTo>
                  <a:cubicBezTo>
                    <a:pt x="45" y="371"/>
                    <a:pt x="0" y="326"/>
                    <a:pt x="0" y="271"/>
                  </a:cubicBezTo>
                  <a:lnTo>
                    <a:pt x="0" y="100"/>
                  </a:lnTo>
                  <a:cubicBezTo>
                    <a:pt x="0" y="45"/>
                    <a:pt x="45" y="0"/>
                    <a:pt x="100" y="0"/>
                  </a:cubicBezTo>
                  <a:close/>
                </a:path>
              </a:pathLst>
            </a:cu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a:p>
          </p:txBody>
        </p:sp>
        <p:sp>
          <p:nvSpPr>
            <p:cNvPr id="308" name="Freeform 21"/>
            <p:cNvSpPr>
              <a:spLocks/>
            </p:cNvSpPr>
            <p:nvPr/>
          </p:nvSpPr>
          <p:spPr bwMode="auto">
            <a:xfrm>
              <a:off x="9852025" y="3354388"/>
              <a:ext cx="22225" cy="65088"/>
            </a:xfrm>
            <a:custGeom>
              <a:avLst/>
              <a:gdLst>
                <a:gd name="T0" fmla="*/ 65 w 65"/>
                <a:gd name="T1" fmla="*/ 178 h 178"/>
                <a:gd name="T2" fmla="*/ 43 w 65"/>
                <a:gd name="T3" fmla="*/ 178 h 178"/>
                <a:gd name="T4" fmla="*/ 43 w 65"/>
                <a:gd name="T5" fmla="*/ 39 h 178"/>
                <a:gd name="T6" fmla="*/ 22 w 65"/>
                <a:gd name="T7" fmla="*/ 54 h 178"/>
                <a:gd name="T8" fmla="*/ 0 w 65"/>
                <a:gd name="T9" fmla="*/ 65 h 178"/>
                <a:gd name="T10" fmla="*/ 0 w 65"/>
                <a:gd name="T11" fmla="*/ 44 h 178"/>
                <a:gd name="T12" fmla="*/ 31 w 65"/>
                <a:gd name="T13" fmla="*/ 24 h 178"/>
                <a:gd name="T14" fmla="*/ 51 w 65"/>
                <a:gd name="T15" fmla="*/ 0 h 178"/>
                <a:gd name="T16" fmla="*/ 65 w 65"/>
                <a:gd name="T17" fmla="*/ 0 h 178"/>
                <a:gd name="T18" fmla="*/ 65 w 65"/>
                <a:gd name="T19" fmla="*/ 178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 h="178">
                  <a:moveTo>
                    <a:pt x="65" y="178"/>
                  </a:moveTo>
                  <a:lnTo>
                    <a:pt x="43" y="178"/>
                  </a:lnTo>
                  <a:lnTo>
                    <a:pt x="43" y="39"/>
                  </a:lnTo>
                  <a:cubicBezTo>
                    <a:pt x="38" y="44"/>
                    <a:pt x="31" y="49"/>
                    <a:pt x="22" y="54"/>
                  </a:cubicBezTo>
                  <a:cubicBezTo>
                    <a:pt x="14" y="59"/>
                    <a:pt x="6" y="63"/>
                    <a:pt x="0" y="65"/>
                  </a:cubicBezTo>
                  <a:lnTo>
                    <a:pt x="0" y="44"/>
                  </a:lnTo>
                  <a:cubicBezTo>
                    <a:pt x="12" y="39"/>
                    <a:pt x="22" y="32"/>
                    <a:pt x="31" y="24"/>
                  </a:cubicBezTo>
                  <a:cubicBezTo>
                    <a:pt x="41" y="16"/>
                    <a:pt x="47" y="8"/>
                    <a:pt x="51" y="0"/>
                  </a:cubicBezTo>
                  <a:lnTo>
                    <a:pt x="65" y="0"/>
                  </a:lnTo>
                  <a:lnTo>
                    <a:pt x="65" y="178"/>
                  </a:lnTo>
                  <a:close/>
                </a:path>
              </a:pathLst>
            </a:custGeom>
            <a:solidFill>
              <a:srgbClr val="2319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a:p>
          </p:txBody>
        </p:sp>
        <p:sp>
          <p:nvSpPr>
            <p:cNvPr id="309" name="Freeform 22"/>
            <p:cNvSpPr>
              <a:spLocks noEditPoints="1"/>
            </p:cNvSpPr>
            <p:nvPr/>
          </p:nvSpPr>
          <p:spPr bwMode="auto">
            <a:xfrm>
              <a:off x="9842500" y="3551238"/>
              <a:ext cx="44450" cy="65088"/>
            </a:xfrm>
            <a:custGeom>
              <a:avLst/>
              <a:gdLst>
                <a:gd name="T0" fmla="*/ 77 w 122"/>
                <a:gd name="T1" fmla="*/ 177 h 177"/>
                <a:gd name="T2" fmla="*/ 77 w 122"/>
                <a:gd name="T3" fmla="*/ 134 h 177"/>
                <a:gd name="T4" fmla="*/ 0 w 122"/>
                <a:gd name="T5" fmla="*/ 134 h 177"/>
                <a:gd name="T6" fmla="*/ 0 w 122"/>
                <a:gd name="T7" fmla="*/ 114 h 177"/>
                <a:gd name="T8" fmla="*/ 81 w 122"/>
                <a:gd name="T9" fmla="*/ 0 h 177"/>
                <a:gd name="T10" fmla="*/ 98 w 122"/>
                <a:gd name="T11" fmla="*/ 0 h 177"/>
                <a:gd name="T12" fmla="*/ 98 w 122"/>
                <a:gd name="T13" fmla="*/ 114 h 177"/>
                <a:gd name="T14" fmla="*/ 122 w 122"/>
                <a:gd name="T15" fmla="*/ 114 h 177"/>
                <a:gd name="T16" fmla="*/ 122 w 122"/>
                <a:gd name="T17" fmla="*/ 134 h 177"/>
                <a:gd name="T18" fmla="*/ 98 w 122"/>
                <a:gd name="T19" fmla="*/ 134 h 177"/>
                <a:gd name="T20" fmla="*/ 98 w 122"/>
                <a:gd name="T21" fmla="*/ 177 h 177"/>
                <a:gd name="T22" fmla="*/ 77 w 122"/>
                <a:gd name="T23" fmla="*/ 177 h 177"/>
                <a:gd name="T24" fmla="*/ 77 w 122"/>
                <a:gd name="T25" fmla="*/ 114 h 177"/>
                <a:gd name="T26" fmla="*/ 77 w 122"/>
                <a:gd name="T27" fmla="*/ 35 h 177"/>
                <a:gd name="T28" fmla="*/ 21 w 122"/>
                <a:gd name="T29" fmla="*/ 114 h 177"/>
                <a:gd name="T30" fmla="*/ 77 w 122"/>
                <a:gd name="T31" fmla="*/ 114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2" h="177">
                  <a:moveTo>
                    <a:pt x="77" y="177"/>
                  </a:moveTo>
                  <a:lnTo>
                    <a:pt x="77" y="134"/>
                  </a:lnTo>
                  <a:lnTo>
                    <a:pt x="0" y="134"/>
                  </a:lnTo>
                  <a:lnTo>
                    <a:pt x="0" y="114"/>
                  </a:lnTo>
                  <a:lnTo>
                    <a:pt x="81" y="0"/>
                  </a:lnTo>
                  <a:lnTo>
                    <a:pt x="98" y="0"/>
                  </a:lnTo>
                  <a:lnTo>
                    <a:pt x="98" y="114"/>
                  </a:lnTo>
                  <a:lnTo>
                    <a:pt x="122" y="114"/>
                  </a:lnTo>
                  <a:lnTo>
                    <a:pt x="122" y="134"/>
                  </a:lnTo>
                  <a:lnTo>
                    <a:pt x="98" y="134"/>
                  </a:lnTo>
                  <a:lnTo>
                    <a:pt x="98" y="177"/>
                  </a:lnTo>
                  <a:lnTo>
                    <a:pt x="77" y="177"/>
                  </a:lnTo>
                  <a:close/>
                  <a:moveTo>
                    <a:pt x="77" y="114"/>
                  </a:moveTo>
                  <a:lnTo>
                    <a:pt x="77" y="35"/>
                  </a:lnTo>
                  <a:lnTo>
                    <a:pt x="21" y="114"/>
                  </a:lnTo>
                  <a:lnTo>
                    <a:pt x="77" y="114"/>
                  </a:lnTo>
                  <a:close/>
                </a:path>
              </a:pathLst>
            </a:custGeom>
            <a:solidFill>
              <a:srgbClr val="2319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a:p>
          </p:txBody>
        </p:sp>
        <p:sp>
          <p:nvSpPr>
            <p:cNvPr id="310" name="Freeform 23"/>
            <p:cNvSpPr>
              <a:spLocks/>
            </p:cNvSpPr>
            <p:nvPr/>
          </p:nvSpPr>
          <p:spPr bwMode="auto">
            <a:xfrm>
              <a:off x="9845675" y="3735388"/>
              <a:ext cx="41275" cy="63500"/>
            </a:xfrm>
            <a:custGeom>
              <a:avLst/>
              <a:gdLst>
                <a:gd name="T0" fmla="*/ 0 w 114"/>
                <a:gd name="T1" fmla="*/ 21 h 174"/>
                <a:gd name="T2" fmla="*/ 0 w 114"/>
                <a:gd name="T3" fmla="*/ 0 h 174"/>
                <a:gd name="T4" fmla="*/ 114 w 114"/>
                <a:gd name="T5" fmla="*/ 0 h 174"/>
                <a:gd name="T6" fmla="*/ 114 w 114"/>
                <a:gd name="T7" fmla="*/ 17 h 174"/>
                <a:gd name="T8" fmla="*/ 80 w 114"/>
                <a:gd name="T9" fmla="*/ 64 h 174"/>
                <a:gd name="T10" fmla="*/ 55 w 114"/>
                <a:gd name="T11" fmla="*/ 126 h 174"/>
                <a:gd name="T12" fmla="*/ 46 w 114"/>
                <a:gd name="T13" fmla="*/ 174 h 174"/>
                <a:gd name="T14" fmla="*/ 24 w 114"/>
                <a:gd name="T15" fmla="*/ 174 h 174"/>
                <a:gd name="T16" fmla="*/ 32 w 114"/>
                <a:gd name="T17" fmla="*/ 124 h 174"/>
                <a:gd name="T18" fmla="*/ 55 w 114"/>
                <a:gd name="T19" fmla="*/ 67 h 174"/>
                <a:gd name="T20" fmla="*/ 86 w 114"/>
                <a:gd name="T21" fmla="*/ 21 h 174"/>
                <a:gd name="T22" fmla="*/ 0 w 114"/>
                <a:gd name="T23" fmla="*/ 21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4" h="174">
                  <a:moveTo>
                    <a:pt x="0" y="21"/>
                  </a:moveTo>
                  <a:lnTo>
                    <a:pt x="0" y="0"/>
                  </a:lnTo>
                  <a:lnTo>
                    <a:pt x="114" y="0"/>
                  </a:lnTo>
                  <a:lnTo>
                    <a:pt x="114" y="17"/>
                  </a:lnTo>
                  <a:cubicBezTo>
                    <a:pt x="103" y="29"/>
                    <a:pt x="91" y="44"/>
                    <a:pt x="80" y="64"/>
                  </a:cubicBezTo>
                  <a:cubicBezTo>
                    <a:pt x="69" y="84"/>
                    <a:pt x="61" y="105"/>
                    <a:pt x="55" y="126"/>
                  </a:cubicBezTo>
                  <a:cubicBezTo>
                    <a:pt x="50" y="141"/>
                    <a:pt x="48" y="157"/>
                    <a:pt x="46" y="174"/>
                  </a:cubicBezTo>
                  <a:lnTo>
                    <a:pt x="24" y="174"/>
                  </a:lnTo>
                  <a:cubicBezTo>
                    <a:pt x="24" y="160"/>
                    <a:pt x="27" y="144"/>
                    <a:pt x="32" y="124"/>
                  </a:cubicBezTo>
                  <a:cubicBezTo>
                    <a:pt x="38" y="104"/>
                    <a:pt x="45" y="85"/>
                    <a:pt x="55" y="67"/>
                  </a:cubicBezTo>
                  <a:cubicBezTo>
                    <a:pt x="65" y="49"/>
                    <a:pt x="75" y="33"/>
                    <a:pt x="86" y="21"/>
                  </a:cubicBezTo>
                  <a:lnTo>
                    <a:pt x="0" y="21"/>
                  </a:lnTo>
                  <a:close/>
                </a:path>
              </a:pathLst>
            </a:custGeom>
            <a:solidFill>
              <a:srgbClr val="2319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a:p>
          </p:txBody>
        </p:sp>
        <p:sp>
          <p:nvSpPr>
            <p:cNvPr id="311" name="Freeform 24"/>
            <p:cNvSpPr>
              <a:spLocks/>
            </p:cNvSpPr>
            <p:nvPr/>
          </p:nvSpPr>
          <p:spPr bwMode="auto">
            <a:xfrm>
              <a:off x="10212388" y="3354388"/>
              <a:ext cx="42863" cy="65088"/>
            </a:xfrm>
            <a:custGeom>
              <a:avLst/>
              <a:gdLst>
                <a:gd name="T0" fmla="*/ 117 w 117"/>
                <a:gd name="T1" fmla="*/ 157 h 178"/>
                <a:gd name="T2" fmla="*/ 117 w 117"/>
                <a:gd name="T3" fmla="*/ 178 h 178"/>
                <a:gd name="T4" fmla="*/ 0 w 117"/>
                <a:gd name="T5" fmla="*/ 178 h 178"/>
                <a:gd name="T6" fmla="*/ 3 w 117"/>
                <a:gd name="T7" fmla="*/ 163 h 178"/>
                <a:gd name="T8" fmla="*/ 17 w 117"/>
                <a:gd name="T9" fmla="*/ 139 h 178"/>
                <a:gd name="T10" fmla="*/ 46 w 117"/>
                <a:gd name="T11" fmla="*/ 112 h 178"/>
                <a:gd name="T12" fmla="*/ 85 w 117"/>
                <a:gd name="T13" fmla="*/ 75 h 178"/>
                <a:gd name="T14" fmla="*/ 95 w 117"/>
                <a:gd name="T15" fmla="*/ 49 h 178"/>
                <a:gd name="T16" fmla="*/ 86 w 117"/>
                <a:gd name="T17" fmla="*/ 27 h 178"/>
                <a:gd name="T18" fmla="*/ 62 w 117"/>
                <a:gd name="T19" fmla="*/ 18 h 178"/>
                <a:gd name="T20" fmla="*/ 36 w 117"/>
                <a:gd name="T21" fmla="*/ 28 h 178"/>
                <a:gd name="T22" fmla="*/ 27 w 117"/>
                <a:gd name="T23" fmla="*/ 53 h 178"/>
                <a:gd name="T24" fmla="*/ 5 w 117"/>
                <a:gd name="T25" fmla="*/ 51 h 178"/>
                <a:gd name="T26" fmla="*/ 22 w 117"/>
                <a:gd name="T27" fmla="*/ 13 h 178"/>
                <a:gd name="T28" fmla="*/ 62 w 117"/>
                <a:gd name="T29" fmla="*/ 0 h 178"/>
                <a:gd name="T30" fmla="*/ 102 w 117"/>
                <a:gd name="T31" fmla="*/ 14 h 178"/>
                <a:gd name="T32" fmla="*/ 117 w 117"/>
                <a:gd name="T33" fmla="*/ 49 h 178"/>
                <a:gd name="T34" fmla="*/ 113 w 117"/>
                <a:gd name="T35" fmla="*/ 70 h 178"/>
                <a:gd name="T36" fmla="*/ 98 w 117"/>
                <a:gd name="T37" fmla="*/ 92 h 178"/>
                <a:gd name="T38" fmla="*/ 65 w 117"/>
                <a:gd name="T39" fmla="*/ 123 h 178"/>
                <a:gd name="T40" fmla="*/ 40 w 117"/>
                <a:gd name="T41" fmla="*/ 145 h 178"/>
                <a:gd name="T42" fmla="*/ 31 w 117"/>
                <a:gd name="T43" fmla="*/ 157 h 178"/>
                <a:gd name="T44" fmla="*/ 117 w 117"/>
                <a:gd name="T45" fmla="*/ 157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7" h="178">
                  <a:moveTo>
                    <a:pt x="117" y="157"/>
                  </a:moveTo>
                  <a:lnTo>
                    <a:pt x="117" y="178"/>
                  </a:lnTo>
                  <a:lnTo>
                    <a:pt x="0" y="178"/>
                  </a:lnTo>
                  <a:cubicBezTo>
                    <a:pt x="0" y="172"/>
                    <a:pt x="1" y="167"/>
                    <a:pt x="3" y="163"/>
                  </a:cubicBezTo>
                  <a:cubicBezTo>
                    <a:pt x="6" y="155"/>
                    <a:pt x="11" y="147"/>
                    <a:pt x="17" y="139"/>
                  </a:cubicBezTo>
                  <a:cubicBezTo>
                    <a:pt x="24" y="131"/>
                    <a:pt x="33" y="122"/>
                    <a:pt x="46" y="112"/>
                  </a:cubicBezTo>
                  <a:cubicBezTo>
                    <a:pt x="65" y="97"/>
                    <a:pt x="78" y="84"/>
                    <a:pt x="85" y="75"/>
                  </a:cubicBezTo>
                  <a:cubicBezTo>
                    <a:pt x="92" y="66"/>
                    <a:pt x="95" y="57"/>
                    <a:pt x="95" y="49"/>
                  </a:cubicBezTo>
                  <a:cubicBezTo>
                    <a:pt x="95" y="40"/>
                    <a:pt x="92" y="33"/>
                    <a:pt x="86" y="27"/>
                  </a:cubicBezTo>
                  <a:cubicBezTo>
                    <a:pt x="80" y="21"/>
                    <a:pt x="71" y="18"/>
                    <a:pt x="62" y="18"/>
                  </a:cubicBezTo>
                  <a:cubicBezTo>
                    <a:pt x="51" y="18"/>
                    <a:pt x="43" y="21"/>
                    <a:pt x="36" y="28"/>
                  </a:cubicBezTo>
                  <a:cubicBezTo>
                    <a:pt x="30" y="34"/>
                    <a:pt x="27" y="42"/>
                    <a:pt x="27" y="53"/>
                  </a:cubicBezTo>
                  <a:lnTo>
                    <a:pt x="5" y="51"/>
                  </a:lnTo>
                  <a:cubicBezTo>
                    <a:pt x="6" y="35"/>
                    <a:pt x="12" y="22"/>
                    <a:pt x="22" y="13"/>
                  </a:cubicBezTo>
                  <a:cubicBezTo>
                    <a:pt x="32" y="4"/>
                    <a:pt x="45" y="0"/>
                    <a:pt x="62" y="0"/>
                  </a:cubicBezTo>
                  <a:cubicBezTo>
                    <a:pt x="79" y="0"/>
                    <a:pt x="92" y="5"/>
                    <a:pt x="102" y="14"/>
                  </a:cubicBezTo>
                  <a:cubicBezTo>
                    <a:pt x="112" y="24"/>
                    <a:pt x="117" y="35"/>
                    <a:pt x="117" y="49"/>
                  </a:cubicBezTo>
                  <a:cubicBezTo>
                    <a:pt x="117" y="56"/>
                    <a:pt x="116" y="63"/>
                    <a:pt x="113" y="70"/>
                  </a:cubicBezTo>
                  <a:cubicBezTo>
                    <a:pt x="110" y="77"/>
                    <a:pt x="105" y="84"/>
                    <a:pt x="98" y="92"/>
                  </a:cubicBezTo>
                  <a:cubicBezTo>
                    <a:pt x="92" y="99"/>
                    <a:pt x="80" y="110"/>
                    <a:pt x="65" y="123"/>
                  </a:cubicBezTo>
                  <a:cubicBezTo>
                    <a:pt x="52" y="134"/>
                    <a:pt x="43" y="141"/>
                    <a:pt x="40" y="145"/>
                  </a:cubicBezTo>
                  <a:cubicBezTo>
                    <a:pt x="36" y="149"/>
                    <a:pt x="33" y="153"/>
                    <a:pt x="31" y="157"/>
                  </a:cubicBezTo>
                  <a:lnTo>
                    <a:pt x="117" y="157"/>
                  </a:lnTo>
                  <a:close/>
                </a:path>
              </a:pathLst>
            </a:custGeom>
            <a:solidFill>
              <a:srgbClr val="2319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a:p>
          </p:txBody>
        </p:sp>
        <p:sp>
          <p:nvSpPr>
            <p:cNvPr id="313" name="Freeform 25"/>
            <p:cNvSpPr>
              <a:spLocks/>
            </p:cNvSpPr>
            <p:nvPr/>
          </p:nvSpPr>
          <p:spPr bwMode="auto">
            <a:xfrm>
              <a:off x="10213975" y="3552826"/>
              <a:ext cx="42863" cy="63500"/>
            </a:xfrm>
            <a:custGeom>
              <a:avLst/>
              <a:gdLst>
                <a:gd name="T0" fmla="*/ 0 w 117"/>
                <a:gd name="T1" fmla="*/ 128 h 178"/>
                <a:gd name="T2" fmla="*/ 22 w 117"/>
                <a:gd name="T3" fmla="*/ 127 h 178"/>
                <a:gd name="T4" fmla="*/ 34 w 117"/>
                <a:gd name="T5" fmla="*/ 152 h 178"/>
                <a:gd name="T6" fmla="*/ 56 w 117"/>
                <a:gd name="T7" fmla="*/ 160 h 178"/>
                <a:gd name="T8" fmla="*/ 83 w 117"/>
                <a:gd name="T9" fmla="*/ 148 h 178"/>
                <a:gd name="T10" fmla="*/ 94 w 117"/>
                <a:gd name="T11" fmla="*/ 117 h 178"/>
                <a:gd name="T12" fmla="*/ 83 w 117"/>
                <a:gd name="T13" fmla="*/ 87 h 178"/>
                <a:gd name="T14" fmla="*/ 56 w 117"/>
                <a:gd name="T15" fmla="*/ 77 h 178"/>
                <a:gd name="T16" fmla="*/ 37 w 117"/>
                <a:gd name="T17" fmla="*/ 81 h 178"/>
                <a:gd name="T18" fmla="*/ 24 w 117"/>
                <a:gd name="T19" fmla="*/ 94 h 178"/>
                <a:gd name="T20" fmla="*/ 4 w 117"/>
                <a:gd name="T21" fmla="*/ 91 h 178"/>
                <a:gd name="T22" fmla="*/ 21 w 117"/>
                <a:gd name="T23" fmla="*/ 0 h 178"/>
                <a:gd name="T24" fmla="*/ 108 w 117"/>
                <a:gd name="T25" fmla="*/ 0 h 178"/>
                <a:gd name="T26" fmla="*/ 108 w 117"/>
                <a:gd name="T27" fmla="*/ 21 h 178"/>
                <a:gd name="T28" fmla="*/ 38 w 117"/>
                <a:gd name="T29" fmla="*/ 21 h 178"/>
                <a:gd name="T30" fmla="*/ 28 w 117"/>
                <a:gd name="T31" fmla="*/ 69 h 178"/>
                <a:gd name="T32" fmla="*/ 62 w 117"/>
                <a:gd name="T33" fmla="*/ 57 h 178"/>
                <a:gd name="T34" fmla="*/ 101 w 117"/>
                <a:gd name="T35" fmla="*/ 73 h 178"/>
                <a:gd name="T36" fmla="*/ 117 w 117"/>
                <a:gd name="T37" fmla="*/ 115 h 178"/>
                <a:gd name="T38" fmla="*/ 103 w 117"/>
                <a:gd name="T39" fmla="*/ 156 h 178"/>
                <a:gd name="T40" fmla="*/ 56 w 117"/>
                <a:gd name="T41" fmla="*/ 178 h 178"/>
                <a:gd name="T42" fmla="*/ 17 w 117"/>
                <a:gd name="T43" fmla="*/ 164 h 178"/>
                <a:gd name="T44" fmla="*/ 0 w 117"/>
                <a:gd name="T45" fmla="*/ 128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7" h="178">
                  <a:moveTo>
                    <a:pt x="0" y="128"/>
                  </a:moveTo>
                  <a:lnTo>
                    <a:pt x="22" y="127"/>
                  </a:lnTo>
                  <a:cubicBezTo>
                    <a:pt x="24" y="138"/>
                    <a:pt x="28" y="146"/>
                    <a:pt x="34" y="152"/>
                  </a:cubicBezTo>
                  <a:cubicBezTo>
                    <a:pt x="40" y="157"/>
                    <a:pt x="48" y="160"/>
                    <a:pt x="56" y="160"/>
                  </a:cubicBezTo>
                  <a:cubicBezTo>
                    <a:pt x="67" y="160"/>
                    <a:pt x="76" y="156"/>
                    <a:pt x="83" y="148"/>
                  </a:cubicBezTo>
                  <a:cubicBezTo>
                    <a:pt x="90" y="140"/>
                    <a:pt x="94" y="130"/>
                    <a:pt x="94" y="117"/>
                  </a:cubicBezTo>
                  <a:cubicBezTo>
                    <a:pt x="94" y="104"/>
                    <a:pt x="90" y="95"/>
                    <a:pt x="83" y="87"/>
                  </a:cubicBezTo>
                  <a:cubicBezTo>
                    <a:pt x="76" y="80"/>
                    <a:pt x="67" y="77"/>
                    <a:pt x="56" y="77"/>
                  </a:cubicBezTo>
                  <a:cubicBezTo>
                    <a:pt x="49" y="77"/>
                    <a:pt x="43" y="78"/>
                    <a:pt x="37" y="81"/>
                  </a:cubicBezTo>
                  <a:cubicBezTo>
                    <a:pt x="32" y="85"/>
                    <a:pt x="27" y="89"/>
                    <a:pt x="24" y="94"/>
                  </a:cubicBezTo>
                  <a:lnTo>
                    <a:pt x="4" y="91"/>
                  </a:lnTo>
                  <a:lnTo>
                    <a:pt x="21" y="0"/>
                  </a:lnTo>
                  <a:lnTo>
                    <a:pt x="108" y="0"/>
                  </a:lnTo>
                  <a:lnTo>
                    <a:pt x="108" y="21"/>
                  </a:lnTo>
                  <a:lnTo>
                    <a:pt x="38" y="21"/>
                  </a:lnTo>
                  <a:lnTo>
                    <a:pt x="28" y="69"/>
                  </a:lnTo>
                  <a:cubicBezTo>
                    <a:pt x="39" y="61"/>
                    <a:pt x="50" y="57"/>
                    <a:pt x="62" y="57"/>
                  </a:cubicBezTo>
                  <a:cubicBezTo>
                    <a:pt x="77" y="57"/>
                    <a:pt x="90" y="63"/>
                    <a:pt x="101" y="73"/>
                  </a:cubicBezTo>
                  <a:cubicBezTo>
                    <a:pt x="111" y="84"/>
                    <a:pt x="117" y="98"/>
                    <a:pt x="117" y="115"/>
                  </a:cubicBezTo>
                  <a:cubicBezTo>
                    <a:pt x="117" y="131"/>
                    <a:pt x="112" y="145"/>
                    <a:pt x="103" y="156"/>
                  </a:cubicBezTo>
                  <a:cubicBezTo>
                    <a:pt x="91" y="170"/>
                    <a:pt x="76" y="178"/>
                    <a:pt x="56" y="178"/>
                  </a:cubicBezTo>
                  <a:cubicBezTo>
                    <a:pt x="40" y="178"/>
                    <a:pt x="27" y="173"/>
                    <a:pt x="17" y="164"/>
                  </a:cubicBezTo>
                  <a:cubicBezTo>
                    <a:pt x="7" y="155"/>
                    <a:pt x="1" y="143"/>
                    <a:pt x="0" y="128"/>
                  </a:cubicBezTo>
                  <a:close/>
                </a:path>
              </a:pathLst>
            </a:custGeom>
            <a:solidFill>
              <a:srgbClr val="2319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a:p>
          </p:txBody>
        </p:sp>
        <p:sp>
          <p:nvSpPr>
            <p:cNvPr id="315" name="Freeform 26"/>
            <p:cNvSpPr>
              <a:spLocks noEditPoints="1"/>
            </p:cNvSpPr>
            <p:nvPr/>
          </p:nvSpPr>
          <p:spPr bwMode="auto">
            <a:xfrm>
              <a:off x="10213975" y="3733801"/>
              <a:ext cx="41275" cy="65088"/>
            </a:xfrm>
            <a:custGeom>
              <a:avLst/>
              <a:gdLst>
                <a:gd name="T0" fmla="*/ 34 w 117"/>
                <a:gd name="T1" fmla="*/ 82 h 180"/>
                <a:gd name="T2" fmla="*/ 14 w 117"/>
                <a:gd name="T3" fmla="*/ 67 h 180"/>
                <a:gd name="T4" fmla="*/ 7 w 117"/>
                <a:gd name="T5" fmla="*/ 45 h 180"/>
                <a:gd name="T6" fmla="*/ 21 w 117"/>
                <a:gd name="T7" fmla="*/ 13 h 180"/>
                <a:gd name="T8" fmla="*/ 58 w 117"/>
                <a:gd name="T9" fmla="*/ 0 h 180"/>
                <a:gd name="T10" fmla="*/ 95 w 117"/>
                <a:gd name="T11" fmla="*/ 13 h 180"/>
                <a:gd name="T12" fmla="*/ 109 w 117"/>
                <a:gd name="T13" fmla="*/ 46 h 180"/>
                <a:gd name="T14" fmla="*/ 103 w 117"/>
                <a:gd name="T15" fmla="*/ 67 h 180"/>
                <a:gd name="T16" fmla="*/ 83 w 117"/>
                <a:gd name="T17" fmla="*/ 82 h 180"/>
                <a:gd name="T18" fmla="*/ 108 w 117"/>
                <a:gd name="T19" fmla="*/ 99 h 180"/>
                <a:gd name="T20" fmla="*/ 117 w 117"/>
                <a:gd name="T21" fmla="*/ 127 h 180"/>
                <a:gd name="T22" fmla="*/ 101 w 117"/>
                <a:gd name="T23" fmla="*/ 165 h 180"/>
                <a:gd name="T24" fmla="*/ 58 w 117"/>
                <a:gd name="T25" fmla="*/ 180 h 180"/>
                <a:gd name="T26" fmla="*/ 16 w 117"/>
                <a:gd name="T27" fmla="*/ 165 h 180"/>
                <a:gd name="T28" fmla="*/ 0 w 117"/>
                <a:gd name="T29" fmla="*/ 126 h 180"/>
                <a:gd name="T30" fmla="*/ 9 w 117"/>
                <a:gd name="T31" fmla="*/ 97 h 180"/>
                <a:gd name="T32" fmla="*/ 34 w 117"/>
                <a:gd name="T33" fmla="*/ 82 h 180"/>
                <a:gd name="T34" fmla="*/ 30 w 117"/>
                <a:gd name="T35" fmla="*/ 45 h 180"/>
                <a:gd name="T36" fmla="*/ 38 w 117"/>
                <a:gd name="T37" fmla="*/ 65 h 180"/>
                <a:gd name="T38" fmla="*/ 59 w 117"/>
                <a:gd name="T39" fmla="*/ 73 h 180"/>
                <a:gd name="T40" fmla="*/ 79 w 117"/>
                <a:gd name="T41" fmla="*/ 65 h 180"/>
                <a:gd name="T42" fmla="*/ 87 w 117"/>
                <a:gd name="T43" fmla="*/ 46 h 180"/>
                <a:gd name="T44" fmla="*/ 79 w 117"/>
                <a:gd name="T45" fmla="*/ 26 h 180"/>
                <a:gd name="T46" fmla="*/ 58 w 117"/>
                <a:gd name="T47" fmla="*/ 18 h 180"/>
                <a:gd name="T48" fmla="*/ 38 w 117"/>
                <a:gd name="T49" fmla="*/ 26 h 180"/>
                <a:gd name="T50" fmla="*/ 30 w 117"/>
                <a:gd name="T51" fmla="*/ 45 h 180"/>
                <a:gd name="T52" fmla="*/ 23 w 117"/>
                <a:gd name="T53" fmla="*/ 126 h 180"/>
                <a:gd name="T54" fmla="*/ 27 w 117"/>
                <a:gd name="T55" fmla="*/ 144 h 180"/>
                <a:gd name="T56" fmla="*/ 40 w 117"/>
                <a:gd name="T57" fmla="*/ 158 h 180"/>
                <a:gd name="T58" fmla="*/ 59 w 117"/>
                <a:gd name="T59" fmla="*/ 163 h 180"/>
                <a:gd name="T60" fmla="*/ 84 w 117"/>
                <a:gd name="T61" fmla="*/ 153 h 180"/>
                <a:gd name="T62" fmla="*/ 94 w 117"/>
                <a:gd name="T63" fmla="*/ 127 h 180"/>
                <a:gd name="T64" fmla="*/ 84 w 117"/>
                <a:gd name="T65" fmla="*/ 101 h 180"/>
                <a:gd name="T66" fmla="*/ 58 w 117"/>
                <a:gd name="T67" fmla="*/ 91 h 180"/>
                <a:gd name="T68" fmla="*/ 33 w 117"/>
                <a:gd name="T69" fmla="*/ 101 h 180"/>
                <a:gd name="T70" fmla="*/ 23 w 117"/>
                <a:gd name="T71" fmla="*/ 126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17" h="180">
                  <a:moveTo>
                    <a:pt x="34" y="82"/>
                  </a:moveTo>
                  <a:cubicBezTo>
                    <a:pt x="25" y="78"/>
                    <a:pt x="18" y="73"/>
                    <a:pt x="14" y="67"/>
                  </a:cubicBezTo>
                  <a:cubicBezTo>
                    <a:pt x="10" y="61"/>
                    <a:pt x="7" y="54"/>
                    <a:pt x="7" y="45"/>
                  </a:cubicBezTo>
                  <a:cubicBezTo>
                    <a:pt x="7" y="33"/>
                    <a:pt x="12" y="22"/>
                    <a:pt x="21" y="13"/>
                  </a:cubicBezTo>
                  <a:cubicBezTo>
                    <a:pt x="31" y="4"/>
                    <a:pt x="43" y="0"/>
                    <a:pt x="58" y="0"/>
                  </a:cubicBezTo>
                  <a:cubicBezTo>
                    <a:pt x="74" y="0"/>
                    <a:pt x="86" y="4"/>
                    <a:pt x="95" y="13"/>
                  </a:cubicBezTo>
                  <a:cubicBezTo>
                    <a:pt x="105" y="22"/>
                    <a:pt x="109" y="33"/>
                    <a:pt x="109" y="46"/>
                  </a:cubicBezTo>
                  <a:cubicBezTo>
                    <a:pt x="109" y="54"/>
                    <a:pt x="107" y="61"/>
                    <a:pt x="103" y="67"/>
                  </a:cubicBezTo>
                  <a:cubicBezTo>
                    <a:pt x="99" y="74"/>
                    <a:pt x="92" y="78"/>
                    <a:pt x="83" y="82"/>
                  </a:cubicBezTo>
                  <a:cubicBezTo>
                    <a:pt x="94" y="85"/>
                    <a:pt x="103" y="91"/>
                    <a:pt x="108" y="99"/>
                  </a:cubicBezTo>
                  <a:cubicBezTo>
                    <a:pt x="114" y="107"/>
                    <a:pt x="117" y="116"/>
                    <a:pt x="117" y="127"/>
                  </a:cubicBezTo>
                  <a:cubicBezTo>
                    <a:pt x="117" y="142"/>
                    <a:pt x="111" y="155"/>
                    <a:pt x="101" y="165"/>
                  </a:cubicBezTo>
                  <a:cubicBezTo>
                    <a:pt x="90" y="175"/>
                    <a:pt x="76" y="180"/>
                    <a:pt x="58" y="180"/>
                  </a:cubicBezTo>
                  <a:cubicBezTo>
                    <a:pt x="41" y="180"/>
                    <a:pt x="27" y="175"/>
                    <a:pt x="16" y="165"/>
                  </a:cubicBezTo>
                  <a:cubicBezTo>
                    <a:pt x="6" y="155"/>
                    <a:pt x="0" y="142"/>
                    <a:pt x="0" y="126"/>
                  </a:cubicBezTo>
                  <a:cubicBezTo>
                    <a:pt x="0" y="115"/>
                    <a:pt x="3" y="105"/>
                    <a:pt x="9" y="97"/>
                  </a:cubicBezTo>
                  <a:cubicBezTo>
                    <a:pt x="15" y="90"/>
                    <a:pt x="23" y="84"/>
                    <a:pt x="34" y="82"/>
                  </a:cubicBezTo>
                  <a:close/>
                  <a:moveTo>
                    <a:pt x="30" y="45"/>
                  </a:moveTo>
                  <a:cubicBezTo>
                    <a:pt x="30" y="53"/>
                    <a:pt x="32" y="60"/>
                    <a:pt x="38" y="65"/>
                  </a:cubicBezTo>
                  <a:cubicBezTo>
                    <a:pt x="43" y="70"/>
                    <a:pt x="50" y="73"/>
                    <a:pt x="59" y="73"/>
                  </a:cubicBezTo>
                  <a:cubicBezTo>
                    <a:pt x="67" y="73"/>
                    <a:pt x="74" y="71"/>
                    <a:pt x="79" y="65"/>
                  </a:cubicBezTo>
                  <a:cubicBezTo>
                    <a:pt x="85" y="60"/>
                    <a:pt x="87" y="54"/>
                    <a:pt x="87" y="46"/>
                  </a:cubicBezTo>
                  <a:cubicBezTo>
                    <a:pt x="87" y="38"/>
                    <a:pt x="85" y="31"/>
                    <a:pt x="79" y="26"/>
                  </a:cubicBezTo>
                  <a:cubicBezTo>
                    <a:pt x="74" y="20"/>
                    <a:pt x="67" y="18"/>
                    <a:pt x="58" y="18"/>
                  </a:cubicBezTo>
                  <a:cubicBezTo>
                    <a:pt x="50" y="18"/>
                    <a:pt x="43" y="20"/>
                    <a:pt x="38" y="26"/>
                  </a:cubicBezTo>
                  <a:cubicBezTo>
                    <a:pt x="32" y="31"/>
                    <a:pt x="30" y="37"/>
                    <a:pt x="30" y="45"/>
                  </a:cubicBezTo>
                  <a:close/>
                  <a:moveTo>
                    <a:pt x="23" y="126"/>
                  </a:moveTo>
                  <a:cubicBezTo>
                    <a:pt x="23" y="133"/>
                    <a:pt x="24" y="139"/>
                    <a:pt x="27" y="144"/>
                  </a:cubicBezTo>
                  <a:cubicBezTo>
                    <a:pt x="30" y="150"/>
                    <a:pt x="34" y="155"/>
                    <a:pt x="40" y="158"/>
                  </a:cubicBezTo>
                  <a:cubicBezTo>
                    <a:pt x="46" y="161"/>
                    <a:pt x="52" y="163"/>
                    <a:pt x="59" y="163"/>
                  </a:cubicBezTo>
                  <a:cubicBezTo>
                    <a:pt x="69" y="163"/>
                    <a:pt x="78" y="159"/>
                    <a:pt x="84" y="153"/>
                  </a:cubicBezTo>
                  <a:cubicBezTo>
                    <a:pt x="91" y="146"/>
                    <a:pt x="94" y="137"/>
                    <a:pt x="94" y="127"/>
                  </a:cubicBezTo>
                  <a:cubicBezTo>
                    <a:pt x="94" y="117"/>
                    <a:pt x="91" y="108"/>
                    <a:pt x="84" y="101"/>
                  </a:cubicBezTo>
                  <a:cubicBezTo>
                    <a:pt x="77" y="94"/>
                    <a:pt x="68" y="91"/>
                    <a:pt x="58" y="91"/>
                  </a:cubicBezTo>
                  <a:cubicBezTo>
                    <a:pt x="48" y="91"/>
                    <a:pt x="39" y="94"/>
                    <a:pt x="33" y="101"/>
                  </a:cubicBezTo>
                  <a:cubicBezTo>
                    <a:pt x="26" y="108"/>
                    <a:pt x="23" y="116"/>
                    <a:pt x="23" y="126"/>
                  </a:cubicBezTo>
                  <a:close/>
                </a:path>
              </a:pathLst>
            </a:custGeom>
            <a:solidFill>
              <a:srgbClr val="2319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a:p>
          </p:txBody>
        </p:sp>
        <p:sp>
          <p:nvSpPr>
            <p:cNvPr id="316" name="Freeform 27"/>
            <p:cNvSpPr>
              <a:spLocks noEditPoints="1"/>
            </p:cNvSpPr>
            <p:nvPr/>
          </p:nvSpPr>
          <p:spPr bwMode="auto">
            <a:xfrm>
              <a:off x="10213975" y="3932238"/>
              <a:ext cx="41275" cy="65088"/>
            </a:xfrm>
            <a:custGeom>
              <a:avLst/>
              <a:gdLst>
                <a:gd name="T0" fmla="*/ 0 w 115"/>
                <a:gd name="T1" fmla="*/ 90 h 180"/>
                <a:gd name="T2" fmla="*/ 6 w 115"/>
                <a:gd name="T3" fmla="*/ 39 h 180"/>
                <a:gd name="T4" fmla="*/ 25 w 115"/>
                <a:gd name="T5" fmla="*/ 10 h 180"/>
                <a:gd name="T6" fmla="*/ 57 w 115"/>
                <a:gd name="T7" fmla="*/ 0 h 180"/>
                <a:gd name="T8" fmla="*/ 82 w 115"/>
                <a:gd name="T9" fmla="*/ 5 h 180"/>
                <a:gd name="T10" fmla="*/ 100 w 115"/>
                <a:gd name="T11" fmla="*/ 22 h 180"/>
                <a:gd name="T12" fmla="*/ 111 w 115"/>
                <a:gd name="T13" fmla="*/ 48 h 180"/>
                <a:gd name="T14" fmla="*/ 115 w 115"/>
                <a:gd name="T15" fmla="*/ 90 h 180"/>
                <a:gd name="T16" fmla="*/ 108 w 115"/>
                <a:gd name="T17" fmla="*/ 140 h 180"/>
                <a:gd name="T18" fmla="*/ 89 w 115"/>
                <a:gd name="T19" fmla="*/ 170 h 180"/>
                <a:gd name="T20" fmla="*/ 57 w 115"/>
                <a:gd name="T21" fmla="*/ 180 h 180"/>
                <a:gd name="T22" fmla="*/ 17 w 115"/>
                <a:gd name="T23" fmla="*/ 162 h 180"/>
                <a:gd name="T24" fmla="*/ 0 w 115"/>
                <a:gd name="T25" fmla="*/ 90 h 180"/>
                <a:gd name="T26" fmla="*/ 22 w 115"/>
                <a:gd name="T27" fmla="*/ 90 h 180"/>
                <a:gd name="T28" fmla="*/ 32 w 115"/>
                <a:gd name="T29" fmla="*/ 148 h 180"/>
                <a:gd name="T30" fmla="*/ 57 w 115"/>
                <a:gd name="T31" fmla="*/ 162 h 180"/>
                <a:gd name="T32" fmla="*/ 82 w 115"/>
                <a:gd name="T33" fmla="*/ 148 h 180"/>
                <a:gd name="T34" fmla="*/ 92 w 115"/>
                <a:gd name="T35" fmla="*/ 90 h 180"/>
                <a:gd name="T36" fmla="*/ 82 w 115"/>
                <a:gd name="T37" fmla="*/ 32 h 180"/>
                <a:gd name="T38" fmla="*/ 57 w 115"/>
                <a:gd name="T39" fmla="*/ 18 h 180"/>
                <a:gd name="T40" fmla="*/ 33 w 115"/>
                <a:gd name="T41" fmla="*/ 30 h 180"/>
                <a:gd name="T42" fmla="*/ 22 w 115"/>
                <a:gd name="T43" fmla="*/ 9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5" h="180">
                  <a:moveTo>
                    <a:pt x="0" y="90"/>
                  </a:moveTo>
                  <a:cubicBezTo>
                    <a:pt x="0" y="69"/>
                    <a:pt x="2" y="52"/>
                    <a:pt x="6" y="39"/>
                  </a:cubicBezTo>
                  <a:cubicBezTo>
                    <a:pt x="10" y="27"/>
                    <a:pt x="17" y="17"/>
                    <a:pt x="25" y="10"/>
                  </a:cubicBezTo>
                  <a:cubicBezTo>
                    <a:pt x="34" y="3"/>
                    <a:pt x="44" y="0"/>
                    <a:pt x="57" y="0"/>
                  </a:cubicBezTo>
                  <a:cubicBezTo>
                    <a:pt x="67" y="0"/>
                    <a:pt x="75" y="1"/>
                    <a:pt x="82" y="5"/>
                  </a:cubicBezTo>
                  <a:cubicBezTo>
                    <a:pt x="89" y="9"/>
                    <a:pt x="95" y="15"/>
                    <a:pt x="100" y="22"/>
                  </a:cubicBezTo>
                  <a:cubicBezTo>
                    <a:pt x="104" y="29"/>
                    <a:pt x="108" y="38"/>
                    <a:pt x="111" y="48"/>
                  </a:cubicBezTo>
                  <a:cubicBezTo>
                    <a:pt x="113" y="58"/>
                    <a:pt x="115" y="72"/>
                    <a:pt x="115" y="90"/>
                  </a:cubicBezTo>
                  <a:cubicBezTo>
                    <a:pt x="115" y="111"/>
                    <a:pt x="113" y="127"/>
                    <a:pt x="108" y="140"/>
                  </a:cubicBezTo>
                  <a:cubicBezTo>
                    <a:pt x="104" y="153"/>
                    <a:pt x="98" y="163"/>
                    <a:pt x="89" y="170"/>
                  </a:cubicBezTo>
                  <a:cubicBezTo>
                    <a:pt x="81" y="177"/>
                    <a:pt x="70" y="180"/>
                    <a:pt x="57" y="180"/>
                  </a:cubicBezTo>
                  <a:cubicBezTo>
                    <a:pt x="40" y="180"/>
                    <a:pt x="27" y="174"/>
                    <a:pt x="17" y="162"/>
                  </a:cubicBezTo>
                  <a:cubicBezTo>
                    <a:pt x="5" y="147"/>
                    <a:pt x="0" y="123"/>
                    <a:pt x="0" y="90"/>
                  </a:cubicBezTo>
                  <a:close/>
                  <a:moveTo>
                    <a:pt x="22" y="90"/>
                  </a:moveTo>
                  <a:cubicBezTo>
                    <a:pt x="22" y="119"/>
                    <a:pt x="25" y="138"/>
                    <a:pt x="32" y="148"/>
                  </a:cubicBezTo>
                  <a:cubicBezTo>
                    <a:pt x="39" y="157"/>
                    <a:pt x="47" y="162"/>
                    <a:pt x="57" y="162"/>
                  </a:cubicBezTo>
                  <a:cubicBezTo>
                    <a:pt x="67" y="162"/>
                    <a:pt x="75" y="157"/>
                    <a:pt x="82" y="148"/>
                  </a:cubicBezTo>
                  <a:cubicBezTo>
                    <a:pt x="89" y="138"/>
                    <a:pt x="92" y="119"/>
                    <a:pt x="92" y="90"/>
                  </a:cubicBezTo>
                  <a:cubicBezTo>
                    <a:pt x="92" y="61"/>
                    <a:pt x="89" y="41"/>
                    <a:pt x="82" y="32"/>
                  </a:cubicBezTo>
                  <a:cubicBezTo>
                    <a:pt x="76" y="22"/>
                    <a:pt x="67" y="18"/>
                    <a:pt x="57" y="18"/>
                  </a:cubicBezTo>
                  <a:cubicBezTo>
                    <a:pt x="47" y="18"/>
                    <a:pt x="39" y="22"/>
                    <a:pt x="33" y="30"/>
                  </a:cubicBezTo>
                  <a:cubicBezTo>
                    <a:pt x="25" y="41"/>
                    <a:pt x="22" y="61"/>
                    <a:pt x="22" y="90"/>
                  </a:cubicBezTo>
                  <a:close/>
                </a:path>
              </a:pathLst>
            </a:custGeom>
            <a:solidFill>
              <a:srgbClr val="2319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a:p>
          </p:txBody>
        </p:sp>
        <p:sp>
          <p:nvSpPr>
            <p:cNvPr id="317" name="Freeform 28"/>
            <p:cNvSpPr>
              <a:spLocks/>
            </p:cNvSpPr>
            <p:nvPr/>
          </p:nvSpPr>
          <p:spPr bwMode="auto">
            <a:xfrm>
              <a:off x="10583863" y="3354388"/>
              <a:ext cx="42863" cy="66675"/>
            </a:xfrm>
            <a:custGeom>
              <a:avLst/>
              <a:gdLst>
                <a:gd name="T0" fmla="*/ 0 w 116"/>
                <a:gd name="T1" fmla="*/ 131 h 181"/>
                <a:gd name="T2" fmla="*/ 21 w 116"/>
                <a:gd name="T3" fmla="*/ 128 h 181"/>
                <a:gd name="T4" fmla="*/ 34 w 116"/>
                <a:gd name="T5" fmla="*/ 154 h 181"/>
                <a:gd name="T6" fmla="*/ 56 w 116"/>
                <a:gd name="T7" fmla="*/ 163 h 181"/>
                <a:gd name="T8" fmla="*/ 82 w 116"/>
                <a:gd name="T9" fmla="*/ 152 h 181"/>
                <a:gd name="T10" fmla="*/ 93 w 116"/>
                <a:gd name="T11" fmla="*/ 126 h 181"/>
                <a:gd name="T12" fmla="*/ 83 w 116"/>
                <a:gd name="T13" fmla="*/ 101 h 181"/>
                <a:gd name="T14" fmla="*/ 58 w 116"/>
                <a:gd name="T15" fmla="*/ 91 h 181"/>
                <a:gd name="T16" fmla="*/ 43 w 116"/>
                <a:gd name="T17" fmla="*/ 94 h 181"/>
                <a:gd name="T18" fmla="*/ 45 w 116"/>
                <a:gd name="T19" fmla="*/ 75 h 181"/>
                <a:gd name="T20" fmla="*/ 48 w 116"/>
                <a:gd name="T21" fmla="*/ 75 h 181"/>
                <a:gd name="T22" fmla="*/ 74 w 116"/>
                <a:gd name="T23" fmla="*/ 68 h 181"/>
                <a:gd name="T24" fmla="*/ 85 w 116"/>
                <a:gd name="T25" fmla="*/ 45 h 181"/>
                <a:gd name="T26" fmla="*/ 77 w 116"/>
                <a:gd name="T27" fmla="*/ 26 h 181"/>
                <a:gd name="T28" fmla="*/ 56 w 116"/>
                <a:gd name="T29" fmla="*/ 18 h 181"/>
                <a:gd name="T30" fmla="*/ 35 w 116"/>
                <a:gd name="T31" fmla="*/ 26 h 181"/>
                <a:gd name="T32" fmla="*/ 24 w 116"/>
                <a:gd name="T33" fmla="*/ 50 h 181"/>
                <a:gd name="T34" fmla="*/ 2 w 116"/>
                <a:gd name="T35" fmla="*/ 46 h 181"/>
                <a:gd name="T36" fmla="*/ 20 w 116"/>
                <a:gd name="T37" fmla="*/ 12 h 181"/>
                <a:gd name="T38" fmla="*/ 55 w 116"/>
                <a:gd name="T39" fmla="*/ 0 h 181"/>
                <a:gd name="T40" fmla="*/ 82 w 116"/>
                <a:gd name="T41" fmla="*/ 6 h 181"/>
                <a:gd name="T42" fmla="*/ 100 w 116"/>
                <a:gd name="T43" fmla="*/ 23 h 181"/>
                <a:gd name="T44" fmla="*/ 107 w 116"/>
                <a:gd name="T45" fmla="*/ 46 h 181"/>
                <a:gd name="T46" fmla="*/ 101 w 116"/>
                <a:gd name="T47" fmla="*/ 67 h 181"/>
                <a:gd name="T48" fmla="*/ 83 w 116"/>
                <a:gd name="T49" fmla="*/ 82 h 181"/>
                <a:gd name="T50" fmla="*/ 107 w 116"/>
                <a:gd name="T51" fmla="*/ 97 h 181"/>
                <a:gd name="T52" fmla="*/ 116 w 116"/>
                <a:gd name="T53" fmla="*/ 125 h 181"/>
                <a:gd name="T54" fmla="*/ 99 w 116"/>
                <a:gd name="T55" fmla="*/ 165 h 181"/>
                <a:gd name="T56" fmla="*/ 56 w 116"/>
                <a:gd name="T57" fmla="*/ 181 h 181"/>
                <a:gd name="T58" fmla="*/ 17 w 116"/>
                <a:gd name="T59" fmla="*/ 167 h 181"/>
                <a:gd name="T60" fmla="*/ 0 w 116"/>
                <a:gd name="T61" fmla="*/ 131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16" h="181">
                  <a:moveTo>
                    <a:pt x="0" y="131"/>
                  </a:moveTo>
                  <a:lnTo>
                    <a:pt x="21" y="128"/>
                  </a:lnTo>
                  <a:cubicBezTo>
                    <a:pt x="24" y="140"/>
                    <a:pt x="28" y="149"/>
                    <a:pt x="34" y="154"/>
                  </a:cubicBezTo>
                  <a:cubicBezTo>
                    <a:pt x="40" y="160"/>
                    <a:pt x="47" y="163"/>
                    <a:pt x="56" y="163"/>
                  </a:cubicBezTo>
                  <a:cubicBezTo>
                    <a:pt x="66" y="163"/>
                    <a:pt x="75" y="159"/>
                    <a:pt x="82" y="152"/>
                  </a:cubicBezTo>
                  <a:cubicBezTo>
                    <a:pt x="89" y="145"/>
                    <a:pt x="93" y="136"/>
                    <a:pt x="93" y="126"/>
                  </a:cubicBezTo>
                  <a:cubicBezTo>
                    <a:pt x="93" y="116"/>
                    <a:pt x="89" y="107"/>
                    <a:pt x="83" y="101"/>
                  </a:cubicBezTo>
                  <a:cubicBezTo>
                    <a:pt x="76" y="95"/>
                    <a:pt x="68" y="91"/>
                    <a:pt x="58" y="91"/>
                  </a:cubicBezTo>
                  <a:cubicBezTo>
                    <a:pt x="54" y="91"/>
                    <a:pt x="49" y="92"/>
                    <a:pt x="43" y="94"/>
                  </a:cubicBezTo>
                  <a:lnTo>
                    <a:pt x="45" y="75"/>
                  </a:lnTo>
                  <a:cubicBezTo>
                    <a:pt x="46" y="75"/>
                    <a:pt x="48" y="75"/>
                    <a:pt x="48" y="75"/>
                  </a:cubicBezTo>
                  <a:cubicBezTo>
                    <a:pt x="58" y="75"/>
                    <a:pt x="66" y="72"/>
                    <a:pt x="74" y="68"/>
                  </a:cubicBezTo>
                  <a:cubicBezTo>
                    <a:pt x="81" y="63"/>
                    <a:pt x="85" y="55"/>
                    <a:pt x="85" y="45"/>
                  </a:cubicBezTo>
                  <a:cubicBezTo>
                    <a:pt x="85" y="38"/>
                    <a:pt x="82" y="31"/>
                    <a:pt x="77" y="26"/>
                  </a:cubicBezTo>
                  <a:cubicBezTo>
                    <a:pt x="71" y="20"/>
                    <a:pt x="64" y="18"/>
                    <a:pt x="56" y="18"/>
                  </a:cubicBezTo>
                  <a:cubicBezTo>
                    <a:pt x="47" y="18"/>
                    <a:pt x="40" y="21"/>
                    <a:pt x="35" y="26"/>
                  </a:cubicBezTo>
                  <a:cubicBezTo>
                    <a:pt x="29" y="31"/>
                    <a:pt x="25" y="39"/>
                    <a:pt x="24" y="50"/>
                  </a:cubicBezTo>
                  <a:lnTo>
                    <a:pt x="2" y="46"/>
                  </a:lnTo>
                  <a:cubicBezTo>
                    <a:pt x="5" y="31"/>
                    <a:pt x="11" y="20"/>
                    <a:pt x="20" y="12"/>
                  </a:cubicBezTo>
                  <a:cubicBezTo>
                    <a:pt x="29" y="4"/>
                    <a:pt x="41" y="0"/>
                    <a:pt x="55" y="0"/>
                  </a:cubicBezTo>
                  <a:cubicBezTo>
                    <a:pt x="65" y="0"/>
                    <a:pt x="74" y="2"/>
                    <a:pt x="82" y="6"/>
                  </a:cubicBezTo>
                  <a:cubicBezTo>
                    <a:pt x="90" y="10"/>
                    <a:pt x="96" y="16"/>
                    <a:pt x="100" y="23"/>
                  </a:cubicBezTo>
                  <a:cubicBezTo>
                    <a:pt x="105" y="30"/>
                    <a:pt x="107" y="38"/>
                    <a:pt x="107" y="46"/>
                  </a:cubicBezTo>
                  <a:cubicBezTo>
                    <a:pt x="107" y="54"/>
                    <a:pt x="105" y="60"/>
                    <a:pt x="101" y="67"/>
                  </a:cubicBezTo>
                  <a:cubicBezTo>
                    <a:pt x="97" y="73"/>
                    <a:pt x="91" y="78"/>
                    <a:pt x="83" y="82"/>
                  </a:cubicBezTo>
                  <a:cubicBezTo>
                    <a:pt x="93" y="84"/>
                    <a:pt x="101" y="89"/>
                    <a:pt x="107" y="97"/>
                  </a:cubicBezTo>
                  <a:cubicBezTo>
                    <a:pt x="113" y="104"/>
                    <a:pt x="116" y="114"/>
                    <a:pt x="116" y="125"/>
                  </a:cubicBezTo>
                  <a:cubicBezTo>
                    <a:pt x="116" y="141"/>
                    <a:pt x="110" y="154"/>
                    <a:pt x="99" y="165"/>
                  </a:cubicBezTo>
                  <a:cubicBezTo>
                    <a:pt x="87" y="175"/>
                    <a:pt x="73" y="181"/>
                    <a:pt x="56" y="181"/>
                  </a:cubicBezTo>
                  <a:cubicBezTo>
                    <a:pt x="40" y="181"/>
                    <a:pt x="28" y="176"/>
                    <a:pt x="17" y="167"/>
                  </a:cubicBezTo>
                  <a:cubicBezTo>
                    <a:pt x="7" y="157"/>
                    <a:pt x="1" y="145"/>
                    <a:pt x="0" y="131"/>
                  </a:cubicBezTo>
                  <a:close/>
                </a:path>
              </a:pathLst>
            </a:custGeom>
            <a:solidFill>
              <a:srgbClr val="2319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a:p>
          </p:txBody>
        </p:sp>
        <p:sp>
          <p:nvSpPr>
            <p:cNvPr id="318" name="Freeform 29"/>
            <p:cNvSpPr>
              <a:spLocks noEditPoints="1"/>
            </p:cNvSpPr>
            <p:nvPr/>
          </p:nvSpPr>
          <p:spPr bwMode="auto">
            <a:xfrm>
              <a:off x="10583863" y="3551238"/>
              <a:ext cx="42863" cy="65088"/>
            </a:xfrm>
            <a:custGeom>
              <a:avLst/>
              <a:gdLst>
                <a:gd name="T0" fmla="*/ 114 w 117"/>
                <a:gd name="T1" fmla="*/ 44 h 181"/>
                <a:gd name="T2" fmla="*/ 92 w 117"/>
                <a:gd name="T3" fmla="*/ 46 h 181"/>
                <a:gd name="T4" fmla="*/ 84 w 117"/>
                <a:gd name="T5" fmla="*/ 27 h 181"/>
                <a:gd name="T6" fmla="*/ 62 w 117"/>
                <a:gd name="T7" fmla="*/ 18 h 181"/>
                <a:gd name="T8" fmla="*/ 44 w 117"/>
                <a:gd name="T9" fmla="*/ 24 h 181"/>
                <a:gd name="T10" fmla="*/ 27 w 117"/>
                <a:gd name="T11" fmla="*/ 45 h 181"/>
                <a:gd name="T12" fmla="*/ 21 w 117"/>
                <a:gd name="T13" fmla="*/ 86 h 181"/>
                <a:gd name="T14" fmla="*/ 40 w 117"/>
                <a:gd name="T15" fmla="*/ 69 h 181"/>
                <a:gd name="T16" fmla="*/ 64 w 117"/>
                <a:gd name="T17" fmla="*/ 63 h 181"/>
                <a:gd name="T18" fmla="*/ 101 w 117"/>
                <a:gd name="T19" fmla="*/ 79 h 181"/>
                <a:gd name="T20" fmla="*/ 117 w 117"/>
                <a:gd name="T21" fmla="*/ 120 h 181"/>
                <a:gd name="T22" fmla="*/ 109 w 117"/>
                <a:gd name="T23" fmla="*/ 151 h 181"/>
                <a:gd name="T24" fmla="*/ 90 w 117"/>
                <a:gd name="T25" fmla="*/ 173 h 181"/>
                <a:gd name="T26" fmla="*/ 61 w 117"/>
                <a:gd name="T27" fmla="*/ 181 h 181"/>
                <a:gd name="T28" fmla="*/ 17 w 117"/>
                <a:gd name="T29" fmla="*/ 161 h 181"/>
                <a:gd name="T30" fmla="*/ 0 w 117"/>
                <a:gd name="T31" fmla="*/ 95 h 181"/>
                <a:gd name="T32" fmla="*/ 19 w 117"/>
                <a:gd name="T33" fmla="*/ 20 h 181"/>
                <a:gd name="T34" fmla="*/ 63 w 117"/>
                <a:gd name="T35" fmla="*/ 0 h 181"/>
                <a:gd name="T36" fmla="*/ 98 w 117"/>
                <a:gd name="T37" fmla="*/ 12 h 181"/>
                <a:gd name="T38" fmla="*/ 114 w 117"/>
                <a:gd name="T39" fmla="*/ 44 h 181"/>
                <a:gd name="T40" fmla="*/ 25 w 117"/>
                <a:gd name="T41" fmla="*/ 120 h 181"/>
                <a:gd name="T42" fmla="*/ 29 w 117"/>
                <a:gd name="T43" fmla="*/ 142 h 181"/>
                <a:gd name="T44" fmla="*/ 43 w 117"/>
                <a:gd name="T45" fmla="*/ 157 h 181"/>
                <a:gd name="T46" fmla="*/ 61 w 117"/>
                <a:gd name="T47" fmla="*/ 163 h 181"/>
                <a:gd name="T48" fmla="*/ 84 w 117"/>
                <a:gd name="T49" fmla="*/ 152 h 181"/>
                <a:gd name="T50" fmla="*/ 94 w 117"/>
                <a:gd name="T51" fmla="*/ 122 h 181"/>
                <a:gd name="T52" fmla="*/ 85 w 117"/>
                <a:gd name="T53" fmla="*/ 93 h 181"/>
                <a:gd name="T54" fmla="*/ 60 w 117"/>
                <a:gd name="T55" fmla="*/ 82 h 181"/>
                <a:gd name="T56" fmla="*/ 35 w 117"/>
                <a:gd name="T57" fmla="*/ 93 h 181"/>
                <a:gd name="T58" fmla="*/ 25 w 117"/>
                <a:gd name="T59" fmla="*/ 12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7" h="181">
                  <a:moveTo>
                    <a:pt x="114" y="44"/>
                  </a:moveTo>
                  <a:lnTo>
                    <a:pt x="92" y="46"/>
                  </a:lnTo>
                  <a:cubicBezTo>
                    <a:pt x="90" y="37"/>
                    <a:pt x="87" y="31"/>
                    <a:pt x="84" y="27"/>
                  </a:cubicBezTo>
                  <a:cubicBezTo>
                    <a:pt x="78" y="21"/>
                    <a:pt x="71" y="18"/>
                    <a:pt x="62" y="18"/>
                  </a:cubicBezTo>
                  <a:cubicBezTo>
                    <a:pt x="55" y="18"/>
                    <a:pt x="49" y="20"/>
                    <a:pt x="44" y="24"/>
                  </a:cubicBezTo>
                  <a:cubicBezTo>
                    <a:pt x="37" y="29"/>
                    <a:pt x="31" y="36"/>
                    <a:pt x="27" y="45"/>
                  </a:cubicBezTo>
                  <a:cubicBezTo>
                    <a:pt x="23" y="55"/>
                    <a:pt x="21" y="69"/>
                    <a:pt x="21" y="86"/>
                  </a:cubicBezTo>
                  <a:cubicBezTo>
                    <a:pt x="26" y="78"/>
                    <a:pt x="33" y="72"/>
                    <a:pt x="40" y="69"/>
                  </a:cubicBezTo>
                  <a:cubicBezTo>
                    <a:pt x="48" y="65"/>
                    <a:pt x="56" y="63"/>
                    <a:pt x="64" y="63"/>
                  </a:cubicBezTo>
                  <a:cubicBezTo>
                    <a:pt x="79" y="63"/>
                    <a:pt x="91" y="68"/>
                    <a:pt x="101" y="79"/>
                  </a:cubicBezTo>
                  <a:cubicBezTo>
                    <a:pt x="111" y="90"/>
                    <a:pt x="117" y="103"/>
                    <a:pt x="117" y="120"/>
                  </a:cubicBezTo>
                  <a:cubicBezTo>
                    <a:pt x="117" y="131"/>
                    <a:pt x="114" y="142"/>
                    <a:pt x="109" y="151"/>
                  </a:cubicBezTo>
                  <a:cubicBezTo>
                    <a:pt x="105" y="161"/>
                    <a:pt x="98" y="168"/>
                    <a:pt x="90" y="173"/>
                  </a:cubicBezTo>
                  <a:cubicBezTo>
                    <a:pt x="81" y="178"/>
                    <a:pt x="72" y="181"/>
                    <a:pt x="61" y="181"/>
                  </a:cubicBezTo>
                  <a:cubicBezTo>
                    <a:pt x="43" y="181"/>
                    <a:pt x="28" y="174"/>
                    <a:pt x="17" y="161"/>
                  </a:cubicBezTo>
                  <a:cubicBezTo>
                    <a:pt x="5" y="147"/>
                    <a:pt x="0" y="125"/>
                    <a:pt x="0" y="95"/>
                  </a:cubicBezTo>
                  <a:cubicBezTo>
                    <a:pt x="0" y="61"/>
                    <a:pt x="6" y="36"/>
                    <a:pt x="19" y="20"/>
                  </a:cubicBezTo>
                  <a:cubicBezTo>
                    <a:pt x="30" y="7"/>
                    <a:pt x="45" y="0"/>
                    <a:pt x="63" y="0"/>
                  </a:cubicBezTo>
                  <a:cubicBezTo>
                    <a:pt x="77" y="0"/>
                    <a:pt x="89" y="4"/>
                    <a:pt x="98" y="12"/>
                  </a:cubicBezTo>
                  <a:cubicBezTo>
                    <a:pt x="106" y="20"/>
                    <a:pt x="112" y="30"/>
                    <a:pt x="114" y="44"/>
                  </a:cubicBezTo>
                  <a:close/>
                  <a:moveTo>
                    <a:pt x="25" y="120"/>
                  </a:moveTo>
                  <a:cubicBezTo>
                    <a:pt x="25" y="128"/>
                    <a:pt x="26" y="135"/>
                    <a:pt x="29" y="142"/>
                  </a:cubicBezTo>
                  <a:cubicBezTo>
                    <a:pt x="33" y="149"/>
                    <a:pt x="37" y="154"/>
                    <a:pt x="43" y="157"/>
                  </a:cubicBezTo>
                  <a:cubicBezTo>
                    <a:pt x="48" y="161"/>
                    <a:pt x="54" y="163"/>
                    <a:pt x="61" y="163"/>
                  </a:cubicBezTo>
                  <a:cubicBezTo>
                    <a:pt x="70" y="163"/>
                    <a:pt x="78" y="159"/>
                    <a:pt x="84" y="152"/>
                  </a:cubicBezTo>
                  <a:cubicBezTo>
                    <a:pt x="91" y="144"/>
                    <a:pt x="94" y="134"/>
                    <a:pt x="94" y="122"/>
                  </a:cubicBezTo>
                  <a:cubicBezTo>
                    <a:pt x="94" y="109"/>
                    <a:pt x="91" y="100"/>
                    <a:pt x="85" y="93"/>
                  </a:cubicBezTo>
                  <a:cubicBezTo>
                    <a:pt x="78" y="86"/>
                    <a:pt x="70" y="82"/>
                    <a:pt x="60" y="82"/>
                  </a:cubicBezTo>
                  <a:cubicBezTo>
                    <a:pt x="50" y="82"/>
                    <a:pt x="42" y="86"/>
                    <a:pt x="35" y="93"/>
                  </a:cubicBezTo>
                  <a:cubicBezTo>
                    <a:pt x="28" y="100"/>
                    <a:pt x="25" y="109"/>
                    <a:pt x="25" y="120"/>
                  </a:cubicBezTo>
                  <a:close/>
                </a:path>
              </a:pathLst>
            </a:custGeom>
            <a:solidFill>
              <a:srgbClr val="2319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a:p>
          </p:txBody>
        </p:sp>
        <p:sp>
          <p:nvSpPr>
            <p:cNvPr id="319" name="Freeform 30"/>
            <p:cNvSpPr>
              <a:spLocks noEditPoints="1"/>
            </p:cNvSpPr>
            <p:nvPr/>
          </p:nvSpPr>
          <p:spPr bwMode="auto">
            <a:xfrm>
              <a:off x="10583863" y="3733801"/>
              <a:ext cx="42863" cy="65088"/>
            </a:xfrm>
            <a:custGeom>
              <a:avLst/>
              <a:gdLst>
                <a:gd name="T0" fmla="*/ 3 w 116"/>
                <a:gd name="T1" fmla="*/ 136 h 180"/>
                <a:gd name="T2" fmla="*/ 24 w 116"/>
                <a:gd name="T3" fmla="*/ 135 h 180"/>
                <a:gd name="T4" fmla="*/ 34 w 116"/>
                <a:gd name="T5" fmla="*/ 156 h 180"/>
                <a:gd name="T6" fmla="*/ 53 w 116"/>
                <a:gd name="T7" fmla="*/ 163 h 180"/>
                <a:gd name="T8" fmla="*/ 71 w 116"/>
                <a:gd name="T9" fmla="*/ 158 h 180"/>
                <a:gd name="T10" fmla="*/ 83 w 116"/>
                <a:gd name="T11" fmla="*/ 146 h 180"/>
                <a:gd name="T12" fmla="*/ 91 w 116"/>
                <a:gd name="T13" fmla="*/ 125 h 180"/>
                <a:gd name="T14" fmla="*/ 94 w 116"/>
                <a:gd name="T15" fmla="*/ 98 h 180"/>
                <a:gd name="T16" fmla="*/ 94 w 116"/>
                <a:gd name="T17" fmla="*/ 94 h 180"/>
                <a:gd name="T18" fmla="*/ 76 w 116"/>
                <a:gd name="T19" fmla="*/ 111 h 180"/>
                <a:gd name="T20" fmla="*/ 52 w 116"/>
                <a:gd name="T21" fmla="*/ 117 h 180"/>
                <a:gd name="T22" fmla="*/ 15 w 116"/>
                <a:gd name="T23" fmla="*/ 101 h 180"/>
                <a:gd name="T24" fmla="*/ 0 w 116"/>
                <a:gd name="T25" fmla="*/ 60 h 180"/>
                <a:gd name="T26" fmla="*/ 16 w 116"/>
                <a:gd name="T27" fmla="*/ 16 h 180"/>
                <a:gd name="T28" fmla="*/ 55 w 116"/>
                <a:gd name="T29" fmla="*/ 0 h 180"/>
                <a:gd name="T30" fmla="*/ 87 w 116"/>
                <a:gd name="T31" fmla="*/ 9 h 180"/>
                <a:gd name="T32" fmla="*/ 108 w 116"/>
                <a:gd name="T33" fmla="*/ 36 h 180"/>
                <a:gd name="T34" fmla="*/ 116 w 116"/>
                <a:gd name="T35" fmla="*/ 85 h 180"/>
                <a:gd name="T36" fmla="*/ 108 w 116"/>
                <a:gd name="T37" fmla="*/ 139 h 180"/>
                <a:gd name="T38" fmla="*/ 87 w 116"/>
                <a:gd name="T39" fmla="*/ 170 h 180"/>
                <a:gd name="T40" fmla="*/ 53 w 116"/>
                <a:gd name="T41" fmla="*/ 180 h 180"/>
                <a:gd name="T42" fmla="*/ 19 w 116"/>
                <a:gd name="T43" fmla="*/ 169 h 180"/>
                <a:gd name="T44" fmla="*/ 3 w 116"/>
                <a:gd name="T45" fmla="*/ 136 h 180"/>
                <a:gd name="T46" fmla="*/ 92 w 116"/>
                <a:gd name="T47" fmla="*/ 58 h 180"/>
                <a:gd name="T48" fmla="*/ 82 w 116"/>
                <a:gd name="T49" fmla="*/ 29 h 180"/>
                <a:gd name="T50" fmla="*/ 58 w 116"/>
                <a:gd name="T51" fmla="*/ 18 h 180"/>
                <a:gd name="T52" fmla="*/ 33 w 116"/>
                <a:gd name="T53" fmla="*/ 30 h 180"/>
                <a:gd name="T54" fmla="*/ 22 w 116"/>
                <a:gd name="T55" fmla="*/ 60 h 180"/>
                <a:gd name="T56" fmla="*/ 32 w 116"/>
                <a:gd name="T57" fmla="*/ 88 h 180"/>
                <a:gd name="T58" fmla="*/ 57 w 116"/>
                <a:gd name="T59" fmla="*/ 98 h 180"/>
                <a:gd name="T60" fmla="*/ 82 w 116"/>
                <a:gd name="T61" fmla="*/ 88 h 180"/>
                <a:gd name="T62" fmla="*/ 92 w 116"/>
                <a:gd name="T63" fmla="*/ 58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6" h="180">
                  <a:moveTo>
                    <a:pt x="3" y="136"/>
                  </a:moveTo>
                  <a:lnTo>
                    <a:pt x="24" y="135"/>
                  </a:lnTo>
                  <a:cubicBezTo>
                    <a:pt x="25" y="144"/>
                    <a:pt x="29" y="152"/>
                    <a:pt x="34" y="156"/>
                  </a:cubicBezTo>
                  <a:cubicBezTo>
                    <a:pt x="39" y="160"/>
                    <a:pt x="45" y="163"/>
                    <a:pt x="53" y="163"/>
                  </a:cubicBezTo>
                  <a:cubicBezTo>
                    <a:pt x="60" y="163"/>
                    <a:pt x="65" y="161"/>
                    <a:pt x="71" y="158"/>
                  </a:cubicBezTo>
                  <a:cubicBezTo>
                    <a:pt x="76" y="155"/>
                    <a:pt x="80" y="151"/>
                    <a:pt x="83" y="146"/>
                  </a:cubicBezTo>
                  <a:cubicBezTo>
                    <a:pt x="86" y="141"/>
                    <a:pt x="89" y="134"/>
                    <a:pt x="91" y="125"/>
                  </a:cubicBezTo>
                  <a:cubicBezTo>
                    <a:pt x="93" y="116"/>
                    <a:pt x="94" y="107"/>
                    <a:pt x="94" y="98"/>
                  </a:cubicBezTo>
                  <a:cubicBezTo>
                    <a:pt x="94" y="97"/>
                    <a:pt x="94" y="96"/>
                    <a:pt x="94" y="94"/>
                  </a:cubicBezTo>
                  <a:cubicBezTo>
                    <a:pt x="90" y="101"/>
                    <a:pt x="84" y="107"/>
                    <a:pt x="76" y="111"/>
                  </a:cubicBezTo>
                  <a:cubicBezTo>
                    <a:pt x="69" y="115"/>
                    <a:pt x="61" y="117"/>
                    <a:pt x="52" y="117"/>
                  </a:cubicBezTo>
                  <a:cubicBezTo>
                    <a:pt x="37" y="117"/>
                    <a:pt x="25" y="112"/>
                    <a:pt x="15" y="101"/>
                  </a:cubicBezTo>
                  <a:cubicBezTo>
                    <a:pt x="5" y="91"/>
                    <a:pt x="0" y="77"/>
                    <a:pt x="0" y="60"/>
                  </a:cubicBezTo>
                  <a:cubicBezTo>
                    <a:pt x="0" y="42"/>
                    <a:pt x="5" y="27"/>
                    <a:pt x="16" y="16"/>
                  </a:cubicBezTo>
                  <a:cubicBezTo>
                    <a:pt x="26" y="5"/>
                    <a:pt x="39" y="0"/>
                    <a:pt x="55" y="0"/>
                  </a:cubicBezTo>
                  <a:cubicBezTo>
                    <a:pt x="67" y="0"/>
                    <a:pt x="77" y="3"/>
                    <a:pt x="87" y="9"/>
                  </a:cubicBezTo>
                  <a:cubicBezTo>
                    <a:pt x="96" y="15"/>
                    <a:pt x="103" y="24"/>
                    <a:pt x="108" y="36"/>
                  </a:cubicBezTo>
                  <a:cubicBezTo>
                    <a:pt x="113" y="47"/>
                    <a:pt x="116" y="64"/>
                    <a:pt x="116" y="85"/>
                  </a:cubicBezTo>
                  <a:cubicBezTo>
                    <a:pt x="116" y="108"/>
                    <a:pt x="113" y="126"/>
                    <a:pt x="108" y="139"/>
                  </a:cubicBezTo>
                  <a:cubicBezTo>
                    <a:pt x="104" y="153"/>
                    <a:pt x="96" y="163"/>
                    <a:pt x="87" y="170"/>
                  </a:cubicBezTo>
                  <a:cubicBezTo>
                    <a:pt x="77" y="177"/>
                    <a:pt x="66" y="180"/>
                    <a:pt x="53" y="180"/>
                  </a:cubicBezTo>
                  <a:cubicBezTo>
                    <a:pt x="39" y="180"/>
                    <a:pt x="27" y="177"/>
                    <a:pt x="19" y="169"/>
                  </a:cubicBezTo>
                  <a:cubicBezTo>
                    <a:pt x="10" y="161"/>
                    <a:pt x="5" y="150"/>
                    <a:pt x="3" y="136"/>
                  </a:cubicBezTo>
                  <a:close/>
                  <a:moveTo>
                    <a:pt x="92" y="58"/>
                  </a:moveTo>
                  <a:cubicBezTo>
                    <a:pt x="92" y="46"/>
                    <a:pt x="88" y="36"/>
                    <a:pt x="82" y="29"/>
                  </a:cubicBezTo>
                  <a:cubicBezTo>
                    <a:pt x="75" y="22"/>
                    <a:pt x="67" y="18"/>
                    <a:pt x="58" y="18"/>
                  </a:cubicBezTo>
                  <a:cubicBezTo>
                    <a:pt x="48" y="18"/>
                    <a:pt x="40" y="22"/>
                    <a:pt x="33" y="30"/>
                  </a:cubicBezTo>
                  <a:cubicBezTo>
                    <a:pt x="25" y="37"/>
                    <a:pt x="22" y="48"/>
                    <a:pt x="22" y="60"/>
                  </a:cubicBezTo>
                  <a:cubicBezTo>
                    <a:pt x="22" y="71"/>
                    <a:pt x="25" y="81"/>
                    <a:pt x="32" y="88"/>
                  </a:cubicBezTo>
                  <a:cubicBezTo>
                    <a:pt x="39" y="95"/>
                    <a:pt x="47" y="98"/>
                    <a:pt x="57" y="98"/>
                  </a:cubicBezTo>
                  <a:cubicBezTo>
                    <a:pt x="67" y="98"/>
                    <a:pt x="75" y="95"/>
                    <a:pt x="82" y="88"/>
                  </a:cubicBezTo>
                  <a:cubicBezTo>
                    <a:pt x="88" y="81"/>
                    <a:pt x="92" y="71"/>
                    <a:pt x="92" y="58"/>
                  </a:cubicBezTo>
                  <a:close/>
                </a:path>
              </a:pathLst>
            </a:custGeom>
            <a:solidFill>
              <a:srgbClr val="2319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a:p>
          </p:txBody>
        </p:sp>
        <p:sp>
          <p:nvSpPr>
            <p:cNvPr id="320" name="Rectangle 31"/>
            <p:cNvSpPr>
              <a:spLocks noChangeArrowheads="1"/>
            </p:cNvSpPr>
            <p:nvPr/>
          </p:nvSpPr>
          <p:spPr bwMode="auto">
            <a:xfrm>
              <a:off x="9821863" y="3952876"/>
              <a:ext cx="96838" cy="15875"/>
            </a:xfrm>
            <a:prstGeom prst="rect">
              <a:avLst/>
            </a:prstGeom>
            <a:solidFill>
              <a:srgbClr val="23191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zh-CN" altLang="en-US" sz="1350"/>
            </a:p>
          </p:txBody>
        </p:sp>
        <p:sp>
          <p:nvSpPr>
            <p:cNvPr id="324" name="Freeform 32"/>
            <p:cNvSpPr>
              <a:spLocks/>
            </p:cNvSpPr>
            <p:nvPr/>
          </p:nvSpPr>
          <p:spPr bwMode="auto">
            <a:xfrm>
              <a:off x="10541000" y="3919538"/>
              <a:ext cx="111125" cy="77788"/>
            </a:xfrm>
            <a:custGeom>
              <a:avLst/>
              <a:gdLst>
                <a:gd name="T0" fmla="*/ 310 w 310"/>
                <a:gd name="T1" fmla="*/ 0 h 218"/>
                <a:gd name="T2" fmla="*/ 310 w 310"/>
                <a:gd name="T3" fmla="*/ 193 h 218"/>
                <a:gd name="T4" fmla="*/ 56 w 310"/>
                <a:gd name="T5" fmla="*/ 193 h 218"/>
                <a:gd name="T6" fmla="*/ 56 w 310"/>
                <a:gd name="T7" fmla="*/ 218 h 218"/>
                <a:gd name="T8" fmla="*/ 0 w 310"/>
                <a:gd name="T9" fmla="*/ 181 h 218"/>
                <a:gd name="T10" fmla="*/ 56 w 310"/>
                <a:gd name="T11" fmla="*/ 143 h 218"/>
                <a:gd name="T12" fmla="*/ 56 w 310"/>
                <a:gd name="T13" fmla="*/ 173 h 218"/>
                <a:gd name="T14" fmla="*/ 290 w 310"/>
                <a:gd name="T15" fmla="*/ 173 h 218"/>
                <a:gd name="T16" fmla="*/ 290 w 310"/>
                <a:gd name="T17" fmla="*/ 0 h 218"/>
                <a:gd name="T18" fmla="*/ 310 w 310"/>
                <a:gd name="T19" fmla="*/ 0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0" h="218">
                  <a:moveTo>
                    <a:pt x="310" y="0"/>
                  </a:moveTo>
                  <a:lnTo>
                    <a:pt x="310" y="193"/>
                  </a:lnTo>
                  <a:lnTo>
                    <a:pt x="56" y="193"/>
                  </a:lnTo>
                  <a:lnTo>
                    <a:pt x="56" y="218"/>
                  </a:lnTo>
                  <a:lnTo>
                    <a:pt x="0" y="181"/>
                  </a:lnTo>
                  <a:lnTo>
                    <a:pt x="56" y="143"/>
                  </a:lnTo>
                  <a:lnTo>
                    <a:pt x="56" y="173"/>
                  </a:lnTo>
                  <a:lnTo>
                    <a:pt x="290" y="173"/>
                  </a:lnTo>
                  <a:lnTo>
                    <a:pt x="290" y="0"/>
                  </a:lnTo>
                  <a:lnTo>
                    <a:pt x="310" y="0"/>
                  </a:lnTo>
                  <a:close/>
                </a:path>
              </a:pathLst>
            </a:custGeom>
            <a:solidFill>
              <a:srgbClr val="2319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a:p>
          </p:txBody>
        </p:sp>
        <p:sp>
          <p:nvSpPr>
            <p:cNvPr id="325" name="Oval 33"/>
            <p:cNvSpPr>
              <a:spLocks noChangeArrowheads="1"/>
            </p:cNvSpPr>
            <p:nvPr/>
          </p:nvSpPr>
          <p:spPr bwMode="auto">
            <a:xfrm>
              <a:off x="8847138" y="3394076"/>
              <a:ext cx="644525" cy="646113"/>
            </a:xfrm>
            <a:prstGeom prst="ellipse">
              <a:avLst/>
            </a:prstGeom>
            <a:solidFill>
              <a:srgbClr val="7170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a:p>
          </p:txBody>
        </p:sp>
        <p:sp>
          <p:nvSpPr>
            <p:cNvPr id="326" name="Oval 34"/>
            <p:cNvSpPr>
              <a:spLocks noChangeArrowheads="1"/>
            </p:cNvSpPr>
            <p:nvPr/>
          </p:nvSpPr>
          <p:spPr bwMode="auto">
            <a:xfrm>
              <a:off x="8975725" y="3417888"/>
              <a:ext cx="361950" cy="361950"/>
            </a:xfrm>
            <a:prstGeom prst="ellipse">
              <a:avLst/>
            </a:prstGeom>
            <a:solidFill>
              <a:srgbClr val="2319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a:p>
          </p:txBody>
        </p:sp>
        <p:sp>
          <p:nvSpPr>
            <p:cNvPr id="327" name="Oval 35"/>
            <p:cNvSpPr>
              <a:spLocks noChangeArrowheads="1"/>
            </p:cNvSpPr>
            <p:nvPr/>
          </p:nvSpPr>
          <p:spPr bwMode="auto">
            <a:xfrm>
              <a:off x="9201150" y="2970213"/>
              <a:ext cx="103188" cy="104775"/>
            </a:xfrm>
            <a:prstGeom prst="ellipse">
              <a:avLst/>
            </a:prstGeom>
            <a:solidFill>
              <a:srgbClr val="2319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a:p>
          </p:txBody>
        </p:sp>
        <p:sp>
          <p:nvSpPr>
            <p:cNvPr id="328" name="Oval 36"/>
            <p:cNvSpPr>
              <a:spLocks noChangeArrowheads="1"/>
            </p:cNvSpPr>
            <p:nvPr/>
          </p:nvSpPr>
          <p:spPr bwMode="auto">
            <a:xfrm>
              <a:off x="9564688" y="2970213"/>
              <a:ext cx="104775" cy="104775"/>
            </a:xfrm>
            <a:prstGeom prst="ellipse">
              <a:avLst/>
            </a:prstGeom>
            <a:solidFill>
              <a:srgbClr val="2319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a:p>
          </p:txBody>
        </p:sp>
        <p:sp>
          <p:nvSpPr>
            <p:cNvPr id="329" name="Oval 37"/>
            <p:cNvSpPr>
              <a:spLocks noChangeArrowheads="1"/>
            </p:cNvSpPr>
            <p:nvPr/>
          </p:nvSpPr>
          <p:spPr bwMode="auto">
            <a:xfrm>
              <a:off x="9383713" y="2970213"/>
              <a:ext cx="103188" cy="104775"/>
            </a:xfrm>
            <a:prstGeom prst="ellipse">
              <a:avLst/>
            </a:prstGeom>
            <a:solidFill>
              <a:srgbClr val="2319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a:p>
          </p:txBody>
        </p:sp>
        <p:sp>
          <p:nvSpPr>
            <p:cNvPr id="330" name="Oval 38"/>
            <p:cNvSpPr>
              <a:spLocks noChangeArrowheads="1"/>
            </p:cNvSpPr>
            <p:nvPr/>
          </p:nvSpPr>
          <p:spPr bwMode="auto">
            <a:xfrm>
              <a:off x="9747250" y="2970213"/>
              <a:ext cx="104775" cy="104775"/>
            </a:xfrm>
            <a:prstGeom prst="ellipse">
              <a:avLst/>
            </a:prstGeom>
            <a:solidFill>
              <a:srgbClr val="2319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a:p>
          </p:txBody>
        </p:sp>
      </p:grpSp>
      <p:grpSp>
        <p:nvGrpSpPr>
          <p:cNvPr id="331" name="组合 206"/>
          <p:cNvGrpSpPr/>
          <p:nvPr/>
        </p:nvGrpSpPr>
        <p:grpSpPr>
          <a:xfrm>
            <a:off x="3026368" y="4232969"/>
            <a:ext cx="404319" cy="444339"/>
            <a:chOff x="6600056" y="4725144"/>
            <a:chExt cx="860204" cy="1224136"/>
          </a:xfrm>
        </p:grpSpPr>
        <p:sp>
          <p:nvSpPr>
            <p:cNvPr id="332" name="圆角矩形 207"/>
            <p:cNvSpPr/>
            <p:nvPr/>
          </p:nvSpPr>
          <p:spPr>
            <a:xfrm>
              <a:off x="6600056" y="4725144"/>
              <a:ext cx="860204" cy="1224136"/>
            </a:xfrm>
            <a:prstGeom prst="roundRect">
              <a:avLst>
                <a:gd name="adj" fmla="val 1404"/>
              </a:avLst>
            </a:prstGeom>
            <a:gradFill flip="none" rotWithShape="1">
              <a:gsLst>
                <a:gs pos="0">
                  <a:schemeClr val="bg1">
                    <a:lumMod val="50000"/>
                  </a:schemeClr>
                </a:gs>
                <a:gs pos="92000">
                  <a:schemeClr val="bg1"/>
                </a:gs>
                <a:gs pos="100000">
                  <a:schemeClr val="bg1">
                    <a:lumMod val="65000"/>
                  </a:schemeClr>
                </a:gs>
              </a:gsLst>
              <a:lin ang="16200000" scaled="1"/>
              <a:tileRect/>
            </a:gra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33" name="圆角矩形 208"/>
            <p:cNvSpPr/>
            <p:nvPr/>
          </p:nvSpPr>
          <p:spPr>
            <a:xfrm>
              <a:off x="6666226" y="4791314"/>
              <a:ext cx="463187" cy="562441"/>
            </a:xfrm>
            <a:prstGeom prst="roundRect">
              <a:avLst>
                <a:gd name="adj" fmla="val 459"/>
              </a:avLst>
            </a:prstGeom>
            <a:solidFill>
              <a:schemeClr val="bg1">
                <a:lumMod val="6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34" name="圆角矩形 209"/>
            <p:cNvSpPr/>
            <p:nvPr/>
          </p:nvSpPr>
          <p:spPr>
            <a:xfrm>
              <a:off x="6683731" y="4857483"/>
              <a:ext cx="430102" cy="153608"/>
            </a:xfrm>
            <a:prstGeom prst="roundRect">
              <a:avLst>
                <a:gd name="adj" fmla="val 6128"/>
              </a:avLst>
            </a:prstGeom>
            <a:solidFill>
              <a:schemeClr val="tx1">
                <a:lumMod val="75000"/>
                <a:lumOff val="2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zh-CN" altLang="en-US" sz="600" dirty="0">
                <a:latin typeface="Arial" panose="020B0604020202020204" pitchFamily="34" charset="0"/>
                <a:cs typeface="Arial" panose="020B0604020202020204" pitchFamily="34" charset="0"/>
              </a:endParaRPr>
            </a:p>
          </p:txBody>
        </p:sp>
        <p:sp>
          <p:nvSpPr>
            <p:cNvPr id="335" name="圆角矩形 210"/>
            <p:cNvSpPr/>
            <p:nvPr/>
          </p:nvSpPr>
          <p:spPr>
            <a:xfrm>
              <a:off x="7294836" y="4791314"/>
              <a:ext cx="66170" cy="562441"/>
            </a:xfrm>
            <a:prstGeom prst="roundRect">
              <a:avLst>
                <a:gd name="adj" fmla="val 459"/>
              </a:avLst>
            </a:prstGeom>
            <a:solidFill>
              <a:schemeClr val="tx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36" name="椭圆 211"/>
            <p:cNvSpPr/>
            <p:nvPr/>
          </p:nvSpPr>
          <p:spPr>
            <a:xfrm>
              <a:off x="6699310" y="5055992"/>
              <a:ext cx="198509" cy="198509"/>
            </a:xfrm>
            <a:prstGeom prst="ellipse">
              <a:avLst/>
            </a:prstGeom>
            <a:solidFill>
              <a:schemeClr val="tx1">
                <a:lumMod val="65000"/>
                <a:lumOff val="35000"/>
              </a:schemeClr>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37" name="圆角矩形 212"/>
            <p:cNvSpPr/>
            <p:nvPr/>
          </p:nvSpPr>
          <p:spPr>
            <a:xfrm flipV="1">
              <a:off x="6604818" y="5517232"/>
              <a:ext cx="849810" cy="144016"/>
            </a:xfrm>
            <a:prstGeom prst="roundRect">
              <a:avLst>
                <a:gd name="adj" fmla="val 1404"/>
              </a:avLst>
            </a:prstGeom>
            <a:gradFill flip="none" rotWithShape="1">
              <a:gsLst>
                <a:gs pos="0">
                  <a:schemeClr val="bg1">
                    <a:lumMod val="50000"/>
                  </a:schemeClr>
                </a:gs>
                <a:gs pos="92000">
                  <a:schemeClr val="bg1"/>
                </a:gs>
                <a:gs pos="100000">
                  <a:schemeClr val="bg1">
                    <a:lumMod val="65000"/>
                  </a:schemeClr>
                </a:gs>
              </a:gsLst>
              <a:lin ang="16200000" scaled="1"/>
              <a:tileRect/>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38" name="椭圆 213"/>
            <p:cNvSpPr/>
            <p:nvPr/>
          </p:nvSpPr>
          <p:spPr>
            <a:xfrm>
              <a:off x="6672064" y="5733256"/>
              <a:ext cx="52385" cy="52385"/>
            </a:xfrm>
            <a:prstGeom prst="ellipse">
              <a:avLst/>
            </a:prstGeom>
            <a:solidFill>
              <a:schemeClr val="tx1">
                <a:lumMod val="65000"/>
                <a:lumOff val="3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339" name="椭圆 214"/>
            <p:cNvSpPr/>
            <p:nvPr/>
          </p:nvSpPr>
          <p:spPr>
            <a:xfrm>
              <a:off x="7339759" y="5733256"/>
              <a:ext cx="52385" cy="52385"/>
            </a:xfrm>
            <a:prstGeom prst="ellipse">
              <a:avLst/>
            </a:prstGeom>
            <a:solidFill>
              <a:schemeClr val="tx1">
                <a:lumMod val="65000"/>
                <a:lumOff val="3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grpSp>
      <p:cxnSp>
        <p:nvCxnSpPr>
          <p:cNvPr id="340" name="肘形连接符 146"/>
          <p:cNvCxnSpPr/>
          <p:nvPr/>
        </p:nvCxnSpPr>
        <p:spPr>
          <a:xfrm rot="16200000" flipH="1">
            <a:off x="2636153" y="3583876"/>
            <a:ext cx="702609" cy="484766"/>
          </a:xfrm>
          <a:prstGeom prst="bentConnector3">
            <a:avLst>
              <a:gd name="adj1" fmla="val 50000"/>
            </a:avLst>
          </a:prstGeom>
          <a:ln>
            <a:prstDash val="dash"/>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341" name="矩形 155"/>
          <p:cNvSpPr/>
          <p:nvPr/>
        </p:nvSpPr>
        <p:spPr>
          <a:xfrm>
            <a:off x="1846671" y="4732498"/>
            <a:ext cx="1745160" cy="219291"/>
          </a:xfrm>
          <a:prstGeom prst="rect">
            <a:avLst/>
          </a:prstGeom>
        </p:spPr>
        <p:txBody>
          <a:bodyPr wrap="square">
            <a:spAutoFit/>
          </a:bodyPr>
          <a:lstStyle/>
          <a:p>
            <a:pPr algn="ctr"/>
            <a:r>
              <a:rPr lang="en-US" altLang="zh-CN" sz="825" b="1" dirty="0">
                <a:latin typeface="Arial" pitchFamily="34" charset="0"/>
                <a:cs typeface="Arial" pitchFamily="34" charset="0"/>
              </a:rPr>
              <a:t>Smart  1P Prepaid Meter</a:t>
            </a:r>
            <a:endParaRPr lang="zh-CN" altLang="en-US" sz="825" b="1" dirty="0">
              <a:latin typeface="Arial" pitchFamily="34" charset="0"/>
              <a:cs typeface="Arial" pitchFamily="34" charset="0"/>
            </a:endParaRPr>
          </a:p>
        </p:txBody>
      </p:sp>
      <p:cxnSp>
        <p:nvCxnSpPr>
          <p:cNvPr id="342" name="肘形连接符 13"/>
          <p:cNvCxnSpPr>
            <a:endCxn id="138" idx="0"/>
          </p:cNvCxnSpPr>
          <p:nvPr/>
        </p:nvCxnSpPr>
        <p:spPr>
          <a:xfrm>
            <a:off x="4013617" y="2352520"/>
            <a:ext cx="524162" cy="371804"/>
          </a:xfrm>
          <a:prstGeom prst="bentConnector2">
            <a:avLst/>
          </a:prstGeom>
          <a:ln>
            <a:prstDash val="dash"/>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343" name="TextBox 102"/>
          <p:cNvSpPr txBox="1"/>
          <p:nvPr/>
        </p:nvSpPr>
        <p:spPr>
          <a:xfrm>
            <a:off x="3584002" y="2477970"/>
            <a:ext cx="952487" cy="213585"/>
          </a:xfrm>
          <a:prstGeom prst="rect">
            <a:avLst/>
          </a:prstGeom>
          <a:noFill/>
        </p:spPr>
        <p:txBody>
          <a:bodyPr wrap="square" rtlCol="0">
            <a:spAutoFit/>
          </a:bodyPr>
          <a:lstStyle/>
          <a:p>
            <a:pPr algn="r"/>
            <a:r>
              <a:rPr lang="en-US" altLang="zh-CN" sz="788" b="1" dirty="0">
                <a:latin typeface="Arial" pitchFamily="34" charset="0"/>
                <a:ea typeface="微软雅黑" pitchFamily="34" charset="-122"/>
                <a:cs typeface="Arial" pitchFamily="34" charset="0"/>
              </a:rPr>
              <a:t>GPRS/Ethernet</a:t>
            </a:r>
          </a:p>
        </p:txBody>
      </p:sp>
      <p:sp>
        <p:nvSpPr>
          <p:cNvPr id="344" name="TextBox 102"/>
          <p:cNvSpPr txBox="1"/>
          <p:nvPr/>
        </p:nvSpPr>
        <p:spPr>
          <a:xfrm>
            <a:off x="1730843" y="2491087"/>
            <a:ext cx="952487" cy="213585"/>
          </a:xfrm>
          <a:prstGeom prst="rect">
            <a:avLst/>
          </a:prstGeom>
          <a:noFill/>
        </p:spPr>
        <p:txBody>
          <a:bodyPr wrap="square" rtlCol="0">
            <a:spAutoFit/>
          </a:bodyPr>
          <a:lstStyle/>
          <a:p>
            <a:pPr algn="r"/>
            <a:r>
              <a:rPr lang="en-US" altLang="zh-CN" sz="788" b="1" dirty="0">
                <a:latin typeface="Arial" pitchFamily="34" charset="0"/>
                <a:ea typeface="微软雅黑" pitchFamily="34" charset="-122"/>
                <a:cs typeface="Arial" pitchFamily="34" charset="0"/>
              </a:rPr>
              <a:t>GPRS/Ethernet</a:t>
            </a:r>
          </a:p>
        </p:txBody>
      </p:sp>
    </p:spTree>
    <p:extLst>
      <p:ext uri="{BB962C8B-B14F-4D97-AF65-F5344CB8AC3E}">
        <p14:creationId xmlns:p14="http://schemas.microsoft.com/office/powerpoint/2010/main" val="2363877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nodeType="afterEffect">
                                  <p:stCondLst>
                                    <p:cond delay="0"/>
                                  </p:stCondLst>
                                  <p:childTnLst>
                                    <p:set>
                                      <p:cBhvr>
                                        <p:cTn id="6" dur="1" fill="hold">
                                          <p:stCondLst>
                                            <p:cond delay="0"/>
                                          </p:stCondLst>
                                        </p:cTn>
                                        <p:tgtEl>
                                          <p:spTgt spid="90">
                                            <p:txEl>
                                              <p:pRg st="0" end="0"/>
                                            </p:txEl>
                                          </p:spTgt>
                                        </p:tgtEl>
                                        <p:attrNameLst>
                                          <p:attrName>style.visibility</p:attrName>
                                        </p:attrNameLst>
                                      </p:cBhvr>
                                      <p:to>
                                        <p:strVal val="visible"/>
                                      </p:to>
                                    </p:set>
                                    <p:anim calcmode="lin" valueType="num">
                                      <p:cBhvr>
                                        <p:cTn id="7" dur="1000" fill="hold"/>
                                        <p:tgtEl>
                                          <p:spTgt spid="90">
                                            <p:txEl>
                                              <p:pRg st="0" end="0"/>
                                            </p:txEl>
                                          </p:spTgt>
                                        </p:tgtEl>
                                        <p:attrNameLst>
                                          <p:attrName>ppt_w</p:attrName>
                                        </p:attrNameLst>
                                      </p:cBhvr>
                                      <p:tavLst>
                                        <p:tav tm="0">
                                          <p:val>
                                            <p:strVal val="#ppt_w*0.70"/>
                                          </p:val>
                                        </p:tav>
                                        <p:tav tm="100000">
                                          <p:val>
                                            <p:strVal val="#ppt_w"/>
                                          </p:val>
                                        </p:tav>
                                      </p:tavLst>
                                    </p:anim>
                                    <p:anim calcmode="lin" valueType="num">
                                      <p:cBhvr>
                                        <p:cTn id="8" dur="1000" fill="hold"/>
                                        <p:tgtEl>
                                          <p:spTgt spid="90">
                                            <p:txEl>
                                              <p:pRg st="0" end="0"/>
                                            </p:txEl>
                                          </p:spTgt>
                                        </p:tgtEl>
                                        <p:attrNameLst>
                                          <p:attrName>ppt_h</p:attrName>
                                        </p:attrNameLst>
                                      </p:cBhvr>
                                      <p:tavLst>
                                        <p:tav tm="0">
                                          <p:val>
                                            <p:strVal val="#ppt_h"/>
                                          </p:val>
                                        </p:tav>
                                        <p:tav tm="100000">
                                          <p:val>
                                            <p:strVal val="#ppt_h"/>
                                          </p:val>
                                        </p:tav>
                                      </p:tavLst>
                                    </p:anim>
                                    <p:animEffect transition="in" filter="fade">
                                      <p:cBhvr>
                                        <p:cTn id="9" dur="1000"/>
                                        <p:tgtEl>
                                          <p:spTgt spid="9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1" name="图片 16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60320" y="4720590"/>
            <a:ext cx="1549483" cy="1106867"/>
          </a:xfrm>
          <a:prstGeom prst="rect">
            <a:avLst/>
          </a:prstGeom>
        </p:spPr>
      </p:pic>
      <p:grpSp>
        <p:nvGrpSpPr>
          <p:cNvPr id="2" name="组合 16"/>
          <p:cNvGrpSpPr/>
          <p:nvPr/>
        </p:nvGrpSpPr>
        <p:grpSpPr>
          <a:xfrm>
            <a:off x="3088510" y="1782844"/>
            <a:ext cx="1974980" cy="639575"/>
            <a:chOff x="4638681" y="1442487"/>
            <a:chExt cx="2033239" cy="661466"/>
          </a:xfrm>
        </p:grpSpPr>
        <p:grpSp>
          <p:nvGrpSpPr>
            <p:cNvPr id="4" name="组合 112"/>
            <p:cNvGrpSpPr/>
            <p:nvPr/>
          </p:nvGrpSpPr>
          <p:grpSpPr>
            <a:xfrm>
              <a:off x="4638681" y="1442487"/>
              <a:ext cx="1231403" cy="661466"/>
              <a:chOff x="7557706" y="996426"/>
              <a:chExt cx="1231403" cy="661466"/>
            </a:xfrm>
          </p:grpSpPr>
          <p:grpSp>
            <p:nvGrpSpPr>
              <p:cNvPr id="5" name="组合 111"/>
              <p:cNvGrpSpPr/>
              <p:nvPr/>
            </p:nvGrpSpPr>
            <p:grpSpPr>
              <a:xfrm>
                <a:off x="7557706" y="996426"/>
                <a:ext cx="1161302" cy="661466"/>
                <a:chOff x="3563479" y="987425"/>
                <a:chExt cx="1432561" cy="815974"/>
              </a:xfrm>
            </p:grpSpPr>
            <p:sp>
              <p:nvSpPr>
                <p:cNvPr id="127" name="圆角矩形 62"/>
                <p:cNvSpPr/>
                <p:nvPr/>
              </p:nvSpPr>
              <p:spPr>
                <a:xfrm>
                  <a:off x="3563479" y="987425"/>
                  <a:ext cx="1107205" cy="815974"/>
                </a:xfrm>
                <a:custGeom>
                  <a:avLst/>
                  <a:gdLst/>
                  <a:ahLst/>
                  <a:cxnLst/>
                  <a:rect l="l" t="t" r="r" b="b"/>
                  <a:pathLst>
                    <a:path w="1107205" h="815974">
                      <a:moveTo>
                        <a:pt x="816166" y="0"/>
                      </a:moveTo>
                      <a:cubicBezTo>
                        <a:pt x="965773" y="0"/>
                        <a:pt x="1089366" y="111376"/>
                        <a:pt x="1107205" y="255915"/>
                      </a:cubicBezTo>
                      <a:cubicBezTo>
                        <a:pt x="1066287" y="256286"/>
                        <a:pt x="1028206" y="268480"/>
                        <a:pt x="997337" y="291663"/>
                      </a:cubicBezTo>
                      <a:cubicBezTo>
                        <a:pt x="950443" y="219756"/>
                        <a:pt x="869242" y="172392"/>
                        <a:pt x="776979" y="172392"/>
                      </a:cubicBezTo>
                      <a:cubicBezTo>
                        <a:pt x="631285" y="172392"/>
                        <a:pt x="513176" y="290501"/>
                        <a:pt x="513176" y="436195"/>
                      </a:cubicBezTo>
                      <a:cubicBezTo>
                        <a:pt x="513176" y="451220"/>
                        <a:pt x="514432" y="465952"/>
                        <a:pt x="517608" y="480163"/>
                      </a:cubicBezTo>
                      <a:lnTo>
                        <a:pt x="470188" y="480163"/>
                      </a:lnTo>
                      <a:cubicBezTo>
                        <a:pt x="377456" y="480163"/>
                        <a:pt x="302282" y="555337"/>
                        <a:pt x="302282" y="648069"/>
                      </a:cubicBezTo>
                      <a:cubicBezTo>
                        <a:pt x="302282" y="740800"/>
                        <a:pt x="377454" y="815973"/>
                        <a:pt x="470185" y="815974"/>
                      </a:cubicBezTo>
                      <a:lnTo>
                        <a:pt x="194138" y="815974"/>
                      </a:lnTo>
                      <a:cubicBezTo>
                        <a:pt x="86919" y="815974"/>
                        <a:pt x="0" y="729055"/>
                        <a:pt x="0" y="621837"/>
                      </a:cubicBezTo>
                      <a:cubicBezTo>
                        <a:pt x="0" y="523438"/>
                        <a:pt x="73207" y="442137"/>
                        <a:pt x="168245" y="430309"/>
                      </a:cubicBezTo>
                      <a:cubicBezTo>
                        <a:pt x="165769" y="420196"/>
                        <a:pt x="165101" y="409738"/>
                        <a:pt x="165101" y="399124"/>
                      </a:cubicBezTo>
                      <a:cubicBezTo>
                        <a:pt x="165101" y="262351"/>
                        <a:pt x="275978" y="151474"/>
                        <a:pt x="412751" y="151474"/>
                      </a:cubicBezTo>
                      <a:cubicBezTo>
                        <a:pt x="460185" y="151474"/>
                        <a:pt x="504505" y="164810"/>
                        <a:pt x="541741" y="188627"/>
                      </a:cubicBezTo>
                      <a:cubicBezTo>
                        <a:pt x="583790" y="78142"/>
                        <a:pt x="690853" y="0"/>
                        <a:pt x="816166"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itchFamily="34" charset="0"/>
                    <a:cs typeface="Arial" pitchFamily="34" charset="0"/>
                  </a:endParaRPr>
                </a:p>
              </p:txBody>
            </p:sp>
            <p:sp>
              <p:nvSpPr>
                <p:cNvPr id="128" name="圆角矩形 109"/>
                <p:cNvSpPr/>
                <p:nvPr/>
              </p:nvSpPr>
              <p:spPr>
                <a:xfrm>
                  <a:off x="3903840" y="1191605"/>
                  <a:ext cx="1092200" cy="604175"/>
                </a:xfrm>
                <a:custGeom>
                  <a:avLst/>
                  <a:gdLst/>
                  <a:ahLst/>
                  <a:cxnLst/>
                  <a:rect l="l" t="t" r="r" b="b"/>
                  <a:pathLst>
                    <a:path w="1092200" h="604175">
                      <a:moveTo>
                        <a:pt x="445630" y="0"/>
                      </a:moveTo>
                      <a:cubicBezTo>
                        <a:pt x="532244" y="0"/>
                        <a:pt x="608472" y="44464"/>
                        <a:pt x="652495" y="111968"/>
                      </a:cubicBezTo>
                      <a:cubicBezTo>
                        <a:pt x="683333" y="88808"/>
                        <a:pt x="721838" y="77330"/>
                        <a:pt x="763023" y="77330"/>
                      </a:cubicBezTo>
                      <a:cubicBezTo>
                        <a:pt x="882826" y="77330"/>
                        <a:pt x="979946" y="174450"/>
                        <a:pt x="979946" y="294253"/>
                      </a:cubicBezTo>
                      <a:lnTo>
                        <a:pt x="979568" y="298009"/>
                      </a:lnTo>
                      <a:cubicBezTo>
                        <a:pt x="1045046" y="315244"/>
                        <a:pt x="1092200" y="375390"/>
                        <a:pt x="1092200" y="446550"/>
                      </a:cubicBezTo>
                      <a:cubicBezTo>
                        <a:pt x="1092200" y="533604"/>
                        <a:pt x="1021629" y="604175"/>
                        <a:pt x="934575" y="604175"/>
                      </a:cubicBezTo>
                      <a:lnTo>
                        <a:pt x="157625" y="604175"/>
                      </a:lnTo>
                      <a:cubicBezTo>
                        <a:pt x="70571" y="604175"/>
                        <a:pt x="0" y="533604"/>
                        <a:pt x="0" y="446550"/>
                      </a:cubicBezTo>
                      <a:cubicBezTo>
                        <a:pt x="0" y="359496"/>
                        <a:pt x="70571" y="288925"/>
                        <a:pt x="157625" y="288925"/>
                      </a:cubicBezTo>
                      <a:lnTo>
                        <a:pt x="202141" y="288925"/>
                      </a:lnTo>
                      <a:cubicBezTo>
                        <a:pt x="199159" y="275585"/>
                        <a:pt x="197980" y="261755"/>
                        <a:pt x="197980" y="247650"/>
                      </a:cubicBezTo>
                      <a:cubicBezTo>
                        <a:pt x="197980" y="110877"/>
                        <a:pt x="308857" y="0"/>
                        <a:pt x="445630"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itchFamily="34" charset="0"/>
                    <a:cs typeface="Arial" pitchFamily="34" charset="0"/>
                  </a:endParaRPr>
                </a:p>
              </p:txBody>
            </p:sp>
          </p:grpSp>
          <p:sp>
            <p:nvSpPr>
              <p:cNvPr id="126" name="TextBox 68"/>
              <p:cNvSpPr txBox="1"/>
              <p:nvPr/>
            </p:nvSpPr>
            <p:spPr>
              <a:xfrm>
                <a:off x="7713995" y="1370039"/>
                <a:ext cx="1075114" cy="238733"/>
              </a:xfrm>
              <a:prstGeom prst="rect">
                <a:avLst/>
              </a:prstGeom>
              <a:noFill/>
            </p:spPr>
            <p:txBody>
              <a:bodyPr wrap="square" rtlCol="0">
                <a:spAutoFit/>
              </a:bodyPr>
              <a:lstStyle/>
              <a:p>
                <a:pPr algn="ctr"/>
                <a:r>
                  <a:rPr lang="en-US" altLang="zh-CN" sz="900" b="1" dirty="0">
                    <a:solidFill>
                      <a:schemeClr val="bg1"/>
                    </a:solidFill>
                    <a:latin typeface="Arial" pitchFamily="34" charset="0"/>
                    <a:ea typeface="微软雅黑" pitchFamily="34" charset="-122"/>
                  </a:rPr>
                  <a:t>Network</a:t>
                </a:r>
                <a:endParaRPr lang="zh-CN" altLang="en-US" sz="900" b="1" dirty="0">
                  <a:solidFill>
                    <a:schemeClr val="bg1"/>
                  </a:solidFill>
                  <a:latin typeface="Arial" pitchFamily="34" charset="0"/>
                  <a:ea typeface="微软雅黑" pitchFamily="34" charset="-122"/>
                </a:endParaRPr>
              </a:p>
            </p:txBody>
          </p:sp>
        </p:grpSp>
        <p:cxnSp>
          <p:nvCxnSpPr>
            <p:cNvPr id="124" name="直接连接符 123"/>
            <p:cNvCxnSpPr/>
            <p:nvPr/>
          </p:nvCxnSpPr>
          <p:spPr>
            <a:xfrm flipV="1">
              <a:off x="5701659" y="1738262"/>
              <a:ext cx="970261" cy="11022"/>
            </a:xfrm>
            <a:prstGeom prst="line">
              <a:avLst/>
            </a:prstGeom>
            <a:ln>
              <a:prstDash val="dash"/>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pic>
        <p:nvPicPr>
          <p:cNvPr id="132" name="图片 13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4968" y="4731433"/>
            <a:ext cx="1848326" cy="1017382"/>
          </a:xfrm>
          <a:prstGeom prst="rect">
            <a:avLst/>
          </a:prstGeom>
        </p:spPr>
      </p:pic>
      <p:pic>
        <p:nvPicPr>
          <p:cNvPr id="138" name="图片 13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465398" y="3154850"/>
            <a:ext cx="521198" cy="797025"/>
          </a:xfrm>
          <a:prstGeom prst="rect">
            <a:avLst/>
          </a:prstGeom>
        </p:spPr>
      </p:pic>
      <p:cxnSp>
        <p:nvCxnSpPr>
          <p:cNvPr id="140" name="肘形连接符 139"/>
          <p:cNvCxnSpPr/>
          <p:nvPr/>
        </p:nvCxnSpPr>
        <p:spPr>
          <a:xfrm flipV="1">
            <a:off x="845131" y="2079487"/>
            <a:ext cx="2377025" cy="1758776"/>
          </a:xfrm>
          <a:prstGeom prst="bentConnector3">
            <a:avLst>
              <a:gd name="adj1" fmla="val -813"/>
            </a:avLst>
          </a:prstGeom>
          <a:ln>
            <a:prstDash val="dash"/>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41" name="TextBox 102"/>
          <p:cNvSpPr txBox="1"/>
          <p:nvPr/>
        </p:nvSpPr>
        <p:spPr>
          <a:xfrm>
            <a:off x="842093" y="2247021"/>
            <a:ext cx="636324" cy="213585"/>
          </a:xfrm>
          <a:prstGeom prst="rect">
            <a:avLst/>
          </a:prstGeom>
          <a:noFill/>
        </p:spPr>
        <p:txBody>
          <a:bodyPr wrap="square" rtlCol="0">
            <a:spAutoFit/>
          </a:bodyPr>
          <a:lstStyle/>
          <a:p>
            <a:pPr algn="r"/>
            <a:r>
              <a:rPr lang="en-US" altLang="zh-CN" sz="788" b="1" dirty="0">
                <a:latin typeface="Arial" pitchFamily="34" charset="0"/>
                <a:ea typeface="微软雅黑" pitchFamily="34" charset="-122"/>
              </a:rPr>
              <a:t>GPRS/3G</a:t>
            </a:r>
          </a:p>
        </p:txBody>
      </p:sp>
      <p:sp>
        <p:nvSpPr>
          <p:cNvPr id="142" name="矩形 141"/>
          <p:cNvSpPr/>
          <p:nvPr/>
        </p:nvSpPr>
        <p:spPr>
          <a:xfrm>
            <a:off x="0" y="4667452"/>
            <a:ext cx="1777266" cy="346249"/>
          </a:xfrm>
          <a:prstGeom prst="rect">
            <a:avLst/>
          </a:prstGeom>
        </p:spPr>
        <p:txBody>
          <a:bodyPr wrap="square">
            <a:spAutoFit/>
          </a:bodyPr>
          <a:lstStyle/>
          <a:p>
            <a:pPr algn="ctr"/>
            <a:r>
              <a:rPr lang="en-US" altLang="zh-CN" sz="825" b="1" dirty="0">
                <a:latin typeface="Arial" pitchFamily="34" charset="0"/>
              </a:rPr>
              <a:t>Smart  3P Keypad Prepaid Meter</a:t>
            </a:r>
            <a:endParaRPr lang="zh-CN" altLang="en-US" sz="825" b="1" dirty="0">
              <a:latin typeface="Arial" pitchFamily="34" charset="0"/>
            </a:endParaRPr>
          </a:p>
        </p:txBody>
      </p:sp>
      <p:cxnSp>
        <p:nvCxnSpPr>
          <p:cNvPr id="145" name="肘形连接符 144"/>
          <p:cNvCxnSpPr>
            <a:stCxn id="138" idx="3"/>
          </p:cNvCxnSpPr>
          <p:nvPr/>
        </p:nvCxnSpPr>
        <p:spPr>
          <a:xfrm>
            <a:off x="2986596" y="3553363"/>
            <a:ext cx="533844" cy="618587"/>
          </a:xfrm>
          <a:prstGeom prst="bentConnector2">
            <a:avLst/>
          </a:prstGeom>
          <a:ln>
            <a:prstDash val="dash"/>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47" name="肘形连接符 146"/>
          <p:cNvCxnSpPr>
            <a:stCxn id="138" idx="3"/>
          </p:cNvCxnSpPr>
          <p:nvPr/>
        </p:nvCxnSpPr>
        <p:spPr>
          <a:xfrm>
            <a:off x="2986596" y="3553363"/>
            <a:ext cx="1619694" cy="618587"/>
          </a:xfrm>
          <a:prstGeom prst="bentConnector3">
            <a:avLst>
              <a:gd name="adj1" fmla="val 98693"/>
            </a:avLst>
          </a:prstGeom>
          <a:ln>
            <a:prstDash val="dash"/>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54" name="TextBox 102"/>
          <p:cNvSpPr txBox="1"/>
          <p:nvPr/>
        </p:nvSpPr>
        <p:spPr>
          <a:xfrm>
            <a:off x="1839523" y="2779647"/>
            <a:ext cx="952487" cy="213585"/>
          </a:xfrm>
          <a:prstGeom prst="rect">
            <a:avLst/>
          </a:prstGeom>
          <a:noFill/>
        </p:spPr>
        <p:txBody>
          <a:bodyPr wrap="square" rtlCol="0">
            <a:spAutoFit/>
          </a:bodyPr>
          <a:lstStyle/>
          <a:p>
            <a:pPr algn="r"/>
            <a:r>
              <a:rPr lang="en-US" altLang="zh-CN" sz="788" b="1" dirty="0">
                <a:latin typeface="Arial" pitchFamily="34" charset="0"/>
                <a:ea typeface="微软雅黑" pitchFamily="34" charset="-122"/>
              </a:rPr>
              <a:t>GPRS</a:t>
            </a:r>
          </a:p>
        </p:txBody>
      </p:sp>
      <p:sp>
        <p:nvSpPr>
          <p:cNvPr id="155" name="TextBox 102"/>
          <p:cNvSpPr txBox="1"/>
          <p:nvPr/>
        </p:nvSpPr>
        <p:spPr>
          <a:xfrm>
            <a:off x="3726181" y="3589949"/>
            <a:ext cx="558302" cy="213585"/>
          </a:xfrm>
          <a:prstGeom prst="rect">
            <a:avLst/>
          </a:prstGeom>
          <a:noFill/>
        </p:spPr>
        <p:txBody>
          <a:bodyPr wrap="square" rtlCol="0">
            <a:spAutoFit/>
          </a:bodyPr>
          <a:lstStyle/>
          <a:p>
            <a:pPr algn="r"/>
            <a:r>
              <a:rPr lang="en-US" altLang="zh-CN" sz="788" b="1" dirty="0">
                <a:latin typeface="Arial" pitchFamily="34" charset="0"/>
                <a:ea typeface="微软雅黑" pitchFamily="34" charset="-122"/>
              </a:rPr>
              <a:t>PLC/RF</a:t>
            </a:r>
          </a:p>
        </p:txBody>
      </p:sp>
      <p:sp>
        <p:nvSpPr>
          <p:cNvPr id="156" name="矩形 155"/>
          <p:cNvSpPr/>
          <p:nvPr/>
        </p:nvSpPr>
        <p:spPr>
          <a:xfrm>
            <a:off x="2834640" y="4789171"/>
            <a:ext cx="1383030" cy="346249"/>
          </a:xfrm>
          <a:prstGeom prst="rect">
            <a:avLst/>
          </a:prstGeom>
        </p:spPr>
        <p:txBody>
          <a:bodyPr wrap="square">
            <a:spAutoFit/>
          </a:bodyPr>
          <a:lstStyle/>
          <a:p>
            <a:pPr algn="ctr"/>
            <a:r>
              <a:rPr lang="en-US" altLang="zh-CN" sz="825" b="1" dirty="0">
                <a:latin typeface="Arial" pitchFamily="34" charset="0"/>
              </a:rPr>
              <a:t>Smart  1P Keypad Meter</a:t>
            </a:r>
            <a:endParaRPr lang="zh-CN" altLang="en-US" sz="825" b="1" dirty="0">
              <a:latin typeface="Arial" pitchFamily="34" charset="0"/>
            </a:endParaRPr>
          </a:p>
        </p:txBody>
      </p:sp>
      <p:sp>
        <p:nvSpPr>
          <p:cNvPr id="158" name="矩形 157"/>
          <p:cNvSpPr/>
          <p:nvPr/>
        </p:nvSpPr>
        <p:spPr>
          <a:xfrm>
            <a:off x="104258" y="5757990"/>
            <a:ext cx="1857872" cy="213585"/>
          </a:xfrm>
          <a:prstGeom prst="rect">
            <a:avLst/>
          </a:prstGeom>
        </p:spPr>
        <p:txBody>
          <a:bodyPr wrap="square">
            <a:spAutoFit/>
          </a:bodyPr>
          <a:lstStyle/>
          <a:p>
            <a:pPr algn="ctr"/>
            <a:r>
              <a:rPr lang="en-US" altLang="zh-CN" sz="788" dirty="0">
                <a:latin typeface="Arial" pitchFamily="34" charset="0"/>
              </a:rPr>
              <a:t>Commercial &amp; Industrial Area</a:t>
            </a:r>
            <a:endParaRPr lang="zh-CN" altLang="en-US" sz="788" dirty="0">
              <a:latin typeface="Arial" pitchFamily="34" charset="0"/>
            </a:endParaRPr>
          </a:p>
        </p:txBody>
      </p:sp>
      <p:sp>
        <p:nvSpPr>
          <p:cNvPr id="159" name="矩形 158"/>
          <p:cNvSpPr/>
          <p:nvPr/>
        </p:nvSpPr>
        <p:spPr>
          <a:xfrm>
            <a:off x="2552889" y="5787608"/>
            <a:ext cx="1857872" cy="213585"/>
          </a:xfrm>
          <a:prstGeom prst="rect">
            <a:avLst/>
          </a:prstGeom>
        </p:spPr>
        <p:txBody>
          <a:bodyPr wrap="square">
            <a:spAutoFit/>
          </a:bodyPr>
          <a:lstStyle/>
          <a:p>
            <a:pPr algn="ctr"/>
            <a:r>
              <a:rPr lang="en-US" altLang="zh-CN" sz="788" dirty="0">
                <a:latin typeface="Arial" panose="020B0604020202020204" pitchFamily="34" charset="0"/>
              </a:rPr>
              <a:t>Rural Area</a:t>
            </a:r>
            <a:endParaRPr lang="zh-CN" altLang="en-US" sz="788" dirty="0">
              <a:latin typeface="Arial" panose="020B0604020202020204" pitchFamily="34" charset="0"/>
            </a:endParaRPr>
          </a:p>
        </p:txBody>
      </p:sp>
      <p:sp>
        <p:nvSpPr>
          <p:cNvPr id="48" name="矩形 47"/>
          <p:cNvSpPr/>
          <p:nvPr/>
        </p:nvSpPr>
        <p:spPr>
          <a:xfrm>
            <a:off x="4051138" y="5771046"/>
            <a:ext cx="1857872" cy="213585"/>
          </a:xfrm>
          <a:prstGeom prst="rect">
            <a:avLst/>
          </a:prstGeom>
        </p:spPr>
        <p:txBody>
          <a:bodyPr wrap="square">
            <a:spAutoFit/>
          </a:bodyPr>
          <a:lstStyle/>
          <a:p>
            <a:pPr algn="ctr"/>
            <a:r>
              <a:rPr lang="en-US" altLang="zh-CN" sz="788" dirty="0">
                <a:latin typeface="Arial" pitchFamily="34" charset="0"/>
              </a:rPr>
              <a:t>Commercial &amp; Industrial Area</a:t>
            </a:r>
            <a:endParaRPr lang="zh-CN" altLang="en-US" sz="788" dirty="0">
              <a:latin typeface="Arial" pitchFamily="34" charset="0"/>
            </a:endParaRPr>
          </a:p>
        </p:txBody>
      </p:sp>
      <p:sp>
        <p:nvSpPr>
          <p:cNvPr id="49" name="矩形 48"/>
          <p:cNvSpPr/>
          <p:nvPr/>
        </p:nvSpPr>
        <p:spPr>
          <a:xfrm>
            <a:off x="1954861" y="3895135"/>
            <a:ext cx="1656257" cy="230832"/>
          </a:xfrm>
          <a:prstGeom prst="rect">
            <a:avLst/>
          </a:prstGeom>
        </p:spPr>
        <p:txBody>
          <a:bodyPr wrap="square">
            <a:spAutoFit/>
          </a:bodyPr>
          <a:lstStyle/>
          <a:p>
            <a:pPr algn="ctr"/>
            <a:r>
              <a:rPr lang="en-US" altLang="zh-CN" sz="900" b="1" dirty="0">
                <a:latin typeface="Arial" pitchFamily="34" charset="0"/>
              </a:rPr>
              <a:t>DCU</a:t>
            </a:r>
            <a:endParaRPr lang="zh-CN" altLang="en-US" sz="900" b="1" dirty="0">
              <a:latin typeface="Arial" pitchFamily="34" charset="0"/>
            </a:endParaRPr>
          </a:p>
        </p:txBody>
      </p:sp>
      <p:cxnSp>
        <p:nvCxnSpPr>
          <p:cNvPr id="14" name="肘形连接符 13"/>
          <p:cNvCxnSpPr>
            <a:endCxn id="138" idx="0"/>
          </p:cNvCxnSpPr>
          <p:nvPr/>
        </p:nvCxnSpPr>
        <p:spPr>
          <a:xfrm rot="5400000">
            <a:off x="2460195" y="2517514"/>
            <a:ext cx="903140" cy="371533"/>
          </a:xfrm>
          <a:prstGeom prst="bentConnector3">
            <a:avLst>
              <a:gd name="adj1" fmla="val -1889"/>
            </a:avLst>
          </a:prstGeom>
          <a:ln>
            <a:prstDash val="dash"/>
            <a:headEnd type="oval" w="med" len="med"/>
            <a:tailEnd type="oval" w="med" len="med"/>
          </a:ln>
        </p:spPr>
        <p:style>
          <a:lnRef idx="1">
            <a:schemeClr val="accent1"/>
          </a:lnRef>
          <a:fillRef idx="0">
            <a:schemeClr val="accent1"/>
          </a:fillRef>
          <a:effectRef idx="0">
            <a:schemeClr val="accent1"/>
          </a:effectRef>
          <a:fontRef idx="minor">
            <a:schemeClr val="tx1"/>
          </a:fontRef>
        </p:style>
      </p:cxnSp>
      <p:pic>
        <p:nvPicPr>
          <p:cNvPr id="55" name="图片 5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385662" y="4866648"/>
            <a:ext cx="1334535" cy="912488"/>
          </a:xfrm>
          <a:prstGeom prst="rect">
            <a:avLst/>
          </a:prstGeom>
        </p:spPr>
      </p:pic>
      <p:cxnSp>
        <p:nvCxnSpPr>
          <p:cNvPr id="18" name="肘形连接符 17"/>
          <p:cNvCxnSpPr/>
          <p:nvPr/>
        </p:nvCxnSpPr>
        <p:spPr>
          <a:xfrm>
            <a:off x="5909127" y="3546927"/>
            <a:ext cx="734178" cy="492638"/>
          </a:xfrm>
          <a:prstGeom prst="bentConnector2">
            <a:avLst/>
          </a:prstGeom>
          <a:ln>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20" name="肘形连接符 19"/>
          <p:cNvCxnSpPr/>
          <p:nvPr/>
        </p:nvCxnSpPr>
        <p:spPr>
          <a:xfrm>
            <a:off x="5909127" y="3546927"/>
            <a:ext cx="1563483" cy="492638"/>
          </a:xfrm>
          <a:prstGeom prst="bentConnector2">
            <a:avLst/>
          </a:prstGeom>
          <a:ln>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66" name="矩形 65"/>
          <p:cNvSpPr/>
          <p:nvPr/>
        </p:nvSpPr>
        <p:spPr>
          <a:xfrm>
            <a:off x="6236746" y="4636449"/>
            <a:ext cx="1702398" cy="219291"/>
          </a:xfrm>
          <a:prstGeom prst="rect">
            <a:avLst/>
          </a:prstGeom>
        </p:spPr>
        <p:txBody>
          <a:bodyPr wrap="square">
            <a:spAutoFit/>
          </a:bodyPr>
          <a:lstStyle/>
          <a:p>
            <a:pPr algn="ctr"/>
            <a:r>
              <a:rPr lang="en-US" altLang="zh-CN" sz="825" b="1" dirty="0">
                <a:latin typeface="Arial" pitchFamily="34" charset="0"/>
              </a:rPr>
              <a:t>Smart  1P Card/Keypad  Meter</a:t>
            </a:r>
            <a:endParaRPr lang="zh-CN" altLang="en-US" sz="825" b="1" dirty="0">
              <a:latin typeface="Arial" pitchFamily="34" charset="0"/>
            </a:endParaRPr>
          </a:p>
        </p:txBody>
      </p:sp>
      <p:sp>
        <p:nvSpPr>
          <p:cNvPr id="67" name="矩形 66"/>
          <p:cNvSpPr/>
          <p:nvPr/>
        </p:nvSpPr>
        <p:spPr>
          <a:xfrm>
            <a:off x="6262540" y="5785310"/>
            <a:ext cx="1857872" cy="213585"/>
          </a:xfrm>
          <a:prstGeom prst="rect">
            <a:avLst/>
          </a:prstGeom>
        </p:spPr>
        <p:txBody>
          <a:bodyPr wrap="square">
            <a:spAutoFit/>
          </a:bodyPr>
          <a:lstStyle/>
          <a:p>
            <a:pPr algn="ctr"/>
            <a:r>
              <a:rPr lang="en-US" altLang="zh-CN" sz="788" dirty="0">
                <a:latin typeface="Arial" panose="020B0604020202020204" pitchFamily="34" charset="0"/>
              </a:rPr>
              <a:t>Residential Area</a:t>
            </a:r>
            <a:endParaRPr lang="zh-CN" altLang="en-US" sz="788" dirty="0">
              <a:latin typeface="Arial" panose="020B0604020202020204" pitchFamily="34" charset="0"/>
            </a:endParaRPr>
          </a:p>
        </p:txBody>
      </p:sp>
      <p:pic>
        <p:nvPicPr>
          <p:cNvPr id="99" name="图片 9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348678" y="3774123"/>
            <a:ext cx="662594" cy="492970"/>
          </a:xfrm>
          <a:prstGeom prst="rect">
            <a:avLst/>
          </a:prstGeom>
        </p:spPr>
      </p:pic>
      <p:sp>
        <p:nvSpPr>
          <p:cNvPr id="100" name="TextBox 102"/>
          <p:cNvSpPr txBox="1"/>
          <p:nvPr/>
        </p:nvSpPr>
        <p:spPr>
          <a:xfrm>
            <a:off x="8334317" y="2343883"/>
            <a:ext cx="636324" cy="213585"/>
          </a:xfrm>
          <a:prstGeom prst="rect">
            <a:avLst/>
          </a:prstGeom>
          <a:noFill/>
        </p:spPr>
        <p:txBody>
          <a:bodyPr wrap="square" rtlCol="0">
            <a:spAutoFit/>
          </a:bodyPr>
          <a:lstStyle/>
          <a:p>
            <a:pPr algn="ctr"/>
            <a:r>
              <a:rPr lang="en-US" altLang="zh-CN" sz="788" b="1" dirty="0">
                <a:latin typeface="Arial" pitchFamily="34" charset="0"/>
                <a:ea typeface="微软雅黑" pitchFamily="34" charset="-122"/>
              </a:rPr>
              <a:t>POS</a:t>
            </a:r>
          </a:p>
        </p:txBody>
      </p:sp>
      <p:sp>
        <p:nvSpPr>
          <p:cNvPr id="101" name="TextBox 102"/>
          <p:cNvSpPr txBox="1"/>
          <p:nvPr/>
        </p:nvSpPr>
        <p:spPr>
          <a:xfrm>
            <a:off x="8380407" y="3450623"/>
            <a:ext cx="636324" cy="213585"/>
          </a:xfrm>
          <a:prstGeom prst="rect">
            <a:avLst/>
          </a:prstGeom>
          <a:noFill/>
        </p:spPr>
        <p:txBody>
          <a:bodyPr wrap="square" rtlCol="0">
            <a:spAutoFit/>
          </a:bodyPr>
          <a:lstStyle/>
          <a:p>
            <a:pPr algn="ctr"/>
            <a:r>
              <a:rPr lang="en-US" altLang="zh-CN" sz="788" b="1" dirty="0">
                <a:latin typeface="Arial" pitchFamily="34" charset="0"/>
                <a:ea typeface="微软雅黑" pitchFamily="34" charset="-122"/>
              </a:rPr>
              <a:t>ATM</a:t>
            </a:r>
          </a:p>
        </p:txBody>
      </p:sp>
      <p:sp>
        <p:nvSpPr>
          <p:cNvPr id="102" name="TextBox 102"/>
          <p:cNvSpPr txBox="1"/>
          <p:nvPr/>
        </p:nvSpPr>
        <p:spPr>
          <a:xfrm>
            <a:off x="8300397" y="4269310"/>
            <a:ext cx="710875" cy="456087"/>
          </a:xfrm>
          <a:prstGeom prst="rect">
            <a:avLst/>
          </a:prstGeom>
          <a:noFill/>
        </p:spPr>
        <p:txBody>
          <a:bodyPr wrap="square" rtlCol="0">
            <a:spAutoFit/>
          </a:bodyPr>
          <a:lstStyle/>
          <a:p>
            <a:pPr algn="ctr"/>
            <a:r>
              <a:rPr lang="en-US" altLang="zh-CN" sz="788" b="1" dirty="0">
                <a:latin typeface="Arial" pitchFamily="34" charset="0"/>
                <a:ea typeface="微软雅黑" pitchFamily="34" charset="-122"/>
              </a:rPr>
              <a:t>Third Party System</a:t>
            </a:r>
          </a:p>
        </p:txBody>
      </p:sp>
      <p:cxnSp>
        <p:nvCxnSpPr>
          <p:cNvPr id="26" name="肘形连接符 25"/>
          <p:cNvCxnSpPr/>
          <p:nvPr/>
        </p:nvCxnSpPr>
        <p:spPr>
          <a:xfrm>
            <a:off x="7827363" y="2073025"/>
            <a:ext cx="390807" cy="1093085"/>
          </a:xfrm>
          <a:prstGeom prst="bentConnector2">
            <a:avLst/>
          </a:prstGeom>
          <a:ln>
            <a:prstDash val="dash"/>
            <a:headEnd type="oval"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肘形连接符 32"/>
          <p:cNvCxnSpPr>
            <a:endCxn id="126" idx="3"/>
          </p:cNvCxnSpPr>
          <p:nvPr/>
        </p:nvCxnSpPr>
        <p:spPr>
          <a:xfrm rot="16200000" flipV="1">
            <a:off x="4201473" y="2342665"/>
            <a:ext cx="1287419" cy="1121105"/>
          </a:xfrm>
          <a:prstGeom prst="bentConnector2">
            <a:avLst/>
          </a:prstGeom>
          <a:ln>
            <a:prstDash val="dash"/>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91" name="TextBox 102"/>
          <p:cNvSpPr txBox="1"/>
          <p:nvPr/>
        </p:nvSpPr>
        <p:spPr>
          <a:xfrm>
            <a:off x="4791617" y="2834050"/>
            <a:ext cx="636324" cy="213585"/>
          </a:xfrm>
          <a:prstGeom prst="rect">
            <a:avLst/>
          </a:prstGeom>
          <a:noFill/>
        </p:spPr>
        <p:txBody>
          <a:bodyPr wrap="square" rtlCol="0">
            <a:spAutoFit/>
          </a:bodyPr>
          <a:lstStyle/>
          <a:p>
            <a:pPr algn="r"/>
            <a:r>
              <a:rPr lang="en-US" altLang="zh-CN" sz="788" b="1" dirty="0">
                <a:latin typeface="Arial" pitchFamily="34" charset="0"/>
                <a:ea typeface="微软雅黑" pitchFamily="34" charset="-122"/>
              </a:rPr>
              <a:t>GPRS/3G</a:t>
            </a:r>
          </a:p>
        </p:txBody>
      </p:sp>
      <p:grpSp>
        <p:nvGrpSpPr>
          <p:cNvPr id="6" name="组合 68"/>
          <p:cNvGrpSpPr/>
          <p:nvPr/>
        </p:nvGrpSpPr>
        <p:grpSpPr>
          <a:xfrm>
            <a:off x="260982" y="4241961"/>
            <a:ext cx="470538" cy="444339"/>
            <a:chOff x="8540750" y="1970088"/>
            <a:chExt cx="2532063" cy="3460751"/>
          </a:xfrm>
        </p:grpSpPr>
        <p:sp>
          <p:nvSpPr>
            <p:cNvPr id="70" name="Freeform 5"/>
            <p:cNvSpPr>
              <a:spLocks/>
            </p:cNvSpPr>
            <p:nvPr/>
          </p:nvSpPr>
          <p:spPr bwMode="auto">
            <a:xfrm>
              <a:off x="8540750" y="1984376"/>
              <a:ext cx="2532063" cy="3446463"/>
            </a:xfrm>
            <a:custGeom>
              <a:avLst/>
              <a:gdLst>
                <a:gd name="T0" fmla="*/ 3503 w 7006"/>
                <a:gd name="T1" fmla="*/ 9531 h 9531"/>
                <a:gd name="T2" fmla="*/ 365 w 7006"/>
                <a:gd name="T3" fmla="*/ 9339 h 9531"/>
                <a:gd name="T4" fmla="*/ 16 w 7006"/>
                <a:gd name="T5" fmla="*/ 8987 h 9531"/>
                <a:gd name="T6" fmla="*/ 16 w 7006"/>
                <a:gd name="T7" fmla="*/ 4571 h 9531"/>
                <a:gd name="T8" fmla="*/ 16 w 7006"/>
                <a:gd name="T9" fmla="*/ 561 h 9531"/>
                <a:gd name="T10" fmla="*/ 469 w 7006"/>
                <a:gd name="T11" fmla="*/ 135 h 9531"/>
                <a:gd name="T12" fmla="*/ 3503 w 7006"/>
                <a:gd name="T13" fmla="*/ 0 h 9531"/>
                <a:gd name="T14" fmla="*/ 6537 w 7006"/>
                <a:gd name="T15" fmla="*/ 135 h 9531"/>
                <a:gd name="T16" fmla="*/ 6989 w 7006"/>
                <a:gd name="T17" fmla="*/ 561 h 9531"/>
                <a:gd name="T18" fmla="*/ 6989 w 7006"/>
                <a:gd name="T19" fmla="*/ 4571 h 9531"/>
                <a:gd name="T20" fmla="*/ 6989 w 7006"/>
                <a:gd name="T21" fmla="*/ 8987 h 9531"/>
                <a:gd name="T22" fmla="*/ 6641 w 7006"/>
                <a:gd name="T23" fmla="*/ 9339 h 9531"/>
                <a:gd name="T24" fmla="*/ 3503 w 7006"/>
                <a:gd name="T25" fmla="*/ 9531 h 95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006" h="9531">
                  <a:moveTo>
                    <a:pt x="3503" y="9531"/>
                  </a:moveTo>
                  <a:cubicBezTo>
                    <a:pt x="2360" y="9467"/>
                    <a:pt x="1361" y="9423"/>
                    <a:pt x="365" y="9339"/>
                  </a:cubicBezTo>
                  <a:cubicBezTo>
                    <a:pt x="179" y="9323"/>
                    <a:pt x="16" y="9206"/>
                    <a:pt x="16" y="8987"/>
                  </a:cubicBezTo>
                  <a:lnTo>
                    <a:pt x="16" y="4571"/>
                  </a:lnTo>
                  <a:cubicBezTo>
                    <a:pt x="16" y="3234"/>
                    <a:pt x="0" y="1898"/>
                    <a:pt x="16" y="561"/>
                  </a:cubicBezTo>
                  <a:cubicBezTo>
                    <a:pt x="20" y="266"/>
                    <a:pt x="198" y="147"/>
                    <a:pt x="469" y="135"/>
                  </a:cubicBezTo>
                  <a:lnTo>
                    <a:pt x="3503" y="0"/>
                  </a:lnTo>
                  <a:lnTo>
                    <a:pt x="6537" y="135"/>
                  </a:lnTo>
                  <a:cubicBezTo>
                    <a:pt x="6808" y="147"/>
                    <a:pt x="6986" y="266"/>
                    <a:pt x="6989" y="561"/>
                  </a:cubicBezTo>
                  <a:cubicBezTo>
                    <a:pt x="7006" y="1898"/>
                    <a:pt x="6989" y="3234"/>
                    <a:pt x="6989" y="4571"/>
                  </a:cubicBezTo>
                  <a:lnTo>
                    <a:pt x="6989" y="8987"/>
                  </a:lnTo>
                  <a:cubicBezTo>
                    <a:pt x="6989" y="9206"/>
                    <a:pt x="6827" y="9323"/>
                    <a:pt x="6641" y="9339"/>
                  </a:cubicBezTo>
                  <a:cubicBezTo>
                    <a:pt x="5645" y="9423"/>
                    <a:pt x="4646" y="9467"/>
                    <a:pt x="3503" y="9531"/>
                  </a:cubicBezTo>
                  <a:close/>
                </a:path>
              </a:pathLst>
            </a:custGeom>
            <a:solidFill>
              <a:srgbClr val="C8C9C9"/>
            </a:solidFill>
            <a:ln w="9525">
              <a:solidFill>
                <a:srgbClr val="000000"/>
              </a:solidFill>
              <a:round/>
              <a:headEnd/>
              <a:tailEnd/>
            </a:ln>
          </p:spPr>
          <p:txBody>
            <a:bodyPr vert="horz" wrap="square" lIns="68580" tIns="34290" rIns="68580" bIns="34290" numCol="1" anchor="t" anchorCtr="0" compatLnSpc="1">
              <a:prstTxWarp prst="textNoShape">
                <a:avLst/>
              </a:prstTxWarp>
            </a:bodyPr>
            <a:lstStyle/>
            <a:p>
              <a:endParaRPr lang="zh-CN" altLang="en-US"/>
            </a:p>
          </p:txBody>
        </p:sp>
        <p:sp>
          <p:nvSpPr>
            <p:cNvPr id="71" name="Freeform 6"/>
            <p:cNvSpPr>
              <a:spLocks/>
            </p:cNvSpPr>
            <p:nvPr/>
          </p:nvSpPr>
          <p:spPr bwMode="auto">
            <a:xfrm>
              <a:off x="8548688" y="1970088"/>
              <a:ext cx="2520950" cy="2232025"/>
            </a:xfrm>
            <a:custGeom>
              <a:avLst/>
              <a:gdLst>
                <a:gd name="T0" fmla="*/ 951 w 6973"/>
                <a:gd name="T1" fmla="*/ 68 h 6170"/>
                <a:gd name="T2" fmla="*/ 6021 w 6973"/>
                <a:gd name="T3" fmla="*/ 68 h 6170"/>
                <a:gd name="T4" fmla="*/ 6973 w 6973"/>
                <a:gd name="T5" fmla="*/ 1101 h 6170"/>
                <a:gd name="T6" fmla="*/ 6973 w 6973"/>
                <a:gd name="T7" fmla="*/ 6170 h 6170"/>
                <a:gd name="T8" fmla="*/ 3785 w 6973"/>
                <a:gd name="T9" fmla="*/ 6170 h 6170"/>
                <a:gd name="T10" fmla="*/ 3187 w 6973"/>
                <a:gd name="T11" fmla="*/ 6170 h 6170"/>
                <a:gd name="T12" fmla="*/ 0 w 6973"/>
                <a:gd name="T13" fmla="*/ 6170 h 6170"/>
                <a:gd name="T14" fmla="*/ 0 w 6973"/>
                <a:gd name="T15" fmla="*/ 1101 h 6170"/>
                <a:gd name="T16" fmla="*/ 951 w 6973"/>
                <a:gd name="T17" fmla="*/ 68 h 6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73" h="6170">
                  <a:moveTo>
                    <a:pt x="951" y="68"/>
                  </a:moveTo>
                  <a:cubicBezTo>
                    <a:pt x="3008" y="0"/>
                    <a:pt x="3965" y="0"/>
                    <a:pt x="6021" y="68"/>
                  </a:cubicBezTo>
                  <a:cubicBezTo>
                    <a:pt x="6286" y="518"/>
                    <a:pt x="6590" y="888"/>
                    <a:pt x="6973" y="1101"/>
                  </a:cubicBezTo>
                  <a:cubicBezTo>
                    <a:pt x="6973" y="2791"/>
                    <a:pt x="6973" y="4480"/>
                    <a:pt x="6973" y="6170"/>
                  </a:cubicBezTo>
                  <a:lnTo>
                    <a:pt x="3785" y="6170"/>
                  </a:lnTo>
                  <a:lnTo>
                    <a:pt x="3187" y="6170"/>
                  </a:lnTo>
                  <a:lnTo>
                    <a:pt x="0" y="6170"/>
                  </a:lnTo>
                  <a:cubicBezTo>
                    <a:pt x="0" y="4480"/>
                    <a:pt x="0" y="2791"/>
                    <a:pt x="0" y="1101"/>
                  </a:cubicBezTo>
                  <a:cubicBezTo>
                    <a:pt x="382" y="888"/>
                    <a:pt x="687" y="518"/>
                    <a:pt x="951" y="68"/>
                  </a:cubicBezTo>
                  <a:close/>
                </a:path>
              </a:pathLst>
            </a:custGeom>
            <a:solidFill>
              <a:srgbClr val="9E9F9F"/>
            </a:solidFill>
            <a:ln w="9525">
              <a:solidFill>
                <a:srgbClr val="000000"/>
              </a:solidFill>
              <a:round/>
              <a:headEnd/>
              <a:tailEnd/>
            </a:ln>
          </p:spPr>
          <p:txBody>
            <a:bodyPr vert="horz" wrap="square" lIns="68580" tIns="34290" rIns="68580" bIns="34290" numCol="1" anchor="t" anchorCtr="0" compatLnSpc="1">
              <a:prstTxWarp prst="textNoShape">
                <a:avLst/>
              </a:prstTxWarp>
            </a:bodyPr>
            <a:lstStyle/>
            <a:p>
              <a:endParaRPr lang="zh-CN" altLang="en-US"/>
            </a:p>
          </p:txBody>
        </p:sp>
        <p:sp>
          <p:nvSpPr>
            <p:cNvPr id="72" name="Freeform 7"/>
            <p:cNvSpPr>
              <a:spLocks/>
            </p:cNvSpPr>
            <p:nvPr/>
          </p:nvSpPr>
          <p:spPr bwMode="auto">
            <a:xfrm>
              <a:off x="8774113" y="2266951"/>
              <a:ext cx="2041525" cy="915988"/>
            </a:xfrm>
            <a:custGeom>
              <a:avLst/>
              <a:gdLst>
                <a:gd name="T0" fmla="*/ 600 w 5648"/>
                <a:gd name="T1" fmla="*/ 0 h 2532"/>
                <a:gd name="T2" fmla="*/ 5048 w 5648"/>
                <a:gd name="T3" fmla="*/ 0 h 2532"/>
                <a:gd name="T4" fmla="*/ 5648 w 5648"/>
                <a:gd name="T5" fmla="*/ 600 h 2532"/>
                <a:gd name="T6" fmla="*/ 5648 w 5648"/>
                <a:gd name="T7" fmla="*/ 2232 h 2532"/>
                <a:gd name="T8" fmla="*/ 5348 w 5648"/>
                <a:gd name="T9" fmla="*/ 2532 h 2532"/>
                <a:gd name="T10" fmla="*/ 300 w 5648"/>
                <a:gd name="T11" fmla="*/ 2532 h 2532"/>
                <a:gd name="T12" fmla="*/ 0 w 5648"/>
                <a:gd name="T13" fmla="*/ 2232 h 2532"/>
                <a:gd name="T14" fmla="*/ 0 w 5648"/>
                <a:gd name="T15" fmla="*/ 600 h 2532"/>
                <a:gd name="T16" fmla="*/ 600 w 5648"/>
                <a:gd name="T17" fmla="*/ 0 h 2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48" h="2532">
                  <a:moveTo>
                    <a:pt x="600" y="0"/>
                  </a:moveTo>
                  <a:lnTo>
                    <a:pt x="5048" y="0"/>
                  </a:lnTo>
                  <a:cubicBezTo>
                    <a:pt x="5378" y="0"/>
                    <a:pt x="5648" y="270"/>
                    <a:pt x="5648" y="600"/>
                  </a:cubicBezTo>
                  <a:lnTo>
                    <a:pt x="5648" y="2232"/>
                  </a:lnTo>
                  <a:cubicBezTo>
                    <a:pt x="5648" y="2397"/>
                    <a:pt x="5513" y="2532"/>
                    <a:pt x="5348" y="2532"/>
                  </a:cubicBezTo>
                  <a:lnTo>
                    <a:pt x="300" y="2532"/>
                  </a:lnTo>
                  <a:cubicBezTo>
                    <a:pt x="135" y="2532"/>
                    <a:pt x="0" y="2397"/>
                    <a:pt x="0" y="2232"/>
                  </a:cubicBezTo>
                  <a:lnTo>
                    <a:pt x="0" y="600"/>
                  </a:lnTo>
                  <a:cubicBezTo>
                    <a:pt x="0" y="270"/>
                    <a:pt x="270" y="0"/>
                    <a:pt x="600" y="0"/>
                  </a:cubicBezTo>
                  <a:close/>
                </a:path>
              </a:pathLst>
            </a:custGeom>
            <a:solidFill>
              <a:srgbClr val="8888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a:p>
          </p:txBody>
        </p:sp>
        <p:sp>
          <p:nvSpPr>
            <p:cNvPr id="73" name="Rectangle 8"/>
            <p:cNvSpPr>
              <a:spLocks noChangeArrowheads="1"/>
            </p:cNvSpPr>
            <p:nvPr/>
          </p:nvSpPr>
          <p:spPr bwMode="auto">
            <a:xfrm>
              <a:off x="9185275" y="2460626"/>
              <a:ext cx="1258888" cy="401638"/>
            </a:xfrm>
            <a:prstGeom prst="rect">
              <a:avLst/>
            </a:prstGeom>
            <a:solidFill>
              <a:srgbClr val="59575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zh-CN" altLang="en-US"/>
            </a:p>
          </p:txBody>
        </p:sp>
        <p:sp>
          <p:nvSpPr>
            <p:cNvPr id="74" name="Freeform 9"/>
            <p:cNvSpPr>
              <a:spLocks/>
            </p:cNvSpPr>
            <p:nvPr/>
          </p:nvSpPr>
          <p:spPr bwMode="auto">
            <a:xfrm>
              <a:off x="9756775" y="3319463"/>
              <a:ext cx="225425" cy="134938"/>
            </a:xfrm>
            <a:custGeom>
              <a:avLst/>
              <a:gdLst>
                <a:gd name="T0" fmla="*/ 100 w 625"/>
                <a:gd name="T1" fmla="*/ 0 h 371"/>
                <a:gd name="T2" fmla="*/ 525 w 625"/>
                <a:gd name="T3" fmla="*/ 0 h 371"/>
                <a:gd name="T4" fmla="*/ 625 w 625"/>
                <a:gd name="T5" fmla="*/ 100 h 371"/>
                <a:gd name="T6" fmla="*/ 625 w 625"/>
                <a:gd name="T7" fmla="*/ 271 h 371"/>
                <a:gd name="T8" fmla="*/ 525 w 625"/>
                <a:gd name="T9" fmla="*/ 371 h 371"/>
                <a:gd name="T10" fmla="*/ 100 w 625"/>
                <a:gd name="T11" fmla="*/ 371 h 371"/>
                <a:gd name="T12" fmla="*/ 0 w 625"/>
                <a:gd name="T13" fmla="*/ 271 h 371"/>
                <a:gd name="T14" fmla="*/ 0 w 625"/>
                <a:gd name="T15" fmla="*/ 100 h 371"/>
                <a:gd name="T16" fmla="*/ 100 w 625"/>
                <a:gd name="T17" fmla="*/ 0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5" h="371">
                  <a:moveTo>
                    <a:pt x="100" y="0"/>
                  </a:moveTo>
                  <a:lnTo>
                    <a:pt x="525" y="0"/>
                  </a:lnTo>
                  <a:cubicBezTo>
                    <a:pt x="580" y="0"/>
                    <a:pt x="625" y="45"/>
                    <a:pt x="625" y="100"/>
                  </a:cubicBezTo>
                  <a:lnTo>
                    <a:pt x="625" y="271"/>
                  </a:lnTo>
                  <a:cubicBezTo>
                    <a:pt x="625" y="326"/>
                    <a:pt x="580" y="371"/>
                    <a:pt x="525" y="371"/>
                  </a:cubicBezTo>
                  <a:lnTo>
                    <a:pt x="100" y="371"/>
                  </a:lnTo>
                  <a:cubicBezTo>
                    <a:pt x="45" y="371"/>
                    <a:pt x="0" y="326"/>
                    <a:pt x="0" y="271"/>
                  </a:cubicBezTo>
                  <a:lnTo>
                    <a:pt x="0" y="100"/>
                  </a:lnTo>
                  <a:cubicBezTo>
                    <a:pt x="0" y="45"/>
                    <a:pt x="45" y="0"/>
                    <a:pt x="100" y="0"/>
                  </a:cubicBezTo>
                  <a:close/>
                </a:path>
              </a:pathLst>
            </a:cu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a:p>
          </p:txBody>
        </p:sp>
        <p:sp>
          <p:nvSpPr>
            <p:cNvPr id="75" name="Freeform 10"/>
            <p:cNvSpPr>
              <a:spLocks/>
            </p:cNvSpPr>
            <p:nvPr/>
          </p:nvSpPr>
          <p:spPr bwMode="auto">
            <a:xfrm>
              <a:off x="9756775" y="3516313"/>
              <a:ext cx="225425" cy="134938"/>
            </a:xfrm>
            <a:custGeom>
              <a:avLst/>
              <a:gdLst>
                <a:gd name="T0" fmla="*/ 100 w 625"/>
                <a:gd name="T1" fmla="*/ 0 h 372"/>
                <a:gd name="T2" fmla="*/ 525 w 625"/>
                <a:gd name="T3" fmla="*/ 0 h 372"/>
                <a:gd name="T4" fmla="*/ 625 w 625"/>
                <a:gd name="T5" fmla="*/ 100 h 372"/>
                <a:gd name="T6" fmla="*/ 625 w 625"/>
                <a:gd name="T7" fmla="*/ 272 h 372"/>
                <a:gd name="T8" fmla="*/ 525 w 625"/>
                <a:gd name="T9" fmla="*/ 372 h 372"/>
                <a:gd name="T10" fmla="*/ 100 w 625"/>
                <a:gd name="T11" fmla="*/ 372 h 372"/>
                <a:gd name="T12" fmla="*/ 0 w 625"/>
                <a:gd name="T13" fmla="*/ 272 h 372"/>
                <a:gd name="T14" fmla="*/ 0 w 625"/>
                <a:gd name="T15" fmla="*/ 100 h 372"/>
                <a:gd name="T16" fmla="*/ 100 w 625"/>
                <a:gd name="T17" fmla="*/ 0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5" h="372">
                  <a:moveTo>
                    <a:pt x="100" y="0"/>
                  </a:moveTo>
                  <a:lnTo>
                    <a:pt x="525" y="0"/>
                  </a:lnTo>
                  <a:cubicBezTo>
                    <a:pt x="580" y="0"/>
                    <a:pt x="625" y="45"/>
                    <a:pt x="625" y="100"/>
                  </a:cubicBezTo>
                  <a:lnTo>
                    <a:pt x="625" y="272"/>
                  </a:lnTo>
                  <a:cubicBezTo>
                    <a:pt x="625" y="327"/>
                    <a:pt x="580" y="372"/>
                    <a:pt x="525" y="372"/>
                  </a:cubicBezTo>
                  <a:lnTo>
                    <a:pt x="100" y="372"/>
                  </a:lnTo>
                  <a:cubicBezTo>
                    <a:pt x="45" y="372"/>
                    <a:pt x="0" y="327"/>
                    <a:pt x="0" y="272"/>
                  </a:cubicBezTo>
                  <a:lnTo>
                    <a:pt x="0" y="100"/>
                  </a:lnTo>
                  <a:cubicBezTo>
                    <a:pt x="0" y="45"/>
                    <a:pt x="45" y="0"/>
                    <a:pt x="100" y="0"/>
                  </a:cubicBezTo>
                  <a:close/>
                </a:path>
              </a:pathLst>
            </a:cu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a:p>
          </p:txBody>
        </p:sp>
        <p:sp>
          <p:nvSpPr>
            <p:cNvPr id="76" name="Freeform 11"/>
            <p:cNvSpPr>
              <a:spLocks/>
            </p:cNvSpPr>
            <p:nvPr/>
          </p:nvSpPr>
          <p:spPr bwMode="auto">
            <a:xfrm>
              <a:off x="9756775" y="3698876"/>
              <a:ext cx="225425" cy="134938"/>
            </a:xfrm>
            <a:custGeom>
              <a:avLst/>
              <a:gdLst>
                <a:gd name="T0" fmla="*/ 100 w 625"/>
                <a:gd name="T1" fmla="*/ 0 h 371"/>
                <a:gd name="T2" fmla="*/ 525 w 625"/>
                <a:gd name="T3" fmla="*/ 0 h 371"/>
                <a:gd name="T4" fmla="*/ 625 w 625"/>
                <a:gd name="T5" fmla="*/ 100 h 371"/>
                <a:gd name="T6" fmla="*/ 625 w 625"/>
                <a:gd name="T7" fmla="*/ 271 h 371"/>
                <a:gd name="T8" fmla="*/ 525 w 625"/>
                <a:gd name="T9" fmla="*/ 371 h 371"/>
                <a:gd name="T10" fmla="*/ 100 w 625"/>
                <a:gd name="T11" fmla="*/ 371 h 371"/>
                <a:gd name="T12" fmla="*/ 0 w 625"/>
                <a:gd name="T13" fmla="*/ 271 h 371"/>
                <a:gd name="T14" fmla="*/ 0 w 625"/>
                <a:gd name="T15" fmla="*/ 100 h 371"/>
                <a:gd name="T16" fmla="*/ 100 w 625"/>
                <a:gd name="T17" fmla="*/ 0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5" h="371">
                  <a:moveTo>
                    <a:pt x="100" y="0"/>
                  </a:moveTo>
                  <a:lnTo>
                    <a:pt x="525" y="0"/>
                  </a:lnTo>
                  <a:cubicBezTo>
                    <a:pt x="580" y="0"/>
                    <a:pt x="625" y="45"/>
                    <a:pt x="625" y="100"/>
                  </a:cubicBezTo>
                  <a:lnTo>
                    <a:pt x="625" y="271"/>
                  </a:lnTo>
                  <a:cubicBezTo>
                    <a:pt x="625" y="326"/>
                    <a:pt x="580" y="371"/>
                    <a:pt x="525" y="371"/>
                  </a:cubicBezTo>
                  <a:lnTo>
                    <a:pt x="100" y="371"/>
                  </a:lnTo>
                  <a:cubicBezTo>
                    <a:pt x="45" y="371"/>
                    <a:pt x="0" y="326"/>
                    <a:pt x="0" y="271"/>
                  </a:cubicBezTo>
                  <a:lnTo>
                    <a:pt x="0" y="100"/>
                  </a:lnTo>
                  <a:cubicBezTo>
                    <a:pt x="0" y="45"/>
                    <a:pt x="45" y="0"/>
                    <a:pt x="100" y="0"/>
                  </a:cubicBezTo>
                  <a:close/>
                </a:path>
              </a:pathLst>
            </a:cu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a:p>
          </p:txBody>
        </p:sp>
        <p:sp>
          <p:nvSpPr>
            <p:cNvPr id="77" name="Freeform 12"/>
            <p:cNvSpPr>
              <a:spLocks/>
            </p:cNvSpPr>
            <p:nvPr/>
          </p:nvSpPr>
          <p:spPr bwMode="auto">
            <a:xfrm>
              <a:off x="9756775" y="3897313"/>
              <a:ext cx="225425" cy="133350"/>
            </a:xfrm>
            <a:custGeom>
              <a:avLst/>
              <a:gdLst>
                <a:gd name="T0" fmla="*/ 100 w 625"/>
                <a:gd name="T1" fmla="*/ 0 h 371"/>
                <a:gd name="T2" fmla="*/ 525 w 625"/>
                <a:gd name="T3" fmla="*/ 0 h 371"/>
                <a:gd name="T4" fmla="*/ 625 w 625"/>
                <a:gd name="T5" fmla="*/ 100 h 371"/>
                <a:gd name="T6" fmla="*/ 625 w 625"/>
                <a:gd name="T7" fmla="*/ 271 h 371"/>
                <a:gd name="T8" fmla="*/ 525 w 625"/>
                <a:gd name="T9" fmla="*/ 371 h 371"/>
                <a:gd name="T10" fmla="*/ 100 w 625"/>
                <a:gd name="T11" fmla="*/ 371 h 371"/>
                <a:gd name="T12" fmla="*/ 0 w 625"/>
                <a:gd name="T13" fmla="*/ 271 h 371"/>
                <a:gd name="T14" fmla="*/ 0 w 625"/>
                <a:gd name="T15" fmla="*/ 100 h 371"/>
                <a:gd name="T16" fmla="*/ 100 w 625"/>
                <a:gd name="T17" fmla="*/ 0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5" h="371">
                  <a:moveTo>
                    <a:pt x="100" y="0"/>
                  </a:moveTo>
                  <a:lnTo>
                    <a:pt x="525" y="0"/>
                  </a:lnTo>
                  <a:cubicBezTo>
                    <a:pt x="580" y="0"/>
                    <a:pt x="625" y="45"/>
                    <a:pt x="625" y="100"/>
                  </a:cubicBezTo>
                  <a:lnTo>
                    <a:pt x="625" y="271"/>
                  </a:lnTo>
                  <a:cubicBezTo>
                    <a:pt x="625" y="326"/>
                    <a:pt x="580" y="371"/>
                    <a:pt x="525" y="371"/>
                  </a:cubicBezTo>
                  <a:lnTo>
                    <a:pt x="100" y="371"/>
                  </a:lnTo>
                  <a:cubicBezTo>
                    <a:pt x="45" y="371"/>
                    <a:pt x="0" y="326"/>
                    <a:pt x="0" y="271"/>
                  </a:cubicBezTo>
                  <a:lnTo>
                    <a:pt x="0" y="100"/>
                  </a:lnTo>
                  <a:cubicBezTo>
                    <a:pt x="0" y="45"/>
                    <a:pt x="45" y="0"/>
                    <a:pt x="100" y="0"/>
                  </a:cubicBezTo>
                  <a:close/>
                </a:path>
              </a:pathLst>
            </a:cu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a:p>
          </p:txBody>
        </p:sp>
        <p:sp>
          <p:nvSpPr>
            <p:cNvPr id="78" name="Freeform 13"/>
            <p:cNvSpPr>
              <a:spLocks/>
            </p:cNvSpPr>
            <p:nvPr/>
          </p:nvSpPr>
          <p:spPr bwMode="auto">
            <a:xfrm>
              <a:off x="10125075" y="3319463"/>
              <a:ext cx="225425" cy="134938"/>
            </a:xfrm>
            <a:custGeom>
              <a:avLst/>
              <a:gdLst>
                <a:gd name="T0" fmla="*/ 100 w 624"/>
                <a:gd name="T1" fmla="*/ 0 h 371"/>
                <a:gd name="T2" fmla="*/ 524 w 624"/>
                <a:gd name="T3" fmla="*/ 0 h 371"/>
                <a:gd name="T4" fmla="*/ 624 w 624"/>
                <a:gd name="T5" fmla="*/ 100 h 371"/>
                <a:gd name="T6" fmla="*/ 624 w 624"/>
                <a:gd name="T7" fmla="*/ 271 h 371"/>
                <a:gd name="T8" fmla="*/ 524 w 624"/>
                <a:gd name="T9" fmla="*/ 371 h 371"/>
                <a:gd name="T10" fmla="*/ 100 w 624"/>
                <a:gd name="T11" fmla="*/ 371 h 371"/>
                <a:gd name="T12" fmla="*/ 0 w 624"/>
                <a:gd name="T13" fmla="*/ 271 h 371"/>
                <a:gd name="T14" fmla="*/ 0 w 624"/>
                <a:gd name="T15" fmla="*/ 100 h 371"/>
                <a:gd name="T16" fmla="*/ 100 w 624"/>
                <a:gd name="T17" fmla="*/ 0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4" h="371">
                  <a:moveTo>
                    <a:pt x="100" y="0"/>
                  </a:moveTo>
                  <a:lnTo>
                    <a:pt x="524" y="0"/>
                  </a:lnTo>
                  <a:cubicBezTo>
                    <a:pt x="579" y="0"/>
                    <a:pt x="624" y="45"/>
                    <a:pt x="624" y="100"/>
                  </a:cubicBezTo>
                  <a:lnTo>
                    <a:pt x="624" y="271"/>
                  </a:lnTo>
                  <a:cubicBezTo>
                    <a:pt x="624" y="326"/>
                    <a:pt x="579" y="371"/>
                    <a:pt x="524" y="371"/>
                  </a:cubicBezTo>
                  <a:lnTo>
                    <a:pt x="100" y="371"/>
                  </a:lnTo>
                  <a:cubicBezTo>
                    <a:pt x="45" y="371"/>
                    <a:pt x="0" y="326"/>
                    <a:pt x="0" y="271"/>
                  </a:cubicBezTo>
                  <a:lnTo>
                    <a:pt x="0" y="100"/>
                  </a:lnTo>
                  <a:cubicBezTo>
                    <a:pt x="0" y="45"/>
                    <a:pt x="45" y="0"/>
                    <a:pt x="100" y="0"/>
                  </a:cubicBezTo>
                  <a:close/>
                </a:path>
              </a:pathLst>
            </a:cu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a:p>
          </p:txBody>
        </p:sp>
        <p:sp>
          <p:nvSpPr>
            <p:cNvPr id="79" name="Freeform 14"/>
            <p:cNvSpPr>
              <a:spLocks/>
            </p:cNvSpPr>
            <p:nvPr/>
          </p:nvSpPr>
          <p:spPr bwMode="auto">
            <a:xfrm>
              <a:off x="10125075" y="3516313"/>
              <a:ext cx="225425" cy="134938"/>
            </a:xfrm>
            <a:custGeom>
              <a:avLst/>
              <a:gdLst>
                <a:gd name="T0" fmla="*/ 100 w 624"/>
                <a:gd name="T1" fmla="*/ 0 h 372"/>
                <a:gd name="T2" fmla="*/ 524 w 624"/>
                <a:gd name="T3" fmla="*/ 0 h 372"/>
                <a:gd name="T4" fmla="*/ 624 w 624"/>
                <a:gd name="T5" fmla="*/ 100 h 372"/>
                <a:gd name="T6" fmla="*/ 624 w 624"/>
                <a:gd name="T7" fmla="*/ 272 h 372"/>
                <a:gd name="T8" fmla="*/ 524 w 624"/>
                <a:gd name="T9" fmla="*/ 372 h 372"/>
                <a:gd name="T10" fmla="*/ 100 w 624"/>
                <a:gd name="T11" fmla="*/ 372 h 372"/>
                <a:gd name="T12" fmla="*/ 0 w 624"/>
                <a:gd name="T13" fmla="*/ 272 h 372"/>
                <a:gd name="T14" fmla="*/ 0 w 624"/>
                <a:gd name="T15" fmla="*/ 100 h 372"/>
                <a:gd name="T16" fmla="*/ 100 w 624"/>
                <a:gd name="T17" fmla="*/ 0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4" h="372">
                  <a:moveTo>
                    <a:pt x="100" y="0"/>
                  </a:moveTo>
                  <a:lnTo>
                    <a:pt x="524" y="0"/>
                  </a:lnTo>
                  <a:cubicBezTo>
                    <a:pt x="579" y="0"/>
                    <a:pt x="624" y="45"/>
                    <a:pt x="624" y="100"/>
                  </a:cubicBezTo>
                  <a:lnTo>
                    <a:pt x="624" y="272"/>
                  </a:lnTo>
                  <a:cubicBezTo>
                    <a:pt x="624" y="327"/>
                    <a:pt x="579" y="372"/>
                    <a:pt x="524" y="372"/>
                  </a:cubicBezTo>
                  <a:lnTo>
                    <a:pt x="100" y="372"/>
                  </a:lnTo>
                  <a:cubicBezTo>
                    <a:pt x="45" y="372"/>
                    <a:pt x="0" y="327"/>
                    <a:pt x="0" y="272"/>
                  </a:cubicBezTo>
                  <a:lnTo>
                    <a:pt x="0" y="100"/>
                  </a:lnTo>
                  <a:cubicBezTo>
                    <a:pt x="0" y="45"/>
                    <a:pt x="45" y="0"/>
                    <a:pt x="100" y="0"/>
                  </a:cubicBezTo>
                  <a:close/>
                </a:path>
              </a:pathLst>
            </a:cu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a:p>
          </p:txBody>
        </p:sp>
        <p:sp>
          <p:nvSpPr>
            <p:cNvPr id="80" name="Freeform 15"/>
            <p:cNvSpPr>
              <a:spLocks/>
            </p:cNvSpPr>
            <p:nvPr/>
          </p:nvSpPr>
          <p:spPr bwMode="auto">
            <a:xfrm>
              <a:off x="10125075" y="3698876"/>
              <a:ext cx="225425" cy="134938"/>
            </a:xfrm>
            <a:custGeom>
              <a:avLst/>
              <a:gdLst>
                <a:gd name="T0" fmla="*/ 100 w 624"/>
                <a:gd name="T1" fmla="*/ 0 h 371"/>
                <a:gd name="T2" fmla="*/ 524 w 624"/>
                <a:gd name="T3" fmla="*/ 0 h 371"/>
                <a:gd name="T4" fmla="*/ 624 w 624"/>
                <a:gd name="T5" fmla="*/ 100 h 371"/>
                <a:gd name="T6" fmla="*/ 624 w 624"/>
                <a:gd name="T7" fmla="*/ 271 h 371"/>
                <a:gd name="T8" fmla="*/ 524 w 624"/>
                <a:gd name="T9" fmla="*/ 371 h 371"/>
                <a:gd name="T10" fmla="*/ 100 w 624"/>
                <a:gd name="T11" fmla="*/ 371 h 371"/>
                <a:gd name="T12" fmla="*/ 0 w 624"/>
                <a:gd name="T13" fmla="*/ 271 h 371"/>
                <a:gd name="T14" fmla="*/ 0 w 624"/>
                <a:gd name="T15" fmla="*/ 100 h 371"/>
                <a:gd name="T16" fmla="*/ 100 w 624"/>
                <a:gd name="T17" fmla="*/ 0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4" h="371">
                  <a:moveTo>
                    <a:pt x="100" y="0"/>
                  </a:moveTo>
                  <a:lnTo>
                    <a:pt x="524" y="0"/>
                  </a:lnTo>
                  <a:cubicBezTo>
                    <a:pt x="579" y="0"/>
                    <a:pt x="624" y="45"/>
                    <a:pt x="624" y="100"/>
                  </a:cubicBezTo>
                  <a:lnTo>
                    <a:pt x="624" y="271"/>
                  </a:lnTo>
                  <a:cubicBezTo>
                    <a:pt x="624" y="326"/>
                    <a:pt x="579" y="371"/>
                    <a:pt x="524" y="371"/>
                  </a:cubicBezTo>
                  <a:lnTo>
                    <a:pt x="100" y="371"/>
                  </a:lnTo>
                  <a:cubicBezTo>
                    <a:pt x="45" y="371"/>
                    <a:pt x="0" y="326"/>
                    <a:pt x="0" y="271"/>
                  </a:cubicBezTo>
                  <a:lnTo>
                    <a:pt x="0" y="100"/>
                  </a:lnTo>
                  <a:cubicBezTo>
                    <a:pt x="0" y="45"/>
                    <a:pt x="45" y="0"/>
                    <a:pt x="100" y="0"/>
                  </a:cubicBezTo>
                  <a:close/>
                </a:path>
              </a:pathLst>
            </a:cu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a:p>
          </p:txBody>
        </p:sp>
        <p:sp>
          <p:nvSpPr>
            <p:cNvPr id="81" name="Freeform 16"/>
            <p:cNvSpPr>
              <a:spLocks/>
            </p:cNvSpPr>
            <p:nvPr/>
          </p:nvSpPr>
          <p:spPr bwMode="auto">
            <a:xfrm>
              <a:off x="10125075" y="3897313"/>
              <a:ext cx="225425" cy="133350"/>
            </a:xfrm>
            <a:custGeom>
              <a:avLst/>
              <a:gdLst>
                <a:gd name="T0" fmla="*/ 100 w 624"/>
                <a:gd name="T1" fmla="*/ 0 h 371"/>
                <a:gd name="T2" fmla="*/ 524 w 624"/>
                <a:gd name="T3" fmla="*/ 0 h 371"/>
                <a:gd name="T4" fmla="*/ 624 w 624"/>
                <a:gd name="T5" fmla="*/ 100 h 371"/>
                <a:gd name="T6" fmla="*/ 624 w 624"/>
                <a:gd name="T7" fmla="*/ 271 h 371"/>
                <a:gd name="T8" fmla="*/ 524 w 624"/>
                <a:gd name="T9" fmla="*/ 371 h 371"/>
                <a:gd name="T10" fmla="*/ 100 w 624"/>
                <a:gd name="T11" fmla="*/ 371 h 371"/>
                <a:gd name="T12" fmla="*/ 0 w 624"/>
                <a:gd name="T13" fmla="*/ 271 h 371"/>
                <a:gd name="T14" fmla="*/ 0 w 624"/>
                <a:gd name="T15" fmla="*/ 100 h 371"/>
                <a:gd name="T16" fmla="*/ 100 w 624"/>
                <a:gd name="T17" fmla="*/ 0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4" h="371">
                  <a:moveTo>
                    <a:pt x="100" y="0"/>
                  </a:moveTo>
                  <a:lnTo>
                    <a:pt x="524" y="0"/>
                  </a:lnTo>
                  <a:cubicBezTo>
                    <a:pt x="579" y="0"/>
                    <a:pt x="624" y="45"/>
                    <a:pt x="624" y="100"/>
                  </a:cubicBezTo>
                  <a:lnTo>
                    <a:pt x="624" y="271"/>
                  </a:lnTo>
                  <a:cubicBezTo>
                    <a:pt x="624" y="326"/>
                    <a:pt x="579" y="371"/>
                    <a:pt x="524" y="371"/>
                  </a:cubicBezTo>
                  <a:lnTo>
                    <a:pt x="100" y="371"/>
                  </a:lnTo>
                  <a:cubicBezTo>
                    <a:pt x="45" y="371"/>
                    <a:pt x="0" y="326"/>
                    <a:pt x="0" y="271"/>
                  </a:cubicBezTo>
                  <a:lnTo>
                    <a:pt x="0" y="100"/>
                  </a:lnTo>
                  <a:cubicBezTo>
                    <a:pt x="0" y="45"/>
                    <a:pt x="45" y="0"/>
                    <a:pt x="100" y="0"/>
                  </a:cubicBezTo>
                  <a:close/>
                </a:path>
              </a:pathLst>
            </a:cu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a:p>
          </p:txBody>
        </p:sp>
        <p:sp>
          <p:nvSpPr>
            <p:cNvPr id="82" name="Freeform 17"/>
            <p:cNvSpPr>
              <a:spLocks/>
            </p:cNvSpPr>
            <p:nvPr/>
          </p:nvSpPr>
          <p:spPr bwMode="auto">
            <a:xfrm>
              <a:off x="10494963" y="3319463"/>
              <a:ext cx="227013" cy="134938"/>
            </a:xfrm>
            <a:custGeom>
              <a:avLst/>
              <a:gdLst>
                <a:gd name="T0" fmla="*/ 100 w 624"/>
                <a:gd name="T1" fmla="*/ 0 h 371"/>
                <a:gd name="T2" fmla="*/ 524 w 624"/>
                <a:gd name="T3" fmla="*/ 0 h 371"/>
                <a:gd name="T4" fmla="*/ 624 w 624"/>
                <a:gd name="T5" fmla="*/ 100 h 371"/>
                <a:gd name="T6" fmla="*/ 624 w 624"/>
                <a:gd name="T7" fmla="*/ 271 h 371"/>
                <a:gd name="T8" fmla="*/ 524 w 624"/>
                <a:gd name="T9" fmla="*/ 371 h 371"/>
                <a:gd name="T10" fmla="*/ 100 w 624"/>
                <a:gd name="T11" fmla="*/ 371 h 371"/>
                <a:gd name="T12" fmla="*/ 0 w 624"/>
                <a:gd name="T13" fmla="*/ 271 h 371"/>
                <a:gd name="T14" fmla="*/ 0 w 624"/>
                <a:gd name="T15" fmla="*/ 100 h 371"/>
                <a:gd name="T16" fmla="*/ 100 w 624"/>
                <a:gd name="T17" fmla="*/ 0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4" h="371">
                  <a:moveTo>
                    <a:pt x="100" y="0"/>
                  </a:moveTo>
                  <a:lnTo>
                    <a:pt x="524" y="0"/>
                  </a:lnTo>
                  <a:cubicBezTo>
                    <a:pt x="579" y="0"/>
                    <a:pt x="624" y="45"/>
                    <a:pt x="624" y="100"/>
                  </a:cubicBezTo>
                  <a:lnTo>
                    <a:pt x="624" y="271"/>
                  </a:lnTo>
                  <a:cubicBezTo>
                    <a:pt x="624" y="326"/>
                    <a:pt x="579" y="371"/>
                    <a:pt x="524" y="371"/>
                  </a:cubicBezTo>
                  <a:lnTo>
                    <a:pt x="100" y="371"/>
                  </a:lnTo>
                  <a:cubicBezTo>
                    <a:pt x="45" y="371"/>
                    <a:pt x="0" y="326"/>
                    <a:pt x="0" y="271"/>
                  </a:cubicBezTo>
                  <a:lnTo>
                    <a:pt x="0" y="100"/>
                  </a:lnTo>
                  <a:cubicBezTo>
                    <a:pt x="0" y="45"/>
                    <a:pt x="45" y="0"/>
                    <a:pt x="100" y="0"/>
                  </a:cubicBezTo>
                  <a:close/>
                </a:path>
              </a:pathLst>
            </a:cu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a:p>
          </p:txBody>
        </p:sp>
        <p:sp>
          <p:nvSpPr>
            <p:cNvPr id="83" name="Freeform 18"/>
            <p:cNvSpPr>
              <a:spLocks/>
            </p:cNvSpPr>
            <p:nvPr/>
          </p:nvSpPr>
          <p:spPr bwMode="auto">
            <a:xfrm>
              <a:off x="10494963" y="3516313"/>
              <a:ext cx="227013" cy="134938"/>
            </a:xfrm>
            <a:custGeom>
              <a:avLst/>
              <a:gdLst>
                <a:gd name="T0" fmla="*/ 100 w 624"/>
                <a:gd name="T1" fmla="*/ 0 h 372"/>
                <a:gd name="T2" fmla="*/ 524 w 624"/>
                <a:gd name="T3" fmla="*/ 0 h 372"/>
                <a:gd name="T4" fmla="*/ 624 w 624"/>
                <a:gd name="T5" fmla="*/ 100 h 372"/>
                <a:gd name="T6" fmla="*/ 624 w 624"/>
                <a:gd name="T7" fmla="*/ 272 h 372"/>
                <a:gd name="T8" fmla="*/ 524 w 624"/>
                <a:gd name="T9" fmla="*/ 372 h 372"/>
                <a:gd name="T10" fmla="*/ 100 w 624"/>
                <a:gd name="T11" fmla="*/ 372 h 372"/>
                <a:gd name="T12" fmla="*/ 0 w 624"/>
                <a:gd name="T13" fmla="*/ 272 h 372"/>
                <a:gd name="T14" fmla="*/ 0 w 624"/>
                <a:gd name="T15" fmla="*/ 100 h 372"/>
                <a:gd name="T16" fmla="*/ 100 w 624"/>
                <a:gd name="T17" fmla="*/ 0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4" h="372">
                  <a:moveTo>
                    <a:pt x="100" y="0"/>
                  </a:moveTo>
                  <a:lnTo>
                    <a:pt x="524" y="0"/>
                  </a:lnTo>
                  <a:cubicBezTo>
                    <a:pt x="579" y="0"/>
                    <a:pt x="624" y="45"/>
                    <a:pt x="624" y="100"/>
                  </a:cubicBezTo>
                  <a:lnTo>
                    <a:pt x="624" y="272"/>
                  </a:lnTo>
                  <a:cubicBezTo>
                    <a:pt x="624" y="327"/>
                    <a:pt x="579" y="372"/>
                    <a:pt x="524" y="372"/>
                  </a:cubicBezTo>
                  <a:lnTo>
                    <a:pt x="100" y="372"/>
                  </a:lnTo>
                  <a:cubicBezTo>
                    <a:pt x="45" y="372"/>
                    <a:pt x="0" y="327"/>
                    <a:pt x="0" y="272"/>
                  </a:cubicBezTo>
                  <a:lnTo>
                    <a:pt x="0" y="100"/>
                  </a:lnTo>
                  <a:cubicBezTo>
                    <a:pt x="0" y="45"/>
                    <a:pt x="45" y="0"/>
                    <a:pt x="100" y="0"/>
                  </a:cubicBezTo>
                  <a:close/>
                </a:path>
              </a:pathLst>
            </a:cu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a:p>
          </p:txBody>
        </p:sp>
        <p:sp>
          <p:nvSpPr>
            <p:cNvPr id="84" name="Freeform 19"/>
            <p:cNvSpPr>
              <a:spLocks/>
            </p:cNvSpPr>
            <p:nvPr/>
          </p:nvSpPr>
          <p:spPr bwMode="auto">
            <a:xfrm>
              <a:off x="10494963" y="3698876"/>
              <a:ext cx="227013" cy="134938"/>
            </a:xfrm>
            <a:custGeom>
              <a:avLst/>
              <a:gdLst>
                <a:gd name="T0" fmla="*/ 100 w 624"/>
                <a:gd name="T1" fmla="*/ 0 h 371"/>
                <a:gd name="T2" fmla="*/ 524 w 624"/>
                <a:gd name="T3" fmla="*/ 0 h 371"/>
                <a:gd name="T4" fmla="*/ 624 w 624"/>
                <a:gd name="T5" fmla="*/ 100 h 371"/>
                <a:gd name="T6" fmla="*/ 624 w 624"/>
                <a:gd name="T7" fmla="*/ 271 h 371"/>
                <a:gd name="T8" fmla="*/ 524 w 624"/>
                <a:gd name="T9" fmla="*/ 371 h 371"/>
                <a:gd name="T10" fmla="*/ 100 w 624"/>
                <a:gd name="T11" fmla="*/ 371 h 371"/>
                <a:gd name="T12" fmla="*/ 0 w 624"/>
                <a:gd name="T13" fmla="*/ 271 h 371"/>
                <a:gd name="T14" fmla="*/ 0 w 624"/>
                <a:gd name="T15" fmla="*/ 100 h 371"/>
                <a:gd name="T16" fmla="*/ 100 w 624"/>
                <a:gd name="T17" fmla="*/ 0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4" h="371">
                  <a:moveTo>
                    <a:pt x="100" y="0"/>
                  </a:moveTo>
                  <a:lnTo>
                    <a:pt x="524" y="0"/>
                  </a:lnTo>
                  <a:cubicBezTo>
                    <a:pt x="579" y="0"/>
                    <a:pt x="624" y="45"/>
                    <a:pt x="624" y="100"/>
                  </a:cubicBezTo>
                  <a:lnTo>
                    <a:pt x="624" y="271"/>
                  </a:lnTo>
                  <a:cubicBezTo>
                    <a:pt x="624" y="326"/>
                    <a:pt x="579" y="371"/>
                    <a:pt x="524" y="371"/>
                  </a:cubicBezTo>
                  <a:lnTo>
                    <a:pt x="100" y="371"/>
                  </a:lnTo>
                  <a:cubicBezTo>
                    <a:pt x="45" y="371"/>
                    <a:pt x="0" y="326"/>
                    <a:pt x="0" y="271"/>
                  </a:cubicBezTo>
                  <a:lnTo>
                    <a:pt x="0" y="100"/>
                  </a:lnTo>
                  <a:cubicBezTo>
                    <a:pt x="0" y="45"/>
                    <a:pt x="45" y="0"/>
                    <a:pt x="100" y="0"/>
                  </a:cubicBezTo>
                  <a:close/>
                </a:path>
              </a:pathLst>
            </a:cu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a:p>
          </p:txBody>
        </p:sp>
        <p:sp>
          <p:nvSpPr>
            <p:cNvPr id="85" name="Freeform 20"/>
            <p:cNvSpPr>
              <a:spLocks/>
            </p:cNvSpPr>
            <p:nvPr/>
          </p:nvSpPr>
          <p:spPr bwMode="auto">
            <a:xfrm>
              <a:off x="10494963" y="3897313"/>
              <a:ext cx="227013" cy="133350"/>
            </a:xfrm>
            <a:custGeom>
              <a:avLst/>
              <a:gdLst>
                <a:gd name="T0" fmla="*/ 100 w 624"/>
                <a:gd name="T1" fmla="*/ 0 h 371"/>
                <a:gd name="T2" fmla="*/ 524 w 624"/>
                <a:gd name="T3" fmla="*/ 0 h 371"/>
                <a:gd name="T4" fmla="*/ 624 w 624"/>
                <a:gd name="T5" fmla="*/ 100 h 371"/>
                <a:gd name="T6" fmla="*/ 624 w 624"/>
                <a:gd name="T7" fmla="*/ 271 h 371"/>
                <a:gd name="T8" fmla="*/ 524 w 624"/>
                <a:gd name="T9" fmla="*/ 371 h 371"/>
                <a:gd name="T10" fmla="*/ 100 w 624"/>
                <a:gd name="T11" fmla="*/ 371 h 371"/>
                <a:gd name="T12" fmla="*/ 0 w 624"/>
                <a:gd name="T13" fmla="*/ 271 h 371"/>
                <a:gd name="T14" fmla="*/ 0 w 624"/>
                <a:gd name="T15" fmla="*/ 100 h 371"/>
                <a:gd name="T16" fmla="*/ 100 w 624"/>
                <a:gd name="T17" fmla="*/ 0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4" h="371">
                  <a:moveTo>
                    <a:pt x="100" y="0"/>
                  </a:moveTo>
                  <a:lnTo>
                    <a:pt x="524" y="0"/>
                  </a:lnTo>
                  <a:cubicBezTo>
                    <a:pt x="579" y="0"/>
                    <a:pt x="624" y="45"/>
                    <a:pt x="624" y="100"/>
                  </a:cubicBezTo>
                  <a:lnTo>
                    <a:pt x="624" y="271"/>
                  </a:lnTo>
                  <a:cubicBezTo>
                    <a:pt x="624" y="326"/>
                    <a:pt x="579" y="371"/>
                    <a:pt x="524" y="371"/>
                  </a:cubicBezTo>
                  <a:lnTo>
                    <a:pt x="100" y="371"/>
                  </a:lnTo>
                  <a:cubicBezTo>
                    <a:pt x="45" y="371"/>
                    <a:pt x="0" y="326"/>
                    <a:pt x="0" y="271"/>
                  </a:cubicBezTo>
                  <a:lnTo>
                    <a:pt x="0" y="100"/>
                  </a:lnTo>
                  <a:cubicBezTo>
                    <a:pt x="0" y="45"/>
                    <a:pt x="45" y="0"/>
                    <a:pt x="100" y="0"/>
                  </a:cubicBezTo>
                  <a:close/>
                </a:path>
              </a:pathLst>
            </a:cu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a:p>
          </p:txBody>
        </p:sp>
        <p:sp>
          <p:nvSpPr>
            <p:cNvPr id="86" name="Freeform 21"/>
            <p:cNvSpPr>
              <a:spLocks/>
            </p:cNvSpPr>
            <p:nvPr/>
          </p:nvSpPr>
          <p:spPr bwMode="auto">
            <a:xfrm>
              <a:off x="9852025" y="3354388"/>
              <a:ext cx="22225" cy="65088"/>
            </a:xfrm>
            <a:custGeom>
              <a:avLst/>
              <a:gdLst>
                <a:gd name="T0" fmla="*/ 65 w 65"/>
                <a:gd name="T1" fmla="*/ 178 h 178"/>
                <a:gd name="T2" fmla="*/ 43 w 65"/>
                <a:gd name="T3" fmla="*/ 178 h 178"/>
                <a:gd name="T4" fmla="*/ 43 w 65"/>
                <a:gd name="T5" fmla="*/ 39 h 178"/>
                <a:gd name="T6" fmla="*/ 22 w 65"/>
                <a:gd name="T7" fmla="*/ 54 h 178"/>
                <a:gd name="T8" fmla="*/ 0 w 65"/>
                <a:gd name="T9" fmla="*/ 65 h 178"/>
                <a:gd name="T10" fmla="*/ 0 w 65"/>
                <a:gd name="T11" fmla="*/ 44 h 178"/>
                <a:gd name="T12" fmla="*/ 31 w 65"/>
                <a:gd name="T13" fmla="*/ 24 h 178"/>
                <a:gd name="T14" fmla="*/ 51 w 65"/>
                <a:gd name="T15" fmla="*/ 0 h 178"/>
                <a:gd name="T16" fmla="*/ 65 w 65"/>
                <a:gd name="T17" fmla="*/ 0 h 178"/>
                <a:gd name="T18" fmla="*/ 65 w 65"/>
                <a:gd name="T19" fmla="*/ 178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 h="178">
                  <a:moveTo>
                    <a:pt x="65" y="178"/>
                  </a:moveTo>
                  <a:lnTo>
                    <a:pt x="43" y="178"/>
                  </a:lnTo>
                  <a:lnTo>
                    <a:pt x="43" y="39"/>
                  </a:lnTo>
                  <a:cubicBezTo>
                    <a:pt x="38" y="44"/>
                    <a:pt x="31" y="49"/>
                    <a:pt x="22" y="54"/>
                  </a:cubicBezTo>
                  <a:cubicBezTo>
                    <a:pt x="14" y="59"/>
                    <a:pt x="6" y="63"/>
                    <a:pt x="0" y="65"/>
                  </a:cubicBezTo>
                  <a:lnTo>
                    <a:pt x="0" y="44"/>
                  </a:lnTo>
                  <a:cubicBezTo>
                    <a:pt x="12" y="39"/>
                    <a:pt x="22" y="32"/>
                    <a:pt x="31" y="24"/>
                  </a:cubicBezTo>
                  <a:cubicBezTo>
                    <a:pt x="41" y="16"/>
                    <a:pt x="47" y="8"/>
                    <a:pt x="51" y="0"/>
                  </a:cubicBezTo>
                  <a:lnTo>
                    <a:pt x="65" y="0"/>
                  </a:lnTo>
                  <a:lnTo>
                    <a:pt x="65" y="178"/>
                  </a:lnTo>
                  <a:close/>
                </a:path>
              </a:pathLst>
            </a:custGeom>
            <a:solidFill>
              <a:srgbClr val="2319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a:p>
          </p:txBody>
        </p:sp>
        <p:sp>
          <p:nvSpPr>
            <p:cNvPr id="87" name="Freeform 22"/>
            <p:cNvSpPr>
              <a:spLocks noEditPoints="1"/>
            </p:cNvSpPr>
            <p:nvPr/>
          </p:nvSpPr>
          <p:spPr bwMode="auto">
            <a:xfrm>
              <a:off x="9842500" y="3551238"/>
              <a:ext cx="44450" cy="65088"/>
            </a:xfrm>
            <a:custGeom>
              <a:avLst/>
              <a:gdLst>
                <a:gd name="T0" fmla="*/ 77 w 122"/>
                <a:gd name="T1" fmla="*/ 177 h 177"/>
                <a:gd name="T2" fmla="*/ 77 w 122"/>
                <a:gd name="T3" fmla="*/ 134 h 177"/>
                <a:gd name="T4" fmla="*/ 0 w 122"/>
                <a:gd name="T5" fmla="*/ 134 h 177"/>
                <a:gd name="T6" fmla="*/ 0 w 122"/>
                <a:gd name="T7" fmla="*/ 114 h 177"/>
                <a:gd name="T8" fmla="*/ 81 w 122"/>
                <a:gd name="T9" fmla="*/ 0 h 177"/>
                <a:gd name="T10" fmla="*/ 98 w 122"/>
                <a:gd name="T11" fmla="*/ 0 h 177"/>
                <a:gd name="T12" fmla="*/ 98 w 122"/>
                <a:gd name="T13" fmla="*/ 114 h 177"/>
                <a:gd name="T14" fmla="*/ 122 w 122"/>
                <a:gd name="T15" fmla="*/ 114 h 177"/>
                <a:gd name="T16" fmla="*/ 122 w 122"/>
                <a:gd name="T17" fmla="*/ 134 h 177"/>
                <a:gd name="T18" fmla="*/ 98 w 122"/>
                <a:gd name="T19" fmla="*/ 134 h 177"/>
                <a:gd name="T20" fmla="*/ 98 w 122"/>
                <a:gd name="T21" fmla="*/ 177 h 177"/>
                <a:gd name="T22" fmla="*/ 77 w 122"/>
                <a:gd name="T23" fmla="*/ 177 h 177"/>
                <a:gd name="T24" fmla="*/ 77 w 122"/>
                <a:gd name="T25" fmla="*/ 114 h 177"/>
                <a:gd name="T26" fmla="*/ 77 w 122"/>
                <a:gd name="T27" fmla="*/ 35 h 177"/>
                <a:gd name="T28" fmla="*/ 21 w 122"/>
                <a:gd name="T29" fmla="*/ 114 h 177"/>
                <a:gd name="T30" fmla="*/ 77 w 122"/>
                <a:gd name="T31" fmla="*/ 114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2" h="177">
                  <a:moveTo>
                    <a:pt x="77" y="177"/>
                  </a:moveTo>
                  <a:lnTo>
                    <a:pt x="77" y="134"/>
                  </a:lnTo>
                  <a:lnTo>
                    <a:pt x="0" y="134"/>
                  </a:lnTo>
                  <a:lnTo>
                    <a:pt x="0" y="114"/>
                  </a:lnTo>
                  <a:lnTo>
                    <a:pt x="81" y="0"/>
                  </a:lnTo>
                  <a:lnTo>
                    <a:pt x="98" y="0"/>
                  </a:lnTo>
                  <a:lnTo>
                    <a:pt x="98" y="114"/>
                  </a:lnTo>
                  <a:lnTo>
                    <a:pt x="122" y="114"/>
                  </a:lnTo>
                  <a:lnTo>
                    <a:pt x="122" y="134"/>
                  </a:lnTo>
                  <a:lnTo>
                    <a:pt x="98" y="134"/>
                  </a:lnTo>
                  <a:lnTo>
                    <a:pt x="98" y="177"/>
                  </a:lnTo>
                  <a:lnTo>
                    <a:pt x="77" y="177"/>
                  </a:lnTo>
                  <a:close/>
                  <a:moveTo>
                    <a:pt x="77" y="114"/>
                  </a:moveTo>
                  <a:lnTo>
                    <a:pt x="77" y="35"/>
                  </a:lnTo>
                  <a:lnTo>
                    <a:pt x="21" y="114"/>
                  </a:lnTo>
                  <a:lnTo>
                    <a:pt x="77" y="114"/>
                  </a:lnTo>
                  <a:close/>
                </a:path>
              </a:pathLst>
            </a:custGeom>
            <a:solidFill>
              <a:srgbClr val="2319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a:p>
          </p:txBody>
        </p:sp>
        <p:sp>
          <p:nvSpPr>
            <p:cNvPr id="88" name="Freeform 23"/>
            <p:cNvSpPr>
              <a:spLocks/>
            </p:cNvSpPr>
            <p:nvPr/>
          </p:nvSpPr>
          <p:spPr bwMode="auto">
            <a:xfrm>
              <a:off x="9845675" y="3735388"/>
              <a:ext cx="41275" cy="63500"/>
            </a:xfrm>
            <a:custGeom>
              <a:avLst/>
              <a:gdLst>
                <a:gd name="T0" fmla="*/ 0 w 114"/>
                <a:gd name="T1" fmla="*/ 21 h 174"/>
                <a:gd name="T2" fmla="*/ 0 w 114"/>
                <a:gd name="T3" fmla="*/ 0 h 174"/>
                <a:gd name="T4" fmla="*/ 114 w 114"/>
                <a:gd name="T5" fmla="*/ 0 h 174"/>
                <a:gd name="T6" fmla="*/ 114 w 114"/>
                <a:gd name="T7" fmla="*/ 17 h 174"/>
                <a:gd name="T8" fmla="*/ 80 w 114"/>
                <a:gd name="T9" fmla="*/ 64 h 174"/>
                <a:gd name="T10" fmla="*/ 55 w 114"/>
                <a:gd name="T11" fmla="*/ 126 h 174"/>
                <a:gd name="T12" fmla="*/ 46 w 114"/>
                <a:gd name="T13" fmla="*/ 174 h 174"/>
                <a:gd name="T14" fmla="*/ 24 w 114"/>
                <a:gd name="T15" fmla="*/ 174 h 174"/>
                <a:gd name="T16" fmla="*/ 32 w 114"/>
                <a:gd name="T17" fmla="*/ 124 h 174"/>
                <a:gd name="T18" fmla="*/ 55 w 114"/>
                <a:gd name="T19" fmla="*/ 67 h 174"/>
                <a:gd name="T20" fmla="*/ 86 w 114"/>
                <a:gd name="T21" fmla="*/ 21 h 174"/>
                <a:gd name="T22" fmla="*/ 0 w 114"/>
                <a:gd name="T23" fmla="*/ 21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4" h="174">
                  <a:moveTo>
                    <a:pt x="0" y="21"/>
                  </a:moveTo>
                  <a:lnTo>
                    <a:pt x="0" y="0"/>
                  </a:lnTo>
                  <a:lnTo>
                    <a:pt x="114" y="0"/>
                  </a:lnTo>
                  <a:lnTo>
                    <a:pt x="114" y="17"/>
                  </a:lnTo>
                  <a:cubicBezTo>
                    <a:pt x="103" y="29"/>
                    <a:pt x="91" y="44"/>
                    <a:pt x="80" y="64"/>
                  </a:cubicBezTo>
                  <a:cubicBezTo>
                    <a:pt x="69" y="84"/>
                    <a:pt x="61" y="105"/>
                    <a:pt x="55" y="126"/>
                  </a:cubicBezTo>
                  <a:cubicBezTo>
                    <a:pt x="50" y="141"/>
                    <a:pt x="48" y="157"/>
                    <a:pt x="46" y="174"/>
                  </a:cubicBezTo>
                  <a:lnTo>
                    <a:pt x="24" y="174"/>
                  </a:lnTo>
                  <a:cubicBezTo>
                    <a:pt x="24" y="160"/>
                    <a:pt x="27" y="144"/>
                    <a:pt x="32" y="124"/>
                  </a:cubicBezTo>
                  <a:cubicBezTo>
                    <a:pt x="38" y="104"/>
                    <a:pt x="45" y="85"/>
                    <a:pt x="55" y="67"/>
                  </a:cubicBezTo>
                  <a:cubicBezTo>
                    <a:pt x="65" y="49"/>
                    <a:pt x="75" y="33"/>
                    <a:pt x="86" y="21"/>
                  </a:cubicBezTo>
                  <a:lnTo>
                    <a:pt x="0" y="21"/>
                  </a:lnTo>
                  <a:close/>
                </a:path>
              </a:pathLst>
            </a:custGeom>
            <a:solidFill>
              <a:srgbClr val="2319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a:p>
          </p:txBody>
        </p:sp>
        <p:sp>
          <p:nvSpPr>
            <p:cNvPr id="89" name="Freeform 24"/>
            <p:cNvSpPr>
              <a:spLocks/>
            </p:cNvSpPr>
            <p:nvPr/>
          </p:nvSpPr>
          <p:spPr bwMode="auto">
            <a:xfrm>
              <a:off x="10212388" y="3354388"/>
              <a:ext cx="42863" cy="65088"/>
            </a:xfrm>
            <a:custGeom>
              <a:avLst/>
              <a:gdLst>
                <a:gd name="T0" fmla="*/ 117 w 117"/>
                <a:gd name="T1" fmla="*/ 157 h 178"/>
                <a:gd name="T2" fmla="*/ 117 w 117"/>
                <a:gd name="T3" fmla="*/ 178 h 178"/>
                <a:gd name="T4" fmla="*/ 0 w 117"/>
                <a:gd name="T5" fmla="*/ 178 h 178"/>
                <a:gd name="T6" fmla="*/ 3 w 117"/>
                <a:gd name="T7" fmla="*/ 163 h 178"/>
                <a:gd name="T8" fmla="*/ 17 w 117"/>
                <a:gd name="T9" fmla="*/ 139 h 178"/>
                <a:gd name="T10" fmla="*/ 46 w 117"/>
                <a:gd name="T11" fmla="*/ 112 h 178"/>
                <a:gd name="T12" fmla="*/ 85 w 117"/>
                <a:gd name="T13" fmla="*/ 75 h 178"/>
                <a:gd name="T14" fmla="*/ 95 w 117"/>
                <a:gd name="T15" fmla="*/ 49 h 178"/>
                <a:gd name="T16" fmla="*/ 86 w 117"/>
                <a:gd name="T17" fmla="*/ 27 h 178"/>
                <a:gd name="T18" fmla="*/ 62 w 117"/>
                <a:gd name="T19" fmla="*/ 18 h 178"/>
                <a:gd name="T20" fmla="*/ 36 w 117"/>
                <a:gd name="T21" fmla="*/ 28 h 178"/>
                <a:gd name="T22" fmla="*/ 27 w 117"/>
                <a:gd name="T23" fmla="*/ 53 h 178"/>
                <a:gd name="T24" fmla="*/ 5 w 117"/>
                <a:gd name="T25" fmla="*/ 51 h 178"/>
                <a:gd name="T26" fmla="*/ 22 w 117"/>
                <a:gd name="T27" fmla="*/ 13 h 178"/>
                <a:gd name="T28" fmla="*/ 62 w 117"/>
                <a:gd name="T29" fmla="*/ 0 h 178"/>
                <a:gd name="T30" fmla="*/ 102 w 117"/>
                <a:gd name="T31" fmla="*/ 14 h 178"/>
                <a:gd name="T32" fmla="*/ 117 w 117"/>
                <a:gd name="T33" fmla="*/ 49 h 178"/>
                <a:gd name="T34" fmla="*/ 113 w 117"/>
                <a:gd name="T35" fmla="*/ 70 h 178"/>
                <a:gd name="T36" fmla="*/ 98 w 117"/>
                <a:gd name="T37" fmla="*/ 92 h 178"/>
                <a:gd name="T38" fmla="*/ 65 w 117"/>
                <a:gd name="T39" fmla="*/ 123 h 178"/>
                <a:gd name="T40" fmla="*/ 40 w 117"/>
                <a:gd name="T41" fmla="*/ 145 h 178"/>
                <a:gd name="T42" fmla="*/ 31 w 117"/>
                <a:gd name="T43" fmla="*/ 157 h 178"/>
                <a:gd name="T44" fmla="*/ 117 w 117"/>
                <a:gd name="T45" fmla="*/ 157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7" h="178">
                  <a:moveTo>
                    <a:pt x="117" y="157"/>
                  </a:moveTo>
                  <a:lnTo>
                    <a:pt x="117" y="178"/>
                  </a:lnTo>
                  <a:lnTo>
                    <a:pt x="0" y="178"/>
                  </a:lnTo>
                  <a:cubicBezTo>
                    <a:pt x="0" y="172"/>
                    <a:pt x="1" y="167"/>
                    <a:pt x="3" y="163"/>
                  </a:cubicBezTo>
                  <a:cubicBezTo>
                    <a:pt x="6" y="155"/>
                    <a:pt x="11" y="147"/>
                    <a:pt x="17" y="139"/>
                  </a:cubicBezTo>
                  <a:cubicBezTo>
                    <a:pt x="24" y="131"/>
                    <a:pt x="33" y="122"/>
                    <a:pt x="46" y="112"/>
                  </a:cubicBezTo>
                  <a:cubicBezTo>
                    <a:pt x="65" y="97"/>
                    <a:pt x="78" y="84"/>
                    <a:pt x="85" y="75"/>
                  </a:cubicBezTo>
                  <a:cubicBezTo>
                    <a:pt x="92" y="66"/>
                    <a:pt x="95" y="57"/>
                    <a:pt x="95" y="49"/>
                  </a:cubicBezTo>
                  <a:cubicBezTo>
                    <a:pt x="95" y="40"/>
                    <a:pt x="92" y="33"/>
                    <a:pt x="86" y="27"/>
                  </a:cubicBezTo>
                  <a:cubicBezTo>
                    <a:pt x="80" y="21"/>
                    <a:pt x="71" y="18"/>
                    <a:pt x="62" y="18"/>
                  </a:cubicBezTo>
                  <a:cubicBezTo>
                    <a:pt x="51" y="18"/>
                    <a:pt x="43" y="21"/>
                    <a:pt x="36" y="28"/>
                  </a:cubicBezTo>
                  <a:cubicBezTo>
                    <a:pt x="30" y="34"/>
                    <a:pt x="27" y="42"/>
                    <a:pt x="27" y="53"/>
                  </a:cubicBezTo>
                  <a:lnTo>
                    <a:pt x="5" y="51"/>
                  </a:lnTo>
                  <a:cubicBezTo>
                    <a:pt x="6" y="35"/>
                    <a:pt x="12" y="22"/>
                    <a:pt x="22" y="13"/>
                  </a:cubicBezTo>
                  <a:cubicBezTo>
                    <a:pt x="32" y="4"/>
                    <a:pt x="45" y="0"/>
                    <a:pt x="62" y="0"/>
                  </a:cubicBezTo>
                  <a:cubicBezTo>
                    <a:pt x="79" y="0"/>
                    <a:pt x="92" y="5"/>
                    <a:pt x="102" y="14"/>
                  </a:cubicBezTo>
                  <a:cubicBezTo>
                    <a:pt x="112" y="24"/>
                    <a:pt x="117" y="35"/>
                    <a:pt x="117" y="49"/>
                  </a:cubicBezTo>
                  <a:cubicBezTo>
                    <a:pt x="117" y="56"/>
                    <a:pt x="116" y="63"/>
                    <a:pt x="113" y="70"/>
                  </a:cubicBezTo>
                  <a:cubicBezTo>
                    <a:pt x="110" y="77"/>
                    <a:pt x="105" y="84"/>
                    <a:pt x="98" y="92"/>
                  </a:cubicBezTo>
                  <a:cubicBezTo>
                    <a:pt x="92" y="99"/>
                    <a:pt x="80" y="110"/>
                    <a:pt x="65" y="123"/>
                  </a:cubicBezTo>
                  <a:cubicBezTo>
                    <a:pt x="52" y="134"/>
                    <a:pt x="43" y="141"/>
                    <a:pt x="40" y="145"/>
                  </a:cubicBezTo>
                  <a:cubicBezTo>
                    <a:pt x="36" y="149"/>
                    <a:pt x="33" y="153"/>
                    <a:pt x="31" y="157"/>
                  </a:cubicBezTo>
                  <a:lnTo>
                    <a:pt x="117" y="157"/>
                  </a:lnTo>
                  <a:close/>
                </a:path>
              </a:pathLst>
            </a:custGeom>
            <a:solidFill>
              <a:srgbClr val="2319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a:p>
          </p:txBody>
        </p:sp>
        <p:sp>
          <p:nvSpPr>
            <p:cNvPr id="92" name="Freeform 25"/>
            <p:cNvSpPr>
              <a:spLocks/>
            </p:cNvSpPr>
            <p:nvPr/>
          </p:nvSpPr>
          <p:spPr bwMode="auto">
            <a:xfrm>
              <a:off x="10213975" y="3552826"/>
              <a:ext cx="42863" cy="63500"/>
            </a:xfrm>
            <a:custGeom>
              <a:avLst/>
              <a:gdLst>
                <a:gd name="T0" fmla="*/ 0 w 117"/>
                <a:gd name="T1" fmla="*/ 128 h 178"/>
                <a:gd name="T2" fmla="*/ 22 w 117"/>
                <a:gd name="T3" fmla="*/ 127 h 178"/>
                <a:gd name="T4" fmla="*/ 34 w 117"/>
                <a:gd name="T5" fmla="*/ 152 h 178"/>
                <a:gd name="T6" fmla="*/ 56 w 117"/>
                <a:gd name="T7" fmla="*/ 160 h 178"/>
                <a:gd name="T8" fmla="*/ 83 w 117"/>
                <a:gd name="T9" fmla="*/ 148 h 178"/>
                <a:gd name="T10" fmla="*/ 94 w 117"/>
                <a:gd name="T11" fmla="*/ 117 h 178"/>
                <a:gd name="T12" fmla="*/ 83 w 117"/>
                <a:gd name="T13" fmla="*/ 87 h 178"/>
                <a:gd name="T14" fmla="*/ 56 w 117"/>
                <a:gd name="T15" fmla="*/ 77 h 178"/>
                <a:gd name="T16" fmla="*/ 37 w 117"/>
                <a:gd name="T17" fmla="*/ 81 h 178"/>
                <a:gd name="T18" fmla="*/ 24 w 117"/>
                <a:gd name="T19" fmla="*/ 94 h 178"/>
                <a:gd name="T20" fmla="*/ 4 w 117"/>
                <a:gd name="T21" fmla="*/ 91 h 178"/>
                <a:gd name="T22" fmla="*/ 21 w 117"/>
                <a:gd name="T23" fmla="*/ 0 h 178"/>
                <a:gd name="T24" fmla="*/ 108 w 117"/>
                <a:gd name="T25" fmla="*/ 0 h 178"/>
                <a:gd name="T26" fmla="*/ 108 w 117"/>
                <a:gd name="T27" fmla="*/ 21 h 178"/>
                <a:gd name="T28" fmla="*/ 38 w 117"/>
                <a:gd name="T29" fmla="*/ 21 h 178"/>
                <a:gd name="T30" fmla="*/ 28 w 117"/>
                <a:gd name="T31" fmla="*/ 69 h 178"/>
                <a:gd name="T32" fmla="*/ 62 w 117"/>
                <a:gd name="T33" fmla="*/ 57 h 178"/>
                <a:gd name="T34" fmla="*/ 101 w 117"/>
                <a:gd name="T35" fmla="*/ 73 h 178"/>
                <a:gd name="T36" fmla="*/ 117 w 117"/>
                <a:gd name="T37" fmla="*/ 115 h 178"/>
                <a:gd name="T38" fmla="*/ 103 w 117"/>
                <a:gd name="T39" fmla="*/ 156 h 178"/>
                <a:gd name="T40" fmla="*/ 56 w 117"/>
                <a:gd name="T41" fmla="*/ 178 h 178"/>
                <a:gd name="T42" fmla="*/ 17 w 117"/>
                <a:gd name="T43" fmla="*/ 164 h 178"/>
                <a:gd name="T44" fmla="*/ 0 w 117"/>
                <a:gd name="T45" fmla="*/ 128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7" h="178">
                  <a:moveTo>
                    <a:pt x="0" y="128"/>
                  </a:moveTo>
                  <a:lnTo>
                    <a:pt x="22" y="127"/>
                  </a:lnTo>
                  <a:cubicBezTo>
                    <a:pt x="24" y="138"/>
                    <a:pt x="28" y="146"/>
                    <a:pt x="34" y="152"/>
                  </a:cubicBezTo>
                  <a:cubicBezTo>
                    <a:pt x="40" y="157"/>
                    <a:pt x="48" y="160"/>
                    <a:pt x="56" y="160"/>
                  </a:cubicBezTo>
                  <a:cubicBezTo>
                    <a:pt x="67" y="160"/>
                    <a:pt x="76" y="156"/>
                    <a:pt x="83" y="148"/>
                  </a:cubicBezTo>
                  <a:cubicBezTo>
                    <a:pt x="90" y="140"/>
                    <a:pt x="94" y="130"/>
                    <a:pt x="94" y="117"/>
                  </a:cubicBezTo>
                  <a:cubicBezTo>
                    <a:pt x="94" y="104"/>
                    <a:pt x="90" y="95"/>
                    <a:pt x="83" y="87"/>
                  </a:cubicBezTo>
                  <a:cubicBezTo>
                    <a:pt x="76" y="80"/>
                    <a:pt x="67" y="77"/>
                    <a:pt x="56" y="77"/>
                  </a:cubicBezTo>
                  <a:cubicBezTo>
                    <a:pt x="49" y="77"/>
                    <a:pt x="43" y="78"/>
                    <a:pt x="37" y="81"/>
                  </a:cubicBezTo>
                  <a:cubicBezTo>
                    <a:pt x="32" y="85"/>
                    <a:pt x="27" y="89"/>
                    <a:pt x="24" y="94"/>
                  </a:cubicBezTo>
                  <a:lnTo>
                    <a:pt x="4" y="91"/>
                  </a:lnTo>
                  <a:lnTo>
                    <a:pt x="21" y="0"/>
                  </a:lnTo>
                  <a:lnTo>
                    <a:pt x="108" y="0"/>
                  </a:lnTo>
                  <a:lnTo>
                    <a:pt x="108" y="21"/>
                  </a:lnTo>
                  <a:lnTo>
                    <a:pt x="38" y="21"/>
                  </a:lnTo>
                  <a:lnTo>
                    <a:pt x="28" y="69"/>
                  </a:lnTo>
                  <a:cubicBezTo>
                    <a:pt x="39" y="61"/>
                    <a:pt x="50" y="57"/>
                    <a:pt x="62" y="57"/>
                  </a:cubicBezTo>
                  <a:cubicBezTo>
                    <a:pt x="77" y="57"/>
                    <a:pt x="90" y="63"/>
                    <a:pt x="101" y="73"/>
                  </a:cubicBezTo>
                  <a:cubicBezTo>
                    <a:pt x="111" y="84"/>
                    <a:pt x="117" y="98"/>
                    <a:pt x="117" y="115"/>
                  </a:cubicBezTo>
                  <a:cubicBezTo>
                    <a:pt x="117" y="131"/>
                    <a:pt x="112" y="145"/>
                    <a:pt x="103" y="156"/>
                  </a:cubicBezTo>
                  <a:cubicBezTo>
                    <a:pt x="91" y="170"/>
                    <a:pt x="76" y="178"/>
                    <a:pt x="56" y="178"/>
                  </a:cubicBezTo>
                  <a:cubicBezTo>
                    <a:pt x="40" y="178"/>
                    <a:pt x="27" y="173"/>
                    <a:pt x="17" y="164"/>
                  </a:cubicBezTo>
                  <a:cubicBezTo>
                    <a:pt x="7" y="155"/>
                    <a:pt x="1" y="143"/>
                    <a:pt x="0" y="128"/>
                  </a:cubicBezTo>
                  <a:close/>
                </a:path>
              </a:pathLst>
            </a:custGeom>
            <a:solidFill>
              <a:srgbClr val="2319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a:p>
          </p:txBody>
        </p:sp>
        <p:sp>
          <p:nvSpPr>
            <p:cNvPr id="103" name="Freeform 26"/>
            <p:cNvSpPr>
              <a:spLocks noEditPoints="1"/>
            </p:cNvSpPr>
            <p:nvPr/>
          </p:nvSpPr>
          <p:spPr bwMode="auto">
            <a:xfrm>
              <a:off x="10213975" y="3733801"/>
              <a:ext cx="41275" cy="65088"/>
            </a:xfrm>
            <a:custGeom>
              <a:avLst/>
              <a:gdLst>
                <a:gd name="T0" fmla="*/ 34 w 117"/>
                <a:gd name="T1" fmla="*/ 82 h 180"/>
                <a:gd name="T2" fmla="*/ 14 w 117"/>
                <a:gd name="T3" fmla="*/ 67 h 180"/>
                <a:gd name="T4" fmla="*/ 7 w 117"/>
                <a:gd name="T5" fmla="*/ 45 h 180"/>
                <a:gd name="T6" fmla="*/ 21 w 117"/>
                <a:gd name="T7" fmla="*/ 13 h 180"/>
                <a:gd name="T8" fmla="*/ 58 w 117"/>
                <a:gd name="T9" fmla="*/ 0 h 180"/>
                <a:gd name="T10" fmla="*/ 95 w 117"/>
                <a:gd name="T11" fmla="*/ 13 h 180"/>
                <a:gd name="T12" fmla="*/ 109 w 117"/>
                <a:gd name="T13" fmla="*/ 46 h 180"/>
                <a:gd name="T14" fmla="*/ 103 w 117"/>
                <a:gd name="T15" fmla="*/ 67 h 180"/>
                <a:gd name="T16" fmla="*/ 83 w 117"/>
                <a:gd name="T17" fmla="*/ 82 h 180"/>
                <a:gd name="T18" fmla="*/ 108 w 117"/>
                <a:gd name="T19" fmla="*/ 99 h 180"/>
                <a:gd name="T20" fmla="*/ 117 w 117"/>
                <a:gd name="T21" fmla="*/ 127 h 180"/>
                <a:gd name="T22" fmla="*/ 101 w 117"/>
                <a:gd name="T23" fmla="*/ 165 h 180"/>
                <a:gd name="T24" fmla="*/ 58 w 117"/>
                <a:gd name="T25" fmla="*/ 180 h 180"/>
                <a:gd name="T26" fmla="*/ 16 w 117"/>
                <a:gd name="T27" fmla="*/ 165 h 180"/>
                <a:gd name="T28" fmla="*/ 0 w 117"/>
                <a:gd name="T29" fmla="*/ 126 h 180"/>
                <a:gd name="T30" fmla="*/ 9 w 117"/>
                <a:gd name="T31" fmla="*/ 97 h 180"/>
                <a:gd name="T32" fmla="*/ 34 w 117"/>
                <a:gd name="T33" fmla="*/ 82 h 180"/>
                <a:gd name="T34" fmla="*/ 30 w 117"/>
                <a:gd name="T35" fmla="*/ 45 h 180"/>
                <a:gd name="T36" fmla="*/ 38 w 117"/>
                <a:gd name="T37" fmla="*/ 65 h 180"/>
                <a:gd name="T38" fmla="*/ 59 w 117"/>
                <a:gd name="T39" fmla="*/ 73 h 180"/>
                <a:gd name="T40" fmla="*/ 79 w 117"/>
                <a:gd name="T41" fmla="*/ 65 h 180"/>
                <a:gd name="T42" fmla="*/ 87 w 117"/>
                <a:gd name="T43" fmla="*/ 46 h 180"/>
                <a:gd name="T44" fmla="*/ 79 w 117"/>
                <a:gd name="T45" fmla="*/ 26 h 180"/>
                <a:gd name="T46" fmla="*/ 58 w 117"/>
                <a:gd name="T47" fmla="*/ 18 h 180"/>
                <a:gd name="T48" fmla="*/ 38 w 117"/>
                <a:gd name="T49" fmla="*/ 26 h 180"/>
                <a:gd name="T50" fmla="*/ 30 w 117"/>
                <a:gd name="T51" fmla="*/ 45 h 180"/>
                <a:gd name="T52" fmla="*/ 23 w 117"/>
                <a:gd name="T53" fmla="*/ 126 h 180"/>
                <a:gd name="T54" fmla="*/ 27 w 117"/>
                <a:gd name="T55" fmla="*/ 144 h 180"/>
                <a:gd name="T56" fmla="*/ 40 w 117"/>
                <a:gd name="T57" fmla="*/ 158 h 180"/>
                <a:gd name="T58" fmla="*/ 59 w 117"/>
                <a:gd name="T59" fmla="*/ 163 h 180"/>
                <a:gd name="T60" fmla="*/ 84 w 117"/>
                <a:gd name="T61" fmla="*/ 153 h 180"/>
                <a:gd name="T62" fmla="*/ 94 w 117"/>
                <a:gd name="T63" fmla="*/ 127 h 180"/>
                <a:gd name="T64" fmla="*/ 84 w 117"/>
                <a:gd name="T65" fmla="*/ 101 h 180"/>
                <a:gd name="T66" fmla="*/ 58 w 117"/>
                <a:gd name="T67" fmla="*/ 91 h 180"/>
                <a:gd name="T68" fmla="*/ 33 w 117"/>
                <a:gd name="T69" fmla="*/ 101 h 180"/>
                <a:gd name="T70" fmla="*/ 23 w 117"/>
                <a:gd name="T71" fmla="*/ 126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17" h="180">
                  <a:moveTo>
                    <a:pt x="34" y="82"/>
                  </a:moveTo>
                  <a:cubicBezTo>
                    <a:pt x="25" y="78"/>
                    <a:pt x="18" y="73"/>
                    <a:pt x="14" y="67"/>
                  </a:cubicBezTo>
                  <a:cubicBezTo>
                    <a:pt x="10" y="61"/>
                    <a:pt x="7" y="54"/>
                    <a:pt x="7" y="45"/>
                  </a:cubicBezTo>
                  <a:cubicBezTo>
                    <a:pt x="7" y="33"/>
                    <a:pt x="12" y="22"/>
                    <a:pt x="21" y="13"/>
                  </a:cubicBezTo>
                  <a:cubicBezTo>
                    <a:pt x="31" y="4"/>
                    <a:pt x="43" y="0"/>
                    <a:pt x="58" y="0"/>
                  </a:cubicBezTo>
                  <a:cubicBezTo>
                    <a:pt x="74" y="0"/>
                    <a:pt x="86" y="4"/>
                    <a:pt x="95" y="13"/>
                  </a:cubicBezTo>
                  <a:cubicBezTo>
                    <a:pt x="105" y="22"/>
                    <a:pt x="109" y="33"/>
                    <a:pt x="109" y="46"/>
                  </a:cubicBezTo>
                  <a:cubicBezTo>
                    <a:pt x="109" y="54"/>
                    <a:pt x="107" y="61"/>
                    <a:pt x="103" y="67"/>
                  </a:cubicBezTo>
                  <a:cubicBezTo>
                    <a:pt x="99" y="74"/>
                    <a:pt x="92" y="78"/>
                    <a:pt x="83" y="82"/>
                  </a:cubicBezTo>
                  <a:cubicBezTo>
                    <a:pt x="94" y="85"/>
                    <a:pt x="103" y="91"/>
                    <a:pt x="108" y="99"/>
                  </a:cubicBezTo>
                  <a:cubicBezTo>
                    <a:pt x="114" y="107"/>
                    <a:pt x="117" y="116"/>
                    <a:pt x="117" y="127"/>
                  </a:cubicBezTo>
                  <a:cubicBezTo>
                    <a:pt x="117" y="142"/>
                    <a:pt x="111" y="155"/>
                    <a:pt x="101" y="165"/>
                  </a:cubicBezTo>
                  <a:cubicBezTo>
                    <a:pt x="90" y="175"/>
                    <a:pt x="76" y="180"/>
                    <a:pt x="58" y="180"/>
                  </a:cubicBezTo>
                  <a:cubicBezTo>
                    <a:pt x="41" y="180"/>
                    <a:pt x="27" y="175"/>
                    <a:pt x="16" y="165"/>
                  </a:cubicBezTo>
                  <a:cubicBezTo>
                    <a:pt x="6" y="155"/>
                    <a:pt x="0" y="142"/>
                    <a:pt x="0" y="126"/>
                  </a:cubicBezTo>
                  <a:cubicBezTo>
                    <a:pt x="0" y="115"/>
                    <a:pt x="3" y="105"/>
                    <a:pt x="9" y="97"/>
                  </a:cubicBezTo>
                  <a:cubicBezTo>
                    <a:pt x="15" y="90"/>
                    <a:pt x="23" y="84"/>
                    <a:pt x="34" y="82"/>
                  </a:cubicBezTo>
                  <a:close/>
                  <a:moveTo>
                    <a:pt x="30" y="45"/>
                  </a:moveTo>
                  <a:cubicBezTo>
                    <a:pt x="30" y="53"/>
                    <a:pt x="32" y="60"/>
                    <a:pt x="38" y="65"/>
                  </a:cubicBezTo>
                  <a:cubicBezTo>
                    <a:pt x="43" y="70"/>
                    <a:pt x="50" y="73"/>
                    <a:pt x="59" y="73"/>
                  </a:cubicBezTo>
                  <a:cubicBezTo>
                    <a:pt x="67" y="73"/>
                    <a:pt x="74" y="71"/>
                    <a:pt x="79" y="65"/>
                  </a:cubicBezTo>
                  <a:cubicBezTo>
                    <a:pt x="85" y="60"/>
                    <a:pt x="87" y="54"/>
                    <a:pt x="87" y="46"/>
                  </a:cubicBezTo>
                  <a:cubicBezTo>
                    <a:pt x="87" y="38"/>
                    <a:pt x="85" y="31"/>
                    <a:pt x="79" y="26"/>
                  </a:cubicBezTo>
                  <a:cubicBezTo>
                    <a:pt x="74" y="20"/>
                    <a:pt x="67" y="18"/>
                    <a:pt x="58" y="18"/>
                  </a:cubicBezTo>
                  <a:cubicBezTo>
                    <a:pt x="50" y="18"/>
                    <a:pt x="43" y="20"/>
                    <a:pt x="38" y="26"/>
                  </a:cubicBezTo>
                  <a:cubicBezTo>
                    <a:pt x="32" y="31"/>
                    <a:pt x="30" y="37"/>
                    <a:pt x="30" y="45"/>
                  </a:cubicBezTo>
                  <a:close/>
                  <a:moveTo>
                    <a:pt x="23" y="126"/>
                  </a:moveTo>
                  <a:cubicBezTo>
                    <a:pt x="23" y="133"/>
                    <a:pt x="24" y="139"/>
                    <a:pt x="27" y="144"/>
                  </a:cubicBezTo>
                  <a:cubicBezTo>
                    <a:pt x="30" y="150"/>
                    <a:pt x="34" y="155"/>
                    <a:pt x="40" y="158"/>
                  </a:cubicBezTo>
                  <a:cubicBezTo>
                    <a:pt x="46" y="161"/>
                    <a:pt x="52" y="163"/>
                    <a:pt x="59" y="163"/>
                  </a:cubicBezTo>
                  <a:cubicBezTo>
                    <a:pt x="69" y="163"/>
                    <a:pt x="78" y="159"/>
                    <a:pt x="84" y="153"/>
                  </a:cubicBezTo>
                  <a:cubicBezTo>
                    <a:pt x="91" y="146"/>
                    <a:pt x="94" y="137"/>
                    <a:pt x="94" y="127"/>
                  </a:cubicBezTo>
                  <a:cubicBezTo>
                    <a:pt x="94" y="117"/>
                    <a:pt x="91" y="108"/>
                    <a:pt x="84" y="101"/>
                  </a:cubicBezTo>
                  <a:cubicBezTo>
                    <a:pt x="77" y="94"/>
                    <a:pt x="68" y="91"/>
                    <a:pt x="58" y="91"/>
                  </a:cubicBezTo>
                  <a:cubicBezTo>
                    <a:pt x="48" y="91"/>
                    <a:pt x="39" y="94"/>
                    <a:pt x="33" y="101"/>
                  </a:cubicBezTo>
                  <a:cubicBezTo>
                    <a:pt x="26" y="108"/>
                    <a:pt x="23" y="116"/>
                    <a:pt x="23" y="126"/>
                  </a:cubicBezTo>
                  <a:close/>
                </a:path>
              </a:pathLst>
            </a:custGeom>
            <a:solidFill>
              <a:srgbClr val="2319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a:p>
          </p:txBody>
        </p:sp>
        <p:sp>
          <p:nvSpPr>
            <p:cNvPr id="104" name="Freeform 27"/>
            <p:cNvSpPr>
              <a:spLocks noEditPoints="1"/>
            </p:cNvSpPr>
            <p:nvPr/>
          </p:nvSpPr>
          <p:spPr bwMode="auto">
            <a:xfrm>
              <a:off x="10213975" y="3932238"/>
              <a:ext cx="41275" cy="65088"/>
            </a:xfrm>
            <a:custGeom>
              <a:avLst/>
              <a:gdLst>
                <a:gd name="T0" fmla="*/ 0 w 115"/>
                <a:gd name="T1" fmla="*/ 90 h 180"/>
                <a:gd name="T2" fmla="*/ 6 w 115"/>
                <a:gd name="T3" fmla="*/ 39 h 180"/>
                <a:gd name="T4" fmla="*/ 25 w 115"/>
                <a:gd name="T5" fmla="*/ 10 h 180"/>
                <a:gd name="T6" fmla="*/ 57 w 115"/>
                <a:gd name="T7" fmla="*/ 0 h 180"/>
                <a:gd name="T8" fmla="*/ 82 w 115"/>
                <a:gd name="T9" fmla="*/ 5 h 180"/>
                <a:gd name="T10" fmla="*/ 100 w 115"/>
                <a:gd name="T11" fmla="*/ 22 h 180"/>
                <a:gd name="T12" fmla="*/ 111 w 115"/>
                <a:gd name="T13" fmla="*/ 48 h 180"/>
                <a:gd name="T14" fmla="*/ 115 w 115"/>
                <a:gd name="T15" fmla="*/ 90 h 180"/>
                <a:gd name="T16" fmla="*/ 108 w 115"/>
                <a:gd name="T17" fmla="*/ 140 h 180"/>
                <a:gd name="T18" fmla="*/ 89 w 115"/>
                <a:gd name="T19" fmla="*/ 170 h 180"/>
                <a:gd name="T20" fmla="*/ 57 w 115"/>
                <a:gd name="T21" fmla="*/ 180 h 180"/>
                <a:gd name="T22" fmla="*/ 17 w 115"/>
                <a:gd name="T23" fmla="*/ 162 h 180"/>
                <a:gd name="T24" fmla="*/ 0 w 115"/>
                <a:gd name="T25" fmla="*/ 90 h 180"/>
                <a:gd name="T26" fmla="*/ 22 w 115"/>
                <a:gd name="T27" fmla="*/ 90 h 180"/>
                <a:gd name="T28" fmla="*/ 32 w 115"/>
                <a:gd name="T29" fmla="*/ 148 h 180"/>
                <a:gd name="T30" fmla="*/ 57 w 115"/>
                <a:gd name="T31" fmla="*/ 162 h 180"/>
                <a:gd name="T32" fmla="*/ 82 w 115"/>
                <a:gd name="T33" fmla="*/ 148 h 180"/>
                <a:gd name="T34" fmla="*/ 92 w 115"/>
                <a:gd name="T35" fmla="*/ 90 h 180"/>
                <a:gd name="T36" fmla="*/ 82 w 115"/>
                <a:gd name="T37" fmla="*/ 32 h 180"/>
                <a:gd name="T38" fmla="*/ 57 w 115"/>
                <a:gd name="T39" fmla="*/ 18 h 180"/>
                <a:gd name="T40" fmla="*/ 33 w 115"/>
                <a:gd name="T41" fmla="*/ 30 h 180"/>
                <a:gd name="T42" fmla="*/ 22 w 115"/>
                <a:gd name="T43" fmla="*/ 9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5" h="180">
                  <a:moveTo>
                    <a:pt x="0" y="90"/>
                  </a:moveTo>
                  <a:cubicBezTo>
                    <a:pt x="0" y="69"/>
                    <a:pt x="2" y="52"/>
                    <a:pt x="6" y="39"/>
                  </a:cubicBezTo>
                  <a:cubicBezTo>
                    <a:pt x="10" y="27"/>
                    <a:pt x="17" y="17"/>
                    <a:pt x="25" y="10"/>
                  </a:cubicBezTo>
                  <a:cubicBezTo>
                    <a:pt x="34" y="3"/>
                    <a:pt x="44" y="0"/>
                    <a:pt x="57" y="0"/>
                  </a:cubicBezTo>
                  <a:cubicBezTo>
                    <a:pt x="67" y="0"/>
                    <a:pt x="75" y="1"/>
                    <a:pt x="82" y="5"/>
                  </a:cubicBezTo>
                  <a:cubicBezTo>
                    <a:pt x="89" y="9"/>
                    <a:pt x="95" y="15"/>
                    <a:pt x="100" y="22"/>
                  </a:cubicBezTo>
                  <a:cubicBezTo>
                    <a:pt x="104" y="29"/>
                    <a:pt x="108" y="38"/>
                    <a:pt x="111" y="48"/>
                  </a:cubicBezTo>
                  <a:cubicBezTo>
                    <a:pt x="113" y="58"/>
                    <a:pt x="115" y="72"/>
                    <a:pt x="115" y="90"/>
                  </a:cubicBezTo>
                  <a:cubicBezTo>
                    <a:pt x="115" y="111"/>
                    <a:pt x="113" y="127"/>
                    <a:pt x="108" y="140"/>
                  </a:cubicBezTo>
                  <a:cubicBezTo>
                    <a:pt x="104" y="153"/>
                    <a:pt x="98" y="163"/>
                    <a:pt x="89" y="170"/>
                  </a:cubicBezTo>
                  <a:cubicBezTo>
                    <a:pt x="81" y="177"/>
                    <a:pt x="70" y="180"/>
                    <a:pt x="57" y="180"/>
                  </a:cubicBezTo>
                  <a:cubicBezTo>
                    <a:pt x="40" y="180"/>
                    <a:pt x="27" y="174"/>
                    <a:pt x="17" y="162"/>
                  </a:cubicBezTo>
                  <a:cubicBezTo>
                    <a:pt x="5" y="147"/>
                    <a:pt x="0" y="123"/>
                    <a:pt x="0" y="90"/>
                  </a:cubicBezTo>
                  <a:close/>
                  <a:moveTo>
                    <a:pt x="22" y="90"/>
                  </a:moveTo>
                  <a:cubicBezTo>
                    <a:pt x="22" y="119"/>
                    <a:pt x="25" y="138"/>
                    <a:pt x="32" y="148"/>
                  </a:cubicBezTo>
                  <a:cubicBezTo>
                    <a:pt x="39" y="157"/>
                    <a:pt x="47" y="162"/>
                    <a:pt x="57" y="162"/>
                  </a:cubicBezTo>
                  <a:cubicBezTo>
                    <a:pt x="67" y="162"/>
                    <a:pt x="75" y="157"/>
                    <a:pt x="82" y="148"/>
                  </a:cubicBezTo>
                  <a:cubicBezTo>
                    <a:pt x="89" y="138"/>
                    <a:pt x="92" y="119"/>
                    <a:pt x="92" y="90"/>
                  </a:cubicBezTo>
                  <a:cubicBezTo>
                    <a:pt x="92" y="61"/>
                    <a:pt x="89" y="41"/>
                    <a:pt x="82" y="32"/>
                  </a:cubicBezTo>
                  <a:cubicBezTo>
                    <a:pt x="76" y="22"/>
                    <a:pt x="67" y="18"/>
                    <a:pt x="57" y="18"/>
                  </a:cubicBezTo>
                  <a:cubicBezTo>
                    <a:pt x="47" y="18"/>
                    <a:pt x="39" y="22"/>
                    <a:pt x="33" y="30"/>
                  </a:cubicBezTo>
                  <a:cubicBezTo>
                    <a:pt x="25" y="41"/>
                    <a:pt x="22" y="61"/>
                    <a:pt x="22" y="90"/>
                  </a:cubicBezTo>
                  <a:close/>
                </a:path>
              </a:pathLst>
            </a:custGeom>
            <a:solidFill>
              <a:srgbClr val="2319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a:p>
          </p:txBody>
        </p:sp>
        <p:sp>
          <p:nvSpPr>
            <p:cNvPr id="105" name="Freeform 28"/>
            <p:cNvSpPr>
              <a:spLocks/>
            </p:cNvSpPr>
            <p:nvPr/>
          </p:nvSpPr>
          <p:spPr bwMode="auto">
            <a:xfrm>
              <a:off x="10583863" y="3354388"/>
              <a:ext cx="42863" cy="66675"/>
            </a:xfrm>
            <a:custGeom>
              <a:avLst/>
              <a:gdLst>
                <a:gd name="T0" fmla="*/ 0 w 116"/>
                <a:gd name="T1" fmla="*/ 131 h 181"/>
                <a:gd name="T2" fmla="*/ 21 w 116"/>
                <a:gd name="T3" fmla="*/ 128 h 181"/>
                <a:gd name="T4" fmla="*/ 34 w 116"/>
                <a:gd name="T5" fmla="*/ 154 h 181"/>
                <a:gd name="T6" fmla="*/ 56 w 116"/>
                <a:gd name="T7" fmla="*/ 163 h 181"/>
                <a:gd name="T8" fmla="*/ 82 w 116"/>
                <a:gd name="T9" fmla="*/ 152 h 181"/>
                <a:gd name="T10" fmla="*/ 93 w 116"/>
                <a:gd name="T11" fmla="*/ 126 h 181"/>
                <a:gd name="T12" fmla="*/ 83 w 116"/>
                <a:gd name="T13" fmla="*/ 101 h 181"/>
                <a:gd name="T14" fmla="*/ 58 w 116"/>
                <a:gd name="T15" fmla="*/ 91 h 181"/>
                <a:gd name="T16" fmla="*/ 43 w 116"/>
                <a:gd name="T17" fmla="*/ 94 h 181"/>
                <a:gd name="T18" fmla="*/ 45 w 116"/>
                <a:gd name="T19" fmla="*/ 75 h 181"/>
                <a:gd name="T20" fmla="*/ 48 w 116"/>
                <a:gd name="T21" fmla="*/ 75 h 181"/>
                <a:gd name="T22" fmla="*/ 74 w 116"/>
                <a:gd name="T23" fmla="*/ 68 h 181"/>
                <a:gd name="T24" fmla="*/ 85 w 116"/>
                <a:gd name="T25" fmla="*/ 45 h 181"/>
                <a:gd name="T26" fmla="*/ 77 w 116"/>
                <a:gd name="T27" fmla="*/ 26 h 181"/>
                <a:gd name="T28" fmla="*/ 56 w 116"/>
                <a:gd name="T29" fmla="*/ 18 h 181"/>
                <a:gd name="T30" fmla="*/ 35 w 116"/>
                <a:gd name="T31" fmla="*/ 26 h 181"/>
                <a:gd name="T32" fmla="*/ 24 w 116"/>
                <a:gd name="T33" fmla="*/ 50 h 181"/>
                <a:gd name="T34" fmla="*/ 2 w 116"/>
                <a:gd name="T35" fmla="*/ 46 h 181"/>
                <a:gd name="T36" fmla="*/ 20 w 116"/>
                <a:gd name="T37" fmla="*/ 12 h 181"/>
                <a:gd name="T38" fmla="*/ 55 w 116"/>
                <a:gd name="T39" fmla="*/ 0 h 181"/>
                <a:gd name="T40" fmla="*/ 82 w 116"/>
                <a:gd name="T41" fmla="*/ 6 h 181"/>
                <a:gd name="T42" fmla="*/ 100 w 116"/>
                <a:gd name="T43" fmla="*/ 23 h 181"/>
                <a:gd name="T44" fmla="*/ 107 w 116"/>
                <a:gd name="T45" fmla="*/ 46 h 181"/>
                <a:gd name="T46" fmla="*/ 101 w 116"/>
                <a:gd name="T47" fmla="*/ 67 h 181"/>
                <a:gd name="T48" fmla="*/ 83 w 116"/>
                <a:gd name="T49" fmla="*/ 82 h 181"/>
                <a:gd name="T50" fmla="*/ 107 w 116"/>
                <a:gd name="T51" fmla="*/ 97 h 181"/>
                <a:gd name="T52" fmla="*/ 116 w 116"/>
                <a:gd name="T53" fmla="*/ 125 h 181"/>
                <a:gd name="T54" fmla="*/ 99 w 116"/>
                <a:gd name="T55" fmla="*/ 165 h 181"/>
                <a:gd name="T56" fmla="*/ 56 w 116"/>
                <a:gd name="T57" fmla="*/ 181 h 181"/>
                <a:gd name="T58" fmla="*/ 17 w 116"/>
                <a:gd name="T59" fmla="*/ 167 h 181"/>
                <a:gd name="T60" fmla="*/ 0 w 116"/>
                <a:gd name="T61" fmla="*/ 131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16" h="181">
                  <a:moveTo>
                    <a:pt x="0" y="131"/>
                  </a:moveTo>
                  <a:lnTo>
                    <a:pt x="21" y="128"/>
                  </a:lnTo>
                  <a:cubicBezTo>
                    <a:pt x="24" y="140"/>
                    <a:pt x="28" y="149"/>
                    <a:pt x="34" y="154"/>
                  </a:cubicBezTo>
                  <a:cubicBezTo>
                    <a:pt x="40" y="160"/>
                    <a:pt x="47" y="163"/>
                    <a:pt x="56" y="163"/>
                  </a:cubicBezTo>
                  <a:cubicBezTo>
                    <a:pt x="66" y="163"/>
                    <a:pt x="75" y="159"/>
                    <a:pt x="82" y="152"/>
                  </a:cubicBezTo>
                  <a:cubicBezTo>
                    <a:pt x="89" y="145"/>
                    <a:pt x="93" y="136"/>
                    <a:pt x="93" y="126"/>
                  </a:cubicBezTo>
                  <a:cubicBezTo>
                    <a:pt x="93" y="116"/>
                    <a:pt x="89" y="107"/>
                    <a:pt x="83" y="101"/>
                  </a:cubicBezTo>
                  <a:cubicBezTo>
                    <a:pt x="76" y="95"/>
                    <a:pt x="68" y="91"/>
                    <a:pt x="58" y="91"/>
                  </a:cubicBezTo>
                  <a:cubicBezTo>
                    <a:pt x="54" y="91"/>
                    <a:pt x="49" y="92"/>
                    <a:pt x="43" y="94"/>
                  </a:cubicBezTo>
                  <a:lnTo>
                    <a:pt x="45" y="75"/>
                  </a:lnTo>
                  <a:cubicBezTo>
                    <a:pt x="46" y="75"/>
                    <a:pt x="48" y="75"/>
                    <a:pt x="48" y="75"/>
                  </a:cubicBezTo>
                  <a:cubicBezTo>
                    <a:pt x="58" y="75"/>
                    <a:pt x="66" y="72"/>
                    <a:pt x="74" y="68"/>
                  </a:cubicBezTo>
                  <a:cubicBezTo>
                    <a:pt x="81" y="63"/>
                    <a:pt x="85" y="55"/>
                    <a:pt x="85" y="45"/>
                  </a:cubicBezTo>
                  <a:cubicBezTo>
                    <a:pt x="85" y="38"/>
                    <a:pt x="82" y="31"/>
                    <a:pt x="77" y="26"/>
                  </a:cubicBezTo>
                  <a:cubicBezTo>
                    <a:pt x="71" y="20"/>
                    <a:pt x="64" y="18"/>
                    <a:pt x="56" y="18"/>
                  </a:cubicBezTo>
                  <a:cubicBezTo>
                    <a:pt x="47" y="18"/>
                    <a:pt x="40" y="21"/>
                    <a:pt x="35" y="26"/>
                  </a:cubicBezTo>
                  <a:cubicBezTo>
                    <a:pt x="29" y="31"/>
                    <a:pt x="25" y="39"/>
                    <a:pt x="24" y="50"/>
                  </a:cubicBezTo>
                  <a:lnTo>
                    <a:pt x="2" y="46"/>
                  </a:lnTo>
                  <a:cubicBezTo>
                    <a:pt x="5" y="31"/>
                    <a:pt x="11" y="20"/>
                    <a:pt x="20" y="12"/>
                  </a:cubicBezTo>
                  <a:cubicBezTo>
                    <a:pt x="29" y="4"/>
                    <a:pt x="41" y="0"/>
                    <a:pt x="55" y="0"/>
                  </a:cubicBezTo>
                  <a:cubicBezTo>
                    <a:pt x="65" y="0"/>
                    <a:pt x="74" y="2"/>
                    <a:pt x="82" y="6"/>
                  </a:cubicBezTo>
                  <a:cubicBezTo>
                    <a:pt x="90" y="10"/>
                    <a:pt x="96" y="16"/>
                    <a:pt x="100" y="23"/>
                  </a:cubicBezTo>
                  <a:cubicBezTo>
                    <a:pt x="105" y="30"/>
                    <a:pt x="107" y="38"/>
                    <a:pt x="107" y="46"/>
                  </a:cubicBezTo>
                  <a:cubicBezTo>
                    <a:pt x="107" y="54"/>
                    <a:pt x="105" y="60"/>
                    <a:pt x="101" y="67"/>
                  </a:cubicBezTo>
                  <a:cubicBezTo>
                    <a:pt x="97" y="73"/>
                    <a:pt x="91" y="78"/>
                    <a:pt x="83" y="82"/>
                  </a:cubicBezTo>
                  <a:cubicBezTo>
                    <a:pt x="93" y="84"/>
                    <a:pt x="101" y="89"/>
                    <a:pt x="107" y="97"/>
                  </a:cubicBezTo>
                  <a:cubicBezTo>
                    <a:pt x="113" y="104"/>
                    <a:pt x="116" y="114"/>
                    <a:pt x="116" y="125"/>
                  </a:cubicBezTo>
                  <a:cubicBezTo>
                    <a:pt x="116" y="141"/>
                    <a:pt x="110" y="154"/>
                    <a:pt x="99" y="165"/>
                  </a:cubicBezTo>
                  <a:cubicBezTo>
                    <a:pt x="87" y="175"/>
                    <a:pt x="73" y="181"/>
                    <a:pt x="56" y="181"/>
                  </a:cubicBezTo>
                  <a:cubicBezTo>
                    <a:pt x="40" y="181"/>
                    <a:pt x="28" y="176"/>
                    <a:pt x="17" y="167"/>
                  </a:cubicBezTo>
                  <a:cubicBezTo>
                    <a:pt x="7" y="157"/>
                    <a:pt x="1" y="145"/>
                    <a:pt x="0" y="131"/>
                  </a:cubicBezTo>
                  <a:close/>
                </a:path>
              </a:pathLst>
            </a:custGeom>
            <a:solidFill>
              <a:srgbClr val="2319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a:p>
          </p:txBody>
        </p:sp>
        <p:sp>
          <p:nvSpPr>
            <p:cNvPr id="106" name="Freeform 29"/>
            <p:cNvSpPr>
              <a:spLocks noEditPoints="1"/>
            </p:cNvSpPr>
            <p:nvPr/>
          </p:nvSpPr>
          <p:spPr bwMode="auto">
            <a:xfrm>
              <a:off x="10583863" y="3551238"/>
              <a:ext cx="42863" cy="65088"/>
            </a:xfrm>
            <a:custGeom>
              <a:avLst/>
              <a:gdLst>
                <a:gd name="T0" fmla="*/ 114 w 117"/>
                <a:gd name="T1" fmla="*/ 44 h 181"/>
                <a:gd name="T2" fmla="*/ 92 w 117"/>
                <a:gd name="T3" fmla="*/ 46 h 181"/>
                <a:gd name="T4" fmla="*/ 84 w 117"/>
                <a:gd name="T5" fmla="*/ 27 h 181"/>
                <a:gd name="T6" fmla="*/ 62 w 117"/>
                <a:gd name="T7" fmla="*/ 18 h 181"/>
                <a:gd name="T8" fmla="*/ 44 w 117"/>
                <a:gd name="T9" fmla="*/ 24 h 181"/>
                <a:gd name="T10" fmla="*/ 27 w 117"/>
                <a:gd name="T11" fmla="*/ 45 h 181"/>
                <a:gd name="T12" fmla="*/ 21 w 117"/>
                <a:gd name="T13" fmla="*/ 86 h 181"/>
                <a:gd name="T14" fmla="*/ 40 w 117"/>
                <a:gd name="T15" fmla="*/ 69 h 181"/>
                <a:gd name="T16" fmla="*/ 64 w 117"/>
                <a:gd name="T17" fmla="*/ 63 h 181"/>
                <a:gd name="T18" fmla="*/ 101 w 117"/>
                <a:gd name="T19" fmla="*/ 79 h 181"/>
                <a:gd name="T20" fmla="*/ 117 w 117"/>
                <a:gd name="T21" fmla="*/ 120 h 181"/>
                <a:gd name="T22" fmla="*/ 109 w 117"/>
                <a:gd name="T23" fmla="*/ 151 h 181"/>
                <a:gd name="T24" fmla="*/ 90 w 117"/>
                <a:gd name="T25" fmla="*/ 173 h 181"/>
                <a:gd name="T26" fmla="*/ 61 w 117"/>
                <a:gd name="T27" fmla="*/ 181 h 181"/>
                <a:gd name="T28" fmla="*/ 17 w 117"/>
                <a:gd name="T29" fmla="*/ 161 h 181"/>
                <a:gd name="T30" fmla="*/ 0 w 117"/>
                <a:gd name="T31" fmla="*/ 95 h 181"/>
                <a:gd name="T32" fmla="*/ 19 w 117"/>
                <a:gd name="T33" fmla="*/ 20 h 181"/>
                <a:gd name="T34" fmla="*/ 63 w 117"/>
                <a:gd name="T35" fmla="*/ 0 h 181"/>
                <a:gd name="T36" fmla="*/ 98 w 117"/>
                <a:gd name="T37" fmla="*/ 12 h 181"/>
                <a:gd name="T38" fmla="*/ 114 w 117"/>
                <a:gd name="T39" fmla="*/ 44 h 181"/>
                <a:gd name="T40" fmla="*/ 25 w 117"/>
                <a:gd name="T41" fmla="*/ 120 h 181"/>
                <a:gd name="T42" fmla="*/ 29 w 117"/>
                <a:gd name="T43" fmla="*/ 142 h 181"/>
                <a:gd name="T44" fmla="*/ 43 w 117"/>
                <a:gd name="T45" fmla="*/ 157 h 181"/>
                <a:gd name="T46" fmla="*/ 61 w 117"/>
                <a:gd name="T47" fmla="*/ 163 h 181"/>
                <a:gd name="T48" fmla="*/ 84 w 117"/>
                <a:gd name="T49" fmla="*/ 152 h 181"/>
                <a:gd name="T50" fmla="*/ 94 w 117"/>
                <a:gd name="T51" fmla="*/ 122 h 181"/>
                <a:gd name="T52" fmla="*/ 85 w 117"/>
                <a:gd name="T53" fmla="*/ 93 h 181"/>
                <a:gd name="T54" fmla="*/ 60 w 117"/>
                <a:gd name="T55" fmla="*/ 82 h 181"/>
                <a:gd name="T56" fmla="*/ 35 w 117"/>
                <a:gd name="T57" fmla="*/ 93 h 181"/>
                <a:gd name="T58" fmla="*/ 25 w 117"/>
                <a:gd name="T59" fmla="*/ 12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7" h="181">
                  <a:moveTo>
                    <a:pt x="114" y="44"/>
                  </a:moveTo>
                  <a:lnTo>
                    <a:pt x="92" y="46"/>
                  </a:lnTo>
                  <a:cubicBezTo>
                    <a:pt x="90" y="37"/>
                    <a:pt x="87" y="31"/>
                    <a:pt x="84" y="27"/>
                  </a:cubicBezTo>
                  <a:cubicBezTo>
                    <a:pt x="78" y="21"/>
                    <a:pt x="71" y="18"/>
                    <a:pt x="62" y="18"/>
                  </a:cubicBezTo>
                  <a:cubicBezTo>
                    <a:pt x="55" y="18"/>
                    <a:pt x="49" y="20"/>
                    <a:pt x="44" y="24"/>
                  </a:cubicBezTo>
                  <a:cubicBezTo>
                    <a:pt x="37" y="29"/>
                    <a:pt x="31" y="36"/>
                    <a:pt x="27" y="45"/>
                  </a:cubicBezTo>
                  <a:cubicBezTo>
                    <a:pt x="23" y="55"/>
                    <a:pt x="21" y="69"/>
                    <a:pt x="21" y="86"/>
                  </a:cubicBezTo>
                  <a:cubicBezTo>
                    <a:pt x="26" y="78"/>
                    <a:pt x="33" y="72"/>
                    <a:pt x="40" y="69"/>
                  </a:cubicBezTo>
                  <a:cubicBezTo>
                    <a:pt x="48" y="65"/>
                    <a:pt x="56" y="63"/>
                    <a:pt x="64" y="63"/>
                  </a:cubicBezTo>
                  <a:cubicBezTo>
                    <a:pt x="79" y="63"/>
                    <a:pt x="91" y="68"/>
                    <a:pt x="101" y="79"/>
                  </a:cubicBezTo>
                  <a:cubicBezTo>
                    <a:pt x="111" y="90"/>
                    <a:pt x="117" y="103"/>
                    <a:pt x="117" y="120"/>
                  </a:cubicBezTo>
                  <a:cubicBezTo>
                    <a:pt x="117" y="131"/>
                    <a:pt x="114" y="142"/>
                    <a:pt x="109" y="151"/>
                  </a:cubicBezTo>
                  <a:cubicBezTo>
                    <a:pt x="105" y="161"/>
                    <a:pt x="98" y="168"/>
                    <a:pt x="90" y="173"/>
                  </a:cubicBezTo>
                  <a:cubicBezTo>
                    <a:pt x="81" y="178"/>
                    <a:pt x="72" y="181"/>
                    <a:pt x="61" y="181"/>
                  </a:cubicBezTo>
                  <a:cubicBezTo>
                    <a:pt x="43" y="181"/>
                    <a:pt x="28" y="174"/>
                    <a:pt x="17" y="161"/>
                  </a:cubicBezTo>
                  <a:cubicBezTo>
                    <a:pt x="5" y="147"/>
                    <a:pt x="0" y="125"/>
                    <a:pt x="0" y="95"/>
                  </a:cubicBezTo>
                  <a:cubicBezTo>
                    <a:pt x="0" y="61"/>
                    <a:pt x="6" y="36"/>
                    <a:pt x="19" y="20"/>
                  </a:cubicBezTo>
                  <a:cubicBezTo>
                    <a:pt x="30" y="7"/>
                    <a:pt x="45" y="0"/>
                    <a:pt x="63" y="0"/>
                  </a:cubicBezTo>
                  <a:cubicBezTo>
                    <a:pt x="77" y="0"/>
                    <a:pt x="89" y="4"/>
                    <a:pt x="98" y="12"/>
                  </a:cubicBezTo>
                  <a:cubicBezTo>
                    <a:pt x="106" y="20"/>
                    <a:pt x="112" y="30"/>
                    <a:pt x="114" y="44"/>
                  </a:cubicBezTo>
                  <a:close/>
                  <a:moveTo>
                    <a:pt x="25" y="120"/>
                  </a:moveTo>
                  <a:cubicBezTo>
                    <a:pt x="25" y="128"/>
                    <a:pt x="26" y="135"/>
                    <a:pt x="29" y="142"/>
                  </a:cubicBezTo>
                  <a:cubicBezTo>
                    <a:pt x="33" y="149"/>
                    <a:pt x="37" y="154"/>
                    <a:pt x="43" y="157"/>
                  </a:cubicBezTo>
                  <a:cubicBezTo>
                    <a:pt x="48" y="161"/>
                    <a:pt x="54" y="163"/>
                    <a:pt x="61" y="163"/>
                  </a:cubicBezTo>
                  <a:cubicBezTo>
                    <a:pt x="70" y="163"/>
                    <a:pt x="78" y="159"/>
                    <a:pt x="84" y="152"/>
                  </a:cubicBezTo>
                  <a:cubicBezTo>
                    <a:pt x="91" y="144"/>
                    <a:pt x="94" y="134"/>
                    <a:pt x="94" y="122"/>
                  </a:cubicBezTo>
                  <a:cubicBezTo>
                    <a:pt x="94" y="109"/>
                    <a:pt x="91" y="100"/>
                    <a:pt x="85" y="93"/>
                  </a:cubicBezTo>
                  <a:cubicBezTo>
                    <a:pt x="78" y="86"/>
                    <a:pt x="70" y="82"/>
                    <a:pt x="60" y="82"/>
                  </a:cubicBezTo>
                  <a:cubicBezTo>
                    <a:pt x="50" y="82"/>
                    <a:pt x="42" y="86"/>
                    <a:pt x="35" y="93"/>
                  </a:cubicBezTo>
                  <a:cubicBezTo>
                    <a:pt x="28" y="100"/>
                    <a:pt x="25" y="109"/>
                    <a:pt x="25" y="120"/>
                  </a:cubicBezTo>
                  <a:close/>
                </a:path>
              </a:pathLst>
            </a:custGeom>
            <a:solidFill>
              <a:srgbClr val="2319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a:p>
          </p:txBody>
        </p:sp>
        <p:sp>
          <p:nvSpPr>
            <p:cNvPr id="107" name="Freeform 30"/>
            <p:cNvSpPr>
              <a:spLocks noEditPoints="1"/>
            </p:cNvSpPr>
            <p:nvPr/>
          </p:nvSpPr>
          <p:spPr bwMode="auto">
            <a:xfrm>
              <a:off x="10583863" y="3733801"/>
              <a:ext cx="42863" cy="65088"/>
            </a:xfrm>
            <a:custGeom>
              <a:avLst/>
              <a:gdLst>
                <a:gd name="T0" fmla="*/ 3 w 116"/>
                <a:gd name="T1" fmla="*/ 136 h 180"/>
                <a:gd name="T2" fmla="*/ 24 w 116"/>
                <a:gd name="T3" fmla="*/ 135 h 180"/>
                <a:gd name="T4" fmla="*/ 34 w 116"/>
                <a:gd name="T5" fmla="*/ 156 h 180"/>
                <a:gd name="T6" fmla="*/ 53 w 116"/>
                <a:gd name="T7" fmla="*/ 163 h 180"/>
                <a:gd name="T8" fmla="*/ 71 w 116"/>
                <a:gd name="T9" fmla="*/ 158 h 180"/>
                <a:gd name="T10" fmla="*/ 83 w 116"/>
                <a:gd name="T11" fmla="*/ 146 h 180"/>
                <a:gd name="T12" fmla="*/ 91 w 116"/>
                <a:gd name="T13" fmla="*/ 125 h 180"/>
                <a:gd name="T14" fmla="*/ 94 w 116"/>
                <a:gd name="T15" fmla="*/ 98 h 180"/>
                <a:gd name="T16" fmla="*/ 94 w 116"/>
                <a:gd name="T17" fmla="*/ 94 h 180"/>
                <a:gd name="T18" fmla="*/ 76 w 116"/>
                <a:gd name="T19" fmla="*/ 111 h 180"/>
                <a:gd name="T20" fmla="*/ 52 w 116"/>
                <a:gd name="T21" fmla="*/ 117 h 180"/>
                <a:gd name="T22" fmla="*/ 15 w 116"/>
                <a:gd name="T23" fmla="*/ 101 h 180"/>
                <a:gd name="T24" fmla="*/ 0 w 116"/>
                <a:gd name="T25" fmla="*/ 60 h 180"/>
                <a:gd name="T26" fmla="*/ 16 w 116"/>
                <a:gd name="T27" fmla="*/ 16 h 180"/>
                <a:gd name="T28" fmla="*/ 55 w 116"/>
                <a:gd name="T29" fmla="*/ 0 h 180"/>
                <a:gd name="T30" fmla="*/ 87 w 116"/>
                <a:gd name="T31" fmla="*/ 9 h 180"/>
                <a:gd name="T32" fmla="*/ 108 w 116"/>
                <a:gd name="T33" fmla="*/ 36 h 180"/>
                <a:gd name="T34" fmla="*/ 116 w 116"/>
                <a:gd name="T35" fmla="*/ 85 h 180"/>
                <a:gd name="T36" fmla="*/ 108 w 116"/>
                <a:gd name="T37" fmla="*/ 139 h 180"/>
                <a:gd name="T38" fmla="*/ 87 w 116"/>
                <a:gd name="T39" fmla="*/ 170 h 180"/>
                <a:gd name="T40" fmla="*/ 53 w 116"/>
                <a:gd name="T41" fmla="*/ 180 h 180"/>
                <a:gd name="T42" fmla="*/ 19 w 116"/>
                <a:gd name="T43" fmla="*/ 169 h 180"/>
                <a:gd name="T44" fmla="*/ 3 w 116"/>
                <a:gd name="T45" fmla="*/ 136 h 180"/>
                <a:gd name="T46" fmla="*/ 92 w 116"/>
                <a:gd name="T47" fmla="*/ 58 h 180"/>
                <a:gd name="T48" fmla="*/ 82 w 116"/>
                <a:gd name="T49" fmla="*/ 29 h 180"/>
                <a:gd name="T50" fmla="*/ 58 w 116"/>
                <a:gd name="T51" fmla="*/ 18 h 180"/>
                <a:gd name="T52" fmla="*/ 33 w 116"/>
                <a:gd name="T53" fmla="*/ 30 h 180"/>
                <a:gd name="T54" fmla="*/ 22 w 116"/>
                <a:gd name="T55" fmla="*/ 60 h 180"/>
                <a:gd name="T56" fmla="*/ 32 w 116"/>
                <a:gd name="T57" fmla="*/ 88 h 180"/>
                <a:gd name="T58" fmla="*/ 57 w 116"/>
                <a:gd name="T59" fmla="*/ 98 h 180"/>
                <a:gd name="T60" fmla="*/ 82 w 116"/>
                <a:gd name="T61" fmla="*/ 88 h 180"/>
                <a:gd name="T62" fmla="*/ 92 w 116"/>
                <a:gd name="T63" fmla="*/ 58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6" h="180">
                  <a:moveTo>
                    <a:pt x="3" y="136"/>
                  </a:moveTo>
                  <a:lnTo>
                    <a:pt x="24" y="135"/>
                  </a:lnTo>
                  <a:cubicBezTo>
                    <a:pt x="25" y="144"/>
                    <a:pt x="29" y="152"/>
                    <a:pt x="34" y="156"/>
                  </a:cubicBezTo>
                  <a:cubicBezTo>
                    <a:pt x="39" y="160"/>
                    <a:pt x="45" y="163"/>
                    <a:pt x="53" y="163"/>
                  </a:cubicBezTo>
                  <a:cubicBezTo>
                    <a:pt x="60" y="163"/>
                    <a:pt x="65" y="161"/>
                    <a:pt x="71" y="158"/>
                  </a:cubicBezTo>
                  <a:cubicBezTo>
                    <a:pt x="76" y="155"/>
                    <a:pt x="80" y="151"/>
                    <a:pt x="83" y="146"/>
                  </a:cubicBezTo>
                  <a:cubicBezTo>
                    <a:pt x="86" y="141"/>
                    <a:pt x="89" y="134"/>
                    <a:pt x="91" y="125"/>
                  </a:cubicBezTo>
                  <a:cubicBezTo>
                    <a:pt x="93" y="116"/>
                    <a:pt x="94" y="107"/>
                    <a:pt x="94" y="98"/>
                  </a:cubicBezTo>
                  <a:cubicBezTo>
                    <a:pt x="94" y="97"/>
                    <a:pt x="94" y="96"/>
                    <a:pt x="94" y="94"/>
                  </a:cubicBezTo>
                  <a:cubicBezTo>
                    <a:pt x="90" y="101"/>
                    <a:pt x="84" y="107"/>
                    <a:pt x="76" y="111"/>
                  </a:cubicBezTo>
                  <a:cubicBezTo>
                    <a:pt x="69" y="115"/>
                    <a:pt x="61" y="117"/>
                    <a:pt x="52" y="117"/>
                  </a:cubicBezTo>
                  <a:cubicBezTo>
                    <a:pt x="37" y="117"/>
                    <a:pt x="25" y="112"/>
                    <a:pt x="15" y="101"/>
                  </a:cubicBezTo>
                  <a:cubicBezTo>
                    <a:pt x="5" y="91"/>
                    <a:pt x="0" y="77"/>
                    <a:pt x="0" y="60"/>
                  </a:cubicBezTo>
                  <a:cubicBezTo>
                    <a:pt x="0" y="42"/>
                    <a:pt x="5" y="27"/>
                    <a:pt x="16" y="16"/>
                  </a:cubicBezTo>
                  <a:cubicBezTo>
                    <a:pt x="26" y="5"/>
                    <a:pt x="39" y="0"/>
                    <a:pt x="55" y="0"/>
                  </a:cubicBezTo>
                  <a:cubicBezTo>
                    <a:pt x="67" y="0"/>
                    <a:pt x="77" y="3"/>
                    <a:pt x="87" y="9"/>
                  </a:cubicBezTo>
                  <a:cubicBezTo>
                    <a:pt x="96" y="15"/>
                    <a:pt x="103" y="24"/>
                    <a:pt x="108" y="36"/>
                  </a:cubicBezTo>
                  <a:cubicBezTo>
                    <a:pt x="113" y="47"/>
                    <a:pt x="116" y="64"/>
                    <a:pt x="116" y="85"/>
                  </a:cubicBezTo>
                  <a:cubicBezTo>
                    <a:pt x="116" y="108"/>
                    <a:pt x="113" y="126"/>
                    <a:pt x="108" y="139"/>
                  </a:cubicBezTo>
                  <a:cubicBezTo>
                    <a:pt x="104" y="153"/>
                    <a:pt x="96" y="163"/>
                    <a:pt x="87" y="170"/>
                  </a:cubicBezTo>
                  <a:cubicBezTo>
                    <a:pt x="77" y="177"/>
                    <a:pt x="66" y="180"/>
                    <a:pt x="53" y="180"/>
                  </a:cubicBezTo>
                  <a:cubicBezTo>
                    <a:pt x="39" y="180"/>
                    <a:pt x="27" y="177"/>
                    <a:pt x="19" y="169"/>
                  </a:cubicBezTo>
                  <a:cubicBezTo>
                    <a:pt x="10" y="161"/>
                    <a:pt x="5" y="150"/>
                    <a:pt x="3" y="136"/>
                  </a:cubicBezTo>
                  <a:close/>
                  <a:moveTo>
                    <a:pt x="92" y="58"/>
                  </a:moveTo>
                  <a:cubicBezTo>
                    <a:pt x="92" y="46"/>
                    <a:pt x="88" y="36"/>
                    <a:pt x="82" y="29"/>
                  </a:cubicBezTo>
                  <a:cubicBezTo>
                    <a:pt x="75" y="22"/>
                    <a:pt x="67" y="18"/>
                    <a:pt x="58" y="18"/>
                  </a:cubicBezTo>
                  <a:cubicBezTo>
                    <a:pt x="48" y="18"/>
                    <a:pt x="40" y="22"/>
                    <a:pt x="33" y="30"/>
                  </a:cubicBezTo>
                  <a:cubicBezTo>
                    <a:pt x="25" y="37"/>
                    <a:pt x="22" y="48"/>
                    <a:pt x="22" y="60"/>
                  </a:cubicBezTo>
                  <a:cubicBezTo>
                    <a:pt x="22" y="71"/>
                    <a:pt x="25" y="81"/>
                    <a:pt x="32" y="88"/>
                  </a:cubicBezTo>
                  <a:cubicBezTo>
                    <a:pt x="39" y="95"/>
                    <a:pt x="47" y="98"/>
                    <a:pt x="57" y="98"/>
                  </a:cubicBezTo>
                  <a:cubicBezTo>
                    <a:pt x="67" y="98"/>
                    <a:pt x="75" y="95"/>
                    <a:pt x="82" y="88"/>
                  </a:cubicBezTo>
                  <a:cubicBezTo>
                    <a:pt x="88" y="81"/>
                    <a:pt x="92" y="71"/>
                    <a:pt x="92" y="58"/>
                  </a:cubicBezTo>
                  <a:close/>
                </a:path>
              </a:pathLst>
            </a:custGeom>
            <a:solidFill>
              <a:srgbClr val="2319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a:p>
          </p:txBody>
        </p:sp>
        <p:sp>
          <p:nvSpPr>
            <p:cNvPr id="108" name="Rectangle 31"/>
            <p:cNvSpPr>
              <a:spLocks noChangeArrowheads="1"/>
            </p:cNvSpPr>
            <p:nvPr/>
          </p:nvSpPr>
          <p:spPr bwMode="auto">
            <a:xfrm>
              <a:off x="9821863" y="3952876"/>
              <a:ext cx="96838" cy="15875"/>
            </a:xfrm>
            <a:prstGeom prst="rect">
              <a:avLst/>
            </a:prstGeom>
            <a:solidFill>
              <a:srgbClr val="23191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zh-CN" altLang="en-US"/>
            </a:p>
          </p:txBody>
        </p:sp>
        <p:sp>
          <p:nvSpPr>
            <p:cNvPr id="109" name="Freeform 32"/>
            <p:cNvSpPr>
              <a:spLocks/>
            </p:cNvSpPr>
            <p:nvPr/>
          </p:nvSpPr>
          <p:spPr bwMode="auto">
            <a:xfrm>
              <a:off x="10541000" y="3919538"/>
              <a:ext cx="111125" cy="77788"/>
            </a:xfrm>
            <a:custGeom>
              <a:avLst/>
              <a:gdLst>
                <a:gd name="T0" fmla="*/ 310 w 310"/>
                <a:gd name="T1" fmla="*/ 0 h 218"/>
                <a:gd name="T2" fmla="*/ 310 w 310"/>
                <a:gd name="T3" fmla="*/ 193 h 218"/>
                <a:gd name="T4" fmla="*/ 56 w 310"/>
                <a:gd name="T5" fmla="*/ 193 h 218"/>
                <a:gd name="T6" fmla="*/ 56 w 310"/>
                <a:gd name="T7" fmla="*/ 218 h 218"/>
                <a:gd name="T8" fmla="*/ 0 w 310"/>
                <a:gd name="T9" fmla="*/ 181 h 218"/>
                <a:gd name="T10" fmla="*/ 56 w 310"/>
                <a:gd name="T11" fmla="*/ 143 h 218"/>
                <a:gd name="T12" fmla="*/ 56 w 310"/>
                <a:gd name="T13" fmla="*/ 173 h 218"/>
                <a:gd name="T14" fmla="*/ 290 w 310"/>
                <a:gd name="T15" fmla="*/ 173 h 218"/>
                <a:gd name="T16" fmla="*/ 290 w 310"/>
                <a:gd name="T17" fmla="*/ 0 h 218"/>
                <a:gd name="T18" fmla="*/ 310 w 310"/>
                <a:gd name="T19" fmla="*/ 0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0" h="218">
                  <a:moveTo>
                    <a:pt x="310" y="0"/>
                  </a:moveTo>
                  <a:lnTo>
                    <a:pt x="310" y="193"/>
                  </a:lnTo>
                  <a:lnTo>
                    <a:pt x="56" y="193"/>
                  </a:lnTo>
                  <a:lnTo>
                    <a:pt x="56" y="218"/>
                  </a:lnTo>
                  <a:lnTo>
                    <a:pt x="0" y="181"/>
                  </a:lnTo>
                  <a:lnTo>
                    <a:pt x="56" y="143"/>
                  </a:lnTo>
                  <a:lnTo>
                    <a:pt x="56" y="173"/>
                  </a:lnTo>
                  <a:lnTo>
                    <a:pt x="290" y="173"/>
                  </a:lnTo>
                  <a:lnTo>
                    <a:pt x="290" y="0"/>
                  </a:lnTo>
                  <a:lnTo>
                    <a:pt x="310" y="0"/>
                  </a:lnTo>
                  <a:close/>
                </a:path>
              </a:pathLst>
            </a:custGeom>
            <a:solidFill>
              <a:srgbClr val="2319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a:p>
          </p:txBody>
        </p:sp>
        <p:sp>
          <p:nvSpPr>
            <p:cNvPr id="110" name="Oval 33"/>
            <p:cNvSpPr>
              <a:spLocks noChangeArrowheads="1"/>
            </p:cNvSpPr>
            <p:nvPr/>
          </p:nvSpPr>
          <p:spPr bwMode="auto">
            <a:xfrm>
              <a:off x="8847138" y="3394076"/>
              <a:ext cx="644525" cy="646113"/>
            </a:xfrm>
            <a:prstGeom prst="ellipse">
              <a:avLst/>
            </a:prstGeom>
            <a:solidFill>
              <a:srgbClr val="7170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a:p>
          </p:txBody>
        </p:sp>
        <p:sp>
          <p:nvSpPr>
            <p:cNvPr id="111" name="Oval 34"/>
            <p:cNvSpPr>
              <a:spLocks noChangeArrowheads="1"/>
            </p:cNvSpPr>
            <p:nvPr/>
          </p:nvSpPr>
          <p:spPr bwMode="auto">
            <a:xfrm>
              <a:off x="8975725" y="3417888"/>
              <a:ext cx="361950" cy="361950"/>
            </a:xfrm>
            <a:prstGeom prst="ellipse">
              <a:avLst/>
            </a:prstGeom>
            <a:solidFill>
              <a:srgbClr val="2319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a:p>
          </p:txBody>
        </p:sp>
        <p:sp>
          <p:nvSpPr>
            <p:cNvPr id="113" name="Oval 35"/>
            <p:cNvSpPr>
              <a:spLocks noChangeArrowheads="1"/>
            </p:cNvSpPr>
            <p:nvPr/>
          </p:nvSpPr>
          <p:spPr bwMode="auto">
            <a:xfrm>
              <a:off x="9201150" y="2970213"/>
              <a:ext cx="103188" cy="104775"/>
            </a:xfrm>
            <a:prstGeom prst="ellipse">
              <a:avLst/>
            </a:prstGeom>
            <a:solidFill>
              <a:srgbClr val="2319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a:p>
          </p:txBody>
        </p:sp>
        <p:sp>
          <p:nvSpPr>
            <p:cNvPr id="114" name="Oval 36"/>
            <p:cNvSpPr>
              <a:spLocks noChangeArrowheads="1"/>
            </p:cNvSpPr>
            <p:nvPr/>
          </p:nvSpPr>
          <p:spPr bwMode="auto">
            <a:xfrm>
              <a:off x="9564688" y="2970213"/>
              <a:ext cx="104775" cy="104775"/>
            </a:xfrm>
            <a:prstGeom prst="ellipse">
              <a:avLst/>
            </a:prstGeom>
            <a:solidFill>
              <a:srgbClr val="2319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a:p>
          </p:txBody>
        </p:sp>
        <p:sp>
          <p:nvSpPr>
            <p:cNvPr id="115" name="Oval 37"/>
            <p:cNvSpPr>
              <a:spLocks noChangeArrowheads="1"/>
            </p:cNvSpPr>
            <p:nvPr/>
          </p:nvSpPr>
          <p:spPr bwMode="auto">
            <a:xfrm>
              <a:off x="9383713" y="2970213"/>
              <a:ext cx="103188" cy="104775"/>
            </a:xfrm>
            <a:prstGeom prst="ellipse">
              <a:avLst/>
            </a:prstGeom>
            <a:solidFill>
              <a:srgbClr val="2319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a:p>
          </p:txBody>
        </p:sp>
        <p:sp>
          <p:nvSpPr>
            <p:cNvPr id="116" name="Oval 38"/>
            <p:cNvSpPr>
              <a:spLocks noChangeArrowheads="1"/>
            </p:cNvSpPr>
            <p:nvPr/>
          </p:nvSpPr>
          <p:spPr bwMode="auto">
            <a:xfrm>
              <a:off x="9747250" y="2970213"/>
              <a:ext cx="104775" cy="104775"/>
            </a:xfrm>
            <a:prstGeom prst="ellipse">
              <a:avLst/>
            </a:prstGeom>
            <a:solidFill>
              <a:srgbClr val="2319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a:p>
          </p:txBody>
        </p:sp>
      </p:grpSp>
      <p:grpSp>
        <p:nvGrpSpPr>
          <p:cNvPr id="7" name="组合 116"/>
          <p:cNvGrpSpPr/>
          <p:nvPr/>
        </p:nvGrpSpPr>
        <p:grpSpPr>
          <a:xfrm>
            <a:off x="1070151" y="4241961"/>
            <a:ext cx="415749" cy="432909"/>
            <a:chOff x="6600056" y="4725144"/>
            <a:chExt cx="860204" cy="1224136"/>
          </a:xfrm>
        </p:grpSpPr>
        <p:sp>
          <p:nvSpPr>
            <p:cNvPr id="118" name="圆角矩形 117"/>
            <p:cNvSpPr/>
            <p:nvPr/>
          </p:nvSpPr>
          <p:spPr>
            <a:xfrm>
              <a:off x="6600056" y="4725144"/>
              <a:ext cx="860204" cy="1224136"/>
            </a:xfrm>
            <a:prstGeom prst="roundRect">
              <a:avLst>
                <a:gd name="adj" fmla="val 1404"/>
              </a:avLst>
            </a:prstGeom>
            <a:gradFill flip="none" rotWithShape="1">
              <a:gsLst>
                <a:gs pos="0">
                  <a:schemeClr val="bg1">
                    <a:lumMod val="50000"/>
                  </a:schemeClr>
                </a:gs>
                <a:gs pos="92000">
                  <a:schemeClr val="bg1"/>
                </a:gs>
                <a:gs pos="100000">
                  <a:schemeClr val="bg1">
                    <a:lumMod val="65000"/>
                  </a:schemeClr>
                </a:gs>
              </a:gsLst>
              <a:lin ang="16200000" scaled="1"/>
              <a:tileRect/>
            </a:gra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9" name="圆角矩形 118"/>
            <p:cNvSpPr/>
            <p:nvPr/>
          </p:nvSpPr>
          <p:spPr>
            <a:xfrm>
              <a:off x="6666226" y="4791314"/>
              <a:ext cx="463187" cy="562441"/>
            </a:xfrm>
            <a:prstGeom prst="roundRect">
              <a:avLst>
                <a:gd name="adj" fmla="val 459"/>
              </a:avLst>
            </a:prstGeom>
            <a:solidFill>
              <a:schemeClr val="bg1">
                <a:lumMod val="6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0" name="圆角矩形 119"/>
            <p:cNvSpPr/>
            <p:nvPr/>
          </p:nvSpPr>
          <p:spPr>
            <a:xfrm>
              <a:off x="6683731" y="4857483"/>
              <a:ext cx="430102" cy="153608"/>
            </a:xfrm>
            <a:prstGeom prst="roundRect">
              <a:avLst>
                <a:gd name="adj" fmla="val 6128"/>
              </a:avLst>
            </a:prstGeom>
            <a:solidFill>
              <a:schemeClr val="tx1">
                <a:lumMod val="75000"/>
                <a:lumOff val="2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zh-CN" altLang="en-US" sz="600" dirty="0">
                <a:latin typeface="Arial" panose="020B0604020202020204" pitchFamily="34" charset="0"/>
                <a:cs typeface="Arial" panose="020B0604020202020204" pitchFamily="34" charset="0"/>
              </a:endParaRPr>
            </a:p>
          </p:txBody>
        </p:sp>
        <p:sp>
          <p:nvSpPr>
            <p:cNvPr id="123" name="圆角矩形 122"/>
            <p:cNvSpPr/>
            <p:nvPr/>
          </p:nvSpPr>
          <p:spPr>
            <a:xfrm>
              <a:off x="7294836" y="4791314"/>
              <a:ext cx="66170" cy="562441"/>
            </a:xfrm>
            <a:prstGeom prst="roundRect">
              <a:avLst>
                <a:gd name="adj" fmla="val 459"/>
              </a:avLst>
            </a:prstGeom>
            <a:solidFill>
              <a:schemeClr val="tx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3" name="椭圆 132"/>
            <p:cNvSpPr/>
            <p:nvPr/>
          </p:nvSpPr>
          <p:spPr>
            <a:xfrm>
              <a:off x="6699310" y="5055992"/>
              <a:ext cx="198509" cy="198509"/>
            </a:xfrm>
            <a:prstGeom prst="ellipse">
              <a:avLst/>
            </a:prstGeom>
            <a:solidFill>
              <a:schemeClr val="tx1">
                <a:lumMod val="65000"/>
                <a:lumOff val="35000"/>
              </a:schemeClr>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4" name="圆角矩形 133"/>
            <p:cNvSpPr/>
            <p:nvPr/>
          </p:nvSpPr>
          <p:spPr>
            <a:xfrm flipV="1">
              <a:off x="6604818" y="5517232"/>
              <a:ext cx="849810" cy="144016"/>
            </a:xfrm>
            <a:prstGeom prst="roundRect">
              <a:avLst>
                <a:gd name="adj" fmla="val 1404"/>
              </a:avLst>
            </a:prstGeom>
            <a:gradFill flip="none" rotWithShape="1">
              <a:gsLst>
                <a:gs pos="0">
                  <a:schemeClr val="bg1">
                    <a:lumMod val="50000"/>
                  </a:schemeClr>
                </a:gs>
                <a:gs pos="92000">
                  <a:schemeClr val="bg1"/>
                </a:gs>
                <a:gs pos="100000">
                  <a:schemeClr val="bg1">
                    <a:lumMod val="65000"/>
                  </a:schemeClr>
                </a:gs>
              </a:gsLst>
              <a:lin ang="16200000" scaled="1"/>
              <a:tileRect/>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椭圆 138"/>
            <p:cNvSpPr/>
            <p:nvPr/>
          </p:nvSpPr>
          <p:spPr>
            <a:xfrm>
              <a:off x="6672064" y="5733256"/>
              <a:ext cx="52385" cy="52385"/>
            </a:xfrm>
            <a:prstGeom prst="ellipse">
              <a:avLst/>
            </a:prstGeom>
            <a:solidFill>
              <a:schemeClr val="tx1">
                <a:lumMod val="65000"/>
                <a:lumOff val="3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3" name="椭圆 142"/>
            <p:cNvSpPr/>
            <p:nvPr/>
          </p:nvSpPr>
          <p:spPr>
            <a:xfrm>
              <a:off x="7339759" y="5733256"/>
              <a:ext cx="52385" cy="52385"/>
            </a:xfrm>
            <a:prstGeom prst="ellipse">
              <a:avLst/>
            </a:prstGeom>
            <a:solidFill>
              <a:schemeClr val="tx1">
                <a:lumMod val="65000"/>
                <a:lumOff val="3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cxnSp>
        <p:nvCxnSpPr>
          <p:cNvPr id="144" name="肘形连接符 146"/>
          <p:cNvCxnSpPr>
            <a:endCxn id="118" idx="0"/>
          </p:cNvCxnSpPr>
          <p:nvPr/>
        </p:nvCxnSpPr>
        <p:spPr>
          <a:xfrm>
            <a:off x="845820" y="3874770"/>
            <a:ext cx="432206" cy="367191"/>
          </a:xfrm>
          <a:prstGeom prst="bentConnector2">
            <a:avLst/>
          </a:prstGeom>
          <a:ln>
            <a:prstDash val="dash"/>
            <a:headEnd type="none"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52" name="肘形连接符 144"/>
          <p:cNvCxnSpPr/>
          <p:nvPr/>
        </p:nvCxnSpPr>
        <p:spPr>
          <a:xfrm rot="10800000" flipV="1">
            <a:off x="491490" y="3874768"/>
            <a:ext cx="365760" cy="354332"/>
          </a:xfrm>
          <a:prstGeom prst="bentConnector3">
            <a:avLst>
              <a:gd name="adj1" fmla="val 103125"/>
            </a:avLst>
          </a:prstGeom>
          <a:ln>
            <a:prstDash val="dash"/>
            <a:headEnd type="none" w="med" len="med"/>
            <a:tailEnd type="oval" w="med" len="med"/>
          </a:ln>
        </p:spPr>
        <p:style>
          <a:lnRef idx="1">
            <a:schemeClr val="accent1"/>
          </a:lnRef>
          <a:fillRef idx="0">
            <a:schemeClr val="accent1"/>
          </a:fillRef>
          <a:effectRef idx="0">
            <a:schemeClr val="accent1"/>
          </a:effectRef>
          <a:fontRef idx="minor">
            <a:schemeClr val="tx1"/>
          </a:fontRef>
        </p:style>
      </p:cxnSp>
      <p:grpSp>
        <p:nvGrpSpPr>
          <p:cNvPr id="9" name="组合 227"/>
          <p:cNvGrpSpPr/>
          <p:nvPr/>
        </p:nvGrpSpPr>
        <p:grpSpPr>
          <a:xfrm>
            <a:off x="7310931" y="4127661"/>
            <a:ext cx="381459" cy="432909"/>
            <a:chOff x="6600056" y="4725144"/>
            <a:chExt cx="860204" cy="1224136"/>
          </a:xfrm>
        </p:grpSpPr>
        <p:sp>
          <p:nvSpPr>
            <p:cNvPr id="229" name="圆角矩形 228"/>
            <p:cNvSpPr/>
            <p:nvPr/>
          </p:nvSpPr>
          <p:spPr>
            <a:xfrm>
              <a:off x="6600056" y="4725144"/>
              <a:ext cx="860204" cy="1224136"/>
            </a:xfrm>
            <a:prstGeom prst="roundRect">
              <a:avLst>
                <a:gd name="adj" fmla="val 1404"/>
              </a:avLst>
            </a:prstGeom>
            <a:gradFill flip="none" rotWithShape="1">
              <a:gsLst>
                <a:gs pos="0">
                  <a:schemeClr val="bg1">
                    <a:lumMod val="50000"/>
                  </a:schemeClr>
                </a:gs>
                <a:gs pos="92000">
                  <a:schemeClr val="bg1"/>
                </a:gs>
                <a:gs pos="100000">
                  <a:schemeClr val="bg1">
                    <a:lumMod val="65000"/>
                  </a:schemeClr>
                </a:gs>
              </a:gsLst>
              <a:lin ang="16200000" scaled="1"/>
              <a:tileRect/>
            </a:gra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0" name="圆角矩形 229"/>
            <p:cNvSpPr/>
            <p:nvPr/>
          </p:nvSpPr>
          <p:spPr>
            <a:xfrm>
              <a:off x="6666226" y="4791314"/>
              <a:ext cx="463187" cy="562441"/>
            </a:xfrm>
            <a:prstGeom prst="roundRect">
              <a:avLst>
                <a:gd name="adj" fmla="val 459"/>
              </a:avLst>
            </a:prstGeom>
            <a:solidFill>
              <a:schemeClr val="bg1">
                <a:lumMod val="6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1" name="圆角矩形 230"/>
            <p:cNvSpPr/>
            <p:nvPr/>
          </p:nvSpPr>
          <p:spPr>
            <a:xfrm>
              <a:off x="6683731" y="4857483"/>
              <a:ext cx="430102" cy="153608"/>
            </a:xfrm>
            <a:prstGeom prst="roundRect">
              <a:avLst>
                <a:gd name="adj" fmla="val 6128"/>
              </a:avLst>
            </a:prstGeom>
            <a:solidFill>
              <a:schemeClr val="tx1">
                <a:lumMod val="75000"/>
                <a:lumOff val="2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zh-CN" altLang="en-US" sz="600" dirty="0">
                <a:latin typeface="Arial" panose="020B0604020202020204" pitchFamily="34" charset="0"/>
                <a:cs typeface="Arial" panose="020B0604020202020204" pitchFamily="34" charset="0"/>
              </a:endParaRPr>
            </a:p>
          </p:txBody>
        </p:sp>
        <p:sp>
          <p:nvSpPr>
            <p:cNvPr id="232" name="圆角矩形 231"/>
            <p:cNvSpPr/>
            <p:nvPr/>
          </p:nvSpPr>
          <p:spPr>
            <a:xfrm>
              <a:off x="7294836" y="4791314"/>
              <a:ext cx="66170" cy="562441"/>
            </a:xfrm>
            <a:prstGeom prst="roundRect">
              <a:avLst>
                <a:gd name="adj" fmla="val 459"/>
              </a:avLst>
            </a:prstGeom>
            <a:solidFill>
              <a:schemeClr val="tx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3" name="椭圆 232"/>
            <p:cNvSpPr/>
            <p:nvPr/>
          </p:nvSpPr>
          <p:spPr>
            <a:xfrm>
              <a:off x="6699310" y="5055992"/>
              <a:ext cx="198509" cy="198509"/>
            </a:xfrm>
            <a:prstGeom prst="ellipse">
              <a:avLst/>
            </a:prstGeom>
            <a:solidFill>
              <a:schemeClr val="tx1">
                <a:lumMod val="65000"/>
                <a:lumOff val="35000"/>
              </a:schemeClr>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4" name="圆角矩形 233"/>
            <p:cNvSpPr/>
            <p:nvPr/>
          </p:nvSpPr>
          <p:spPr>
            <a:xfrm flipV="1">
              <a:off x="6604818" y="5517232"/>
              <a:ext cx="849810" cy="144016"/>
            </a:xfrm>
            <a:prstGeom prst="roundRect">
              <a:avLst>
                <a:gd name="adj" fmla="val 1404"/>
              </a:avLst>
            </a:prstGeom>
            <a:gradFill flip="none" rotWithShape="1">
              <a:gsLst>
                <a:gs pos="0">
                  <a:schemeClr val="bg1">
                    <a:lumMod val="50000"/>
                  </a:schemeClr>
                </a:gs>
                <a:gs pos="92000">
                  <a:schemeClr val="bg1"/>
                </a:gs>
                <a:gs pos="100000">
                  <a:schemeClr val="bg1">
                    <a:lumMod val="65000"/>
                  </a:schemeClr>
                </a:gs>
              </a:gsLst>
              <a:lin ang="16200000" scaled="1"/>
              <a:tileRect/>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5" name="椭圆 234"/>
            <p:cNvSpPr/>
            <p:nvPr/>
          </p:nvSpPr>
          <p:spPr>
            <a:xfrm>
              <a:off x="6672064" y="5733256"/>
              <a:ext cx="52385" cy="52385"/>
            </a:xfrm>
            <a:prstGeom prst="ellipse">
              <a:avLst/>
            </a:prstGeom>
            <a:solidFill>
              <a:schemeClr val="tx1">
                <a:lumMod val="65000"/>
                <a:lumOff val="3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36" name="椭圆 235"/>
            <p:cNvSpPr/>
            <p:nvPr/>
          </p:nvSpPr>
          <p:spPr>
            <a:xfrm>
              <a:off x="7339759" y="5733256"/>
              <a:ext cx="52385" cy="52385"/>
            </a:xfrm>
            <a:prstGeom prst="ellipse">
              <a:avLst/>
            </a:prstGeom>
            <a:solidFill>
              <a:schemeClr val="tx1">
                <a:lumMod val="65000"/>
                <a:lumOff val="3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pic>
        <p:nvPicPr>
          <p:cNvPr id="281" name="图片 28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519922" y="4680952"/>
            <a:ext cx="290707" cy="543995"/>
          </a:xfrm>
          <a:prstGeom prst="rect">
            <a:avLst/>
          </a:prstGeom>
        </p:spPr>
      </p:pic>
      <p:pic>
        <p:nvPicPr>
          <p:cNvPr id="283" name="图片 282"/>
          <p:cNvPicPr>
            <a:picLocks noChangeAspect="1"/>
          </p:cNvPicPr>
          <p:nvPr/>
        </p:nvPicPr>
        <p:blipFill rotWithShape="1">
          <a:blip r:embed="rId9" cstate="print">
            <a:extLst>
              <a:ext uri="{28A0092B-C50C-407E-A947-70E740481C1C}">
                <a14:useLocalDpi xmlns:a14="http://schemas.microsoft.com/office/drawing/2010/main" val="0"/>
              </a:ext>
            </a:extLst>
          </a:blip>
          <a:srcRect t="-1" b="29529"/>
          <a:stretch/>
        </p:blipFill>
        <p:spPr>
          <a:xfrm>
            <a:off x="8415224" y="2615377"/>
            <a:ext cx="543152" cy="833798"/>
          </a:xfrm>
          <a:prstGeom prst="rect">
            <a:avLst/>
          </a:prstGeom>
        </p:spPr>
      </p:pic>
      <p:grpSp>
        <p:nvGrpSpPr>
          <p:cNvPr id="10" name="组合 283"/>
          <p:cNvGrpSpPr/>
          <p:nvPr/>
        </p:nvGrpSpPr>
        <p:grpSpPr>
          <a:xfrm>
            <a:off x="8335554" y="1635827"/>
            <a:ext cx="642554" cy="683450"/>
            <a:chOff x="6168008" y="1656052"/>
            <a:chExt cx="1368152" cy="1516939"/>
          </a:xfrm>
        </p:grpSpPr>
        <p:pic>
          <p:nvPicPr>
            <p:cNvPr id="285" name="图片 284"/>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168008" y="1656052"/>
              <a:ext cx="1368152" cy="1516939"/>
            </a:xfrm>
            <a:prstGeom prst="rect">
              <a:avLst/>
            </a:prstGeom>
          </p:spPr>
        </p:pic>
        <p:grpSp>
          <p:nvGrpSpPr>
            <p:cNvPr id="11" name="组合 95"/>
            <p:cNvGrpSpPr/>
            <p:nvPr/>
          </p:nvGrpSpPr>
          <p:grpSpPr>
            <a:xfrm>
              <a:off x="6902381" y="2391206"/>
              <a:ext cx="374330" cy="374330"/>
              <a:chOff x="4511824" y="4005064"/>
              <a:chExt cx="1080120" cy="1080120"/>
            </a:xfrm>
            <a:solidFill>
              <a:srgbClr val="2C4558"/>
            </a:solidFill>
          </p:grpSpPr>
          <p:sp>
            <p:nvSpPr>
              <p:cNvPr id="287" name="Freeform 5"/>
              <p:cNvSpPr>
                <a:spLocks/>
              </p:cNvSpPr>
              <p:nvPr/>
            </p:nvSpPr>
            <p:spPr bwMode="auto">
              <a:xfrm>
                <a:off x="4821122" y="4210456"/>
                <a:ext cx="503957" cy="751269"/>
              </a:xfrm>
              <a:custGeom>
                <a:avLst/>
                <a:gdLst>
                  <a:gd name="T0" fmla="*/ 1404 w 1404"/>
                  <a:gd name="T1" fmla="*/ 0 h 2093"/>
                  <a:gd name="T2" fmla="*/ 469 w 1404"/>
                  <a:gd name="T3" fmla="*/ 0 h 2093"/>
                  <a:gd name="T4" fmla="*/ 0 w 1404"/>
                  <a:gd name="T5" fmla="*/ 1052 h 2093"/>
                  <a:gd name="T6" fmla="*/ 405 w 1404"/>
                  <a:gd name="T7" fmla="*/ 1052 h 2093"/>
                  <a:gd name="T8" fmla="*/ 118 w 1404"/>
                  <a:gd name="T9" fmla="*/ 2093 h 2093"/>
                  <a:gd name="T10" fmla="*/ 1286 w 1404"/>
                  <a:gd name="T11" fmla="*/ 837 h 2093"/>
                  <a:gd name="T12" fmla="*/ 858 w 1404"/>
                  <a:gd name="T13" fmla="*/ 837 h 2093"/>
                  <a:gd name="T14" fmla="*/ 1404 w 1404"/>
                  <a:gd name="T15" fmla="*/ 0 h 20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04" h="2093">
                    <a:moveTo>
                      <a:pt x="1404" y="0"/>
                    </a:moveTo>
                    <a:lnTo>
                      <a:pt x="469" y="0"/>
                    </a:lnTo>
                    <a:lnTo>
                      <a:pt x="0" y="1052"/>
                    </a:lnTo>
                    <a:lnTo>
                      <a:pt x="405" y="1052"/>
                    </a:lnTo>
                    <a:lnTo>
                      <a:pt x="118" y="2093"/>
                    </a:lnTo>
                    <a:lnTo>
                      <a:pt x="1286" y="837"/>
                    </a:lnTo>
                    <a:lnTo>
                      <a:pt x="858" y="837"/>
                    </a:lnTo>
                    <a:lnTo>
                      <a:pt x="1404" y="0"/>
                    </a:lnTo>
                    <a:close/>
                  </a:path>
                </a:pathLst>
              </a:custGeom>
              <a:grpFill/>
              <a:ln>
                <a:noFill/>
              </a:ln>
            </p:spPr>
            <p:txBody>
              <a:bodyPr vert="horz" wrap="square" lIns="68580" tIns="34290" rIns="68580" bIns="34290" numCol="1" anchor="t" anchorCtr="0" compatLnSpc="1">
                <a:prstTxWarp prst="textNoShape">
                  <a:avLst/>
                </a:prstTxWarp>
              </a:bodyPr>
              <a:lstStyle/>
              <a:p>
                <a:endParaRPr lang="zh-CN" altLang="en-US"/>
              </a:p>
            </p:txBody>
          </p:sp>
          <p:sp>
            <p:nvSpPr>
              <p:cNvPr id="288" name="同心圆 287"/>
              <p:cNvSpPr/>
              <p:nvPr/>
            </p:nvSpPr>
            <p:spPr>
              <a:xfrm>
                <a:off x="4511824" y="4005064"/>
                <a:ext cx="1080120" cy="1080120"/>
              </a:xfrm>
              <a:prstGeom prst="donut">
                <a:avLst>
                  <a:gd name="adj" fmla="val 524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sp>
        <p:nvSpPr>
          <p:cNvPr id="289" name="TextBox 102"/>
          <p:cNvSpPr txBox="1"/>
          <p:nvPr/>
        </p:nvSpPr>
        <p:spPr>
          <a:xfrm>
            <a:off x="8288597" y="5258533"/>
            <a:ext cx="775393" cy="213585"/>
          </a:xfrm>
          <a:prstGeom prst="rect">
            <a:avLst/>
          </a:prstGeom>
          <a:noFill/>
        </p:spPr>
        <p:txBody>
          <a:bodyPr wrap="square" rtlCol="0">
            <a:spAutoFit/>
          </a:bodyPr>
          <a:lstStyle/>
          <a:p>
            <a:pPr algn="ctr"/>
            <a:r>
              <a:rPr lang="en-US" altLang="zh-CN" sz="788" b="1" dirty="0">
                <a:latin typeface="Arial" pitchFamily="34" charset="0"/>
                <a:ea typeface="微软雅黑" pitchFamily="34" charset="-122"/>
              </a:rPr>
              <a:t>Mobile POS</a:t>
            </a:r>
          </a:p>
        </p:txBody>
      </p:sp>
      <p:cxnSp>
        <p:nvCxnSpPr>
          <p:cNvPr id="290" name="肘形连接符 289"/>
          <p:cNvCxnSpPr/>
          <p:nvPr/>
        </p:nvCxnSpPr>
        <p:spPr>
          <a:xfrm rot="16200000" flipH="1">
            <a:off x="7429908" y="3851506"/>
            <a:ext cx="1878278" cy="324610"/>
          </a:xfrm>
          <a:prstGeom prst="bentConnector2">
            <a:avLst/>
          </a:prstGeom>
          <a:ln>
            <a:prstDash val="dash"/>
            <a:headEnd type="none"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300" name="肘形连接符 299"/>
          <p:cNvCxnSpPr>
            <a:endCxn id="99" idx="1"/>
          </p:cNvCxnSpPr>
          <p:nvPr/>
        </p:nvCxnSpPr>
        <p:spPr>
          <a:xfrm flipV="1">
            <a:off x="8229600" y="4020609"/>
            <a:ext cx="119078" cy="2752"/>
          </a:xfrm>
          <a:prstGeom prst="bentConnector3">
            <a:avLst>
              <a:gd name="adj1" fmla="val 50000"/>
            </a:avLst>
          </a:prstGeom>
          <a:ln>
            <a:prstDash val="dash"/>
            <a:headEnd type="none" w="med" len="med"/>
            <a:tailEnd type="oval" w="med" len="med"/>
          </a:ln>
        </p:spPr>
        <p:style>
          <a:lnRef idx="1">
            <a:schemeClr val="accent1"/>
          </a:lnRef>
          <a:fillRef idx="0">
            <a:schemeClr val="accent1"/>
          </a:fillRef>
          <a:effectRef idx="0">
            <a:schemeClr val="accent1"/>
          </a:effectRef>
          <a:fontRef idx="minor">
            <a:schemeClr val="tx1"/>
          </a:fontRef>
        </p:style>
      </p:cxnSp>
      <p:sp>
        <p:nvSpPr>
          <p:cNvPr id="243" name="Freeform 5"/>
          <p:cNvSpPr>
            <a:spLocks noEditPoints="1"/>
          </p:cNvSpPr>
          <p:nvPr/>
        </p:nvSpPr>
        <p:spPr bwMode="auto">
          <a:xfrm>
            <a:off x="7460105" y="1886179"/>
            <a:ext cx="356336" cy="375050"/>
          </a:xfrm>
          <a:custGeom>
            <a:avLst/>
            <a:gdLst>
              <a:gd name="T0" fmla="*/ 698 w 702"/>
              <a:gd name="T1" fmla="*/ 130 h 668"/>
              <a:gd name="T2" fmla="*/ 617 w 702"/>
              <a:gd name="T3" fmla="*/ 57 h 668"/>
              <a:gd name="T4" fmla="*/ 492 w 702"/>
              <a:gd name="T5" fmla="*/ 6 h 668"/>
              <a:gd name="T6" fmla="*/ 477 w 702"/>
              <a:gd name="T7" fmla="*/ 11 h 668"/>
              <a:gd name="T8" fmla="*/ 479 w 702"/>
              <a:gd name="T9" fmla="*/ 27 h 668"/>
              <a:gd name="T10" fmla="*/ 508 w 702"/>
              <a:gd name="T11" fmla="*/ 86 h 668"/>
              <a:gd name="T12" fmla="*/ 507 w 702"/>
              <a:gd name="T13" fmla="*/ 583 h 668"/>
              <a:gd name="T14" fmla="*/ 480 w 702"/>
              <a:gd name="T15" fmla="*/ 639 h 668"/>
              <a:gd name="T16" fmla="*/ 477 w 702"/>
              <a:gd name="T17" fmla="*/ 655 h 668"/>
              <a:gd name="T18" fmla="*/ 488 w 702"/>
              <a:gd name="T19" fmla="*/ 662 h 668"/>
              <a:gd name="T20" fmla="*/ 492 w 702"/>
              <a:gd name="T21" fmla="*/ 662 h 668"/>
              <a:gd name="T22" fmla="*/ 610 w 702"/>
              <a:gd name="T23" fmla="*/ 618 h 668"/>
              <a:gd name="T24" fmla="*/ 699 w 702"/>
              <a:gd name="T25" fmla="*/ 537 h 668"/>
              <a:gd name="T26" fmla="*/ 701 w 702"/>
              <a:gd name="T27" fmla="*/ 231 h 668"/>
              <a:gd name="T28" fmla="*/ 698 w 702"/>
              <a:gd name="T29" fmla="*/ 130 h 668"/>
              <a:gd name="T30" fmla="*/ 364 w 702"/>
              <a:gd name="T31" fmla="*/ 0 h 668"/>
              <a:gd name="T32" fmla="*/ 90 w 702"/>
              <a:gd name="T33" fmla="*/ 0 h 668"/>
              <a:gd name="T34" fmla="*/ 0 w 702"/>
              <a:gd name="T35" fmla="*/ 87 h 668"/>
              <a:gd name="T36" fmla="*/ 0 w 702"/>
              <a:gd name="T37" fmla="*/ 581 h 668"/>
              <a:gd name="T38" fmla="*/ 90 w 702"/>
              <a:gd name="T39" fmla="*/ 668 h 668"/>
              <a:gd name="T40" fmla="*/ 364 w 702"/>
              <a:gd name="T41" fmla="*/ 668 h 668"/>
              <a:gd name="T42" fmla="*/ 454 w 702"/>
              <a:gd name="T43" fmla="*/ 581 h 668"/>
              <a:gd name="T44" fmla="*/ 454 w 702"/>
              <a:gd name="T45" fmla="*/ 87 h 668"/>
              <a:gd name="T46" fmla="*/ 364 w 702"/>
              <a:gd name="T47" fmla="*/ 0 h 668"/>
              <a:gd name="T48" fmla="*/ 212 w 702"/>
              <a:gd name="T49" fmla="*/ 560 h 668"/>
              <a:gd name="T50" fmla="*/ 159 w 702"/>
              <a:gd name="T51" fmla="*/ 507 h 668"/>
              <a:gd name="T52" fmla="*/ 212 w 702"/>
              <a:gd name="T53" fmla="*/ 455 h 668"/>
              <a:gd name="T54" fmla="*/ 266 w 702"/>
              <a:gd name="T55" fmla="*/ 507 h 668"/>
              <a:gd name="T56" fmla="*/ 212 w 702"/>
              <a:gd name="T57" fmla="*/ 560 h 668"/>
              <a:gd name="T58" fmla="*/ 383 w 702"/>
              <a:gd name="T59" fmla="*/ 332 h 668"/>
              <a:gd name="T60" fmla="*/ 345 w 702"/>
              <a:gd name="T61" fmla="*/ 372 h 668"/>
              <a:gd name="T62" fmla="*/ 109 w 702"/>
              <a:gd name="T63" fmla="*/ 372 h 668"/>
              <a:gd name="T64" fmla="*/ 71 w 702"/>
              <a:gd name="T65" fmla="*/ 332 h 668"/>
              <a:gd name="T66" fmla="*/ 71 w 702"/>
              <a:gd name="T67" fmla="*/ 237 h 668"/>
              <a:gd name="T68" fmla="*/ 383 w 702"/>
              <a:gd name="T69" fmla="*/ 237 h 668"/>
              <a:gd name="T70" fmla="*/ 383 w 702"/>
              <a:gd name="T71" fmla="*/ 332 h 668"/>
              <a:gd name="T72" fmla="*/ 383 w 702"/>
              <a:gd name="T73" fmla="*/ 211 h 668"/>
              <a:gd name="T74" fmla="*/ 71 w 702"/>
              <a:gd name="T75" fmla="*/ 211 h 668"/>
              <a:gd name="T76" fmla="*/ 71 w 702"/>
              <a:gd name="T77" fmla="*/ 115 h 668"/>
              <a:gd name="T78" fmla="*/ 109 w 702"/>
              <a:gd name="T79" fmla="*/ 75 h 668"/>
              <a:gd name="T80" fmla="*/ 345 w 702"/>
              <a:gd name="T81" fmla="*/ 75 h 668"/>
              <a:gd name="T82" fmla="*/ 383 w 702"/>
              <a:gd name="T83" fmla="*/ 115 h 668"/>
              <a:gd name="T84" fmla="*/ 383 w 702"/>
              <a:gd name="T85" fmla="*/ 211 h 6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02" h="668">
                <a:moveTo>
                  <a:pt x="698" y="130"/>
                </a:moveTo>
                <a:cubicBezTo>
                  <a:pt x="692" y="87"/>
                  <a:pt x="626" y="60"/>
                  <a:pt x="617" y="57"/>
                </a:cubicBezTo>
                <a:cubicBezTo>
                  <a:pt x="492" y="6"/>
                  <a:pt x="492" y="6"/>
                  <a:pt x="492" y="6"/>
                </a:cubicBezTo>
                <a:cubicBezTo>
                  <a:pt x="487" y="4"/>
                  <a:pt x="480" y="6"/>
                  <a:pt x="477" y="11"/>
                </a:cubicBezTo>
                <a:cubicBezTo>
                  <a:pt x="474" y="17"/>
                  <a:pt x="475" y="23"/>
                  <a:pt x="479" y="27"/>
                </a:cubicBezTo>
                <a:cubicBezTo>
                  <a:pt x="501" y="47"/>
                  <a:pt x="508" y="86"/>
                  <a:pt x="508" y="86"/>
                </a:cubicBezTo>
                <a:cubicBezTo>
                  <a:pt x="508" y="92"/>
                  <a:pt x="507" y="570"/>
                  <a:pt x="507" y="583"/>
                </a:cubicBezTo>
                <a:cubicBezTo>
                  <a:pt x="507" y="618"/>
                  <a:pt x="481" y="638"/>
                  <a:pt x="480" y="639"/>
                </a:cubicBezTo>
                <a:cubicBezTo>
                  <a:pt x="475" y="643"/>
                  <a:pt x="474" y="650"/>
                  <a:pt x="477" y="655"/>
                </a:cubicBezTo>
                <a:cubicBezTo>
                  <a:pt x="479" y="660"/>
                  <a:pt x="483" y="662"/>
                  <a:pt x="488" y="662"/>
                </a:cubicBezTo>
                <a:cubicBezTo>
                  <a:pt x="490" y="662"/>
                  <a:pt x="491" y="662"/>
                  <a:pt x="492" y="662"/>
                </a:cubicBezTo>
                <a:cubicBezTo>
                  <a:pt x="498" y="660"/>
                  <a:pt x="600" y="622"/>
                  <a:pt x="610" y="618"/>
                </a:cubicBezTo>
                <a:cubicBezTo>
                  <a:pt x="698" y="590"/>
                  <a:pt x="699" y="539"/>
                  <a:pt x="699" y="537"/>
                </a:cubicBezTo>
                <a:cubicBezTo>
                  <a:pt x="699" y="372"/>
                  <a:pt x="700" y="283"/>
                  <a:pt x="701" y="231"/>
                </a:cubicBezTo>
                <a:cubicBezTo>
                  <a:pt x="702" y="160"/>
                  <a:pt x="702" y="159"/>
                  <a:pt x="698" y="130"/>
                </a:cubicBezTo>
                <a:close/>
                <a:moveTo>
                  <a:pt x="364" y="0"/>
                </a:moveTo>
                <a:cubicBezTo>
                  <a:pt x="90" y="0"/>
                  <a:pt x="90" y="0"/>
                  <a:pt x="90" y="0"/>
                </a:cubicBezTo>
                <a:cubicBezTo>
                  <a:pt x="40" y="0"/>
                  <a:pt x="0" y="39"/>
                  <a:pt x="0" y="87"/>
                </a:cubicBezTo>
                <a:cubicBezTo>
                  <a:pt x="0" y="581"/>
                  <a:pt x="0" y="581"/>
                  <a:pt x="0" y="581"/>
                </a:cubicBezTo>
                <a:cubicBezTo>
                  <a:pt x="0" y="629"/>
                  <a:pt x="40" y="668"/>
                  <a:pt x="90" y="668"/>
                </a:cubicBezTo>
                <a:cubicBezTo>
                  <a:pt x="364" y="668"/>
                  <a:pt x="364" y="668"/>
                  <a:pt x="364" y="668"/>
                </a:cubicBezTo>
                <a:cubicBezTo>
                  <a:pt x="414" y="668"/>
                  <a:pt x="454" y="629"/>
                  <a:pt x="454" y="581"/>
                </a:cubicBezTo>
                <a:cubicBezTo>
                  <a:pt x="454" y="87"/>
                  <a:pt x="454" y="87"/>
                  <a:pt x="454" y="87"/>
                </a:cubicBezTo>
                <a:cubicBezTo>
                  <a:pt x="454" y="39"/>
                  <a:pt x="414" y="0"/>
                  <a:pt x="364" y="0"/>
                </a:cubicBezTo>
                <a:close/>
                <a:moveTo>
                  <a:pt x="212" y="560"/>
                </a:moveTo>
                <a:cubicBezTo>
                  <a:pt x="183" y="560"/>
                  <a:pt x="159" y="536"/>
                  <a:pt x="159" y="507"/>
                </a:cubicBezTo>
                <a:cubicBezTo>
                  <a:pt x="159" y="478"/>
                  <a:pt x="183" y="455"/>
                  <a:pt x="212" y="455"/>
                </a:cubicBezTo>
                <a:cubicBezTo>
                  <a:pt x="242" y="455"/>
                  <a:pt x="266" y="478"/>
                  <a:pt x="266" y="507"/>
                </a:cubicBezTo>
                <a:cubicBezTo>
                  <a:pt x="266" y="536"/>
                  <a:pt x="242" y="560"/>
                  <a:pt x="212" y="560"/>
                </a:cubicBezTo>
                <a:close/>
                <a:moveTo>
                  <a:pt x="383" y="332"/>
                </a:moveTo>
                <a:cubicBezTo>
                  <a:pt x="383" y="354"/>
                  <a:pt x="366" y="372"/>
                  <a:pt x="345" y="372"/>
                </a:cubicBezTo>
                <a:cubicBezTo>
                  <a:pt x="109" y="372"/>
                  <a:pt x="109" y="372"/>
                  <a:pt x="109" y="372"/>
                </a:cubicBezTo>
                <a:cubicBezTo>
                  <a:pt x="88" y="372"/>
                  <a:pt x="71" y="354"/>
                  <a:pt x="71" y="332"/>
                </a:cubicBezTo>
                <a:cubicBezTo>
                  <a:pt x="71" y="237"/>
                  <a:pt x="71" y="237"/>
                  <a:pt x="71" y="237"/>
                </a:cubicBezTo>
                <a:cubicBezTo>
                  <a:pt x="383" y="237"/>
                  <a:pt x="383" y="237"/>
                  <a:pt x="383" y="237"/>
                </a:cubicBezTo>
                <a:lnTo>
                  <a:pt x="383" y="332"/>
                </a:lnTo>
                <a:close/>
                <a:moveTo>
                  <a:pt x="383" y="211"/>
                </a:moveTo>
                <a:cubicBezTo>
                  <a:pt x="71" y="211"/>
                  <a:pt x="71" y="211"/>
                  <a:pt x="71" y="211"/>
                </a:cubicBezTo>
                <a:cubicBezTo>
                  <a:pt x="71" y="115"/>
                  <a:pt x="71" y="115"/>
                  <a:pt x="71" y="115"/>
                </a:cubicBezTo>
                <a:cubicBezTo>
                  <a:pt x="71" y="93"/>
                  <a:pt x="88" y="75"/>
                  <a:pt x="109" y="75"/>
                </a:cubicBezTo>
                <a:cubicBezTo>
                  <a:pt x="345" y="75"/>
                  <a:pt x="345" y="75"/>
                  <a:pt x="345" y="75"/>
                </a:cubicBezTo>
                <a:cubicBezTo>
                  <a:pt x="366" y="75"/>
                  <a:pt x="383" y="93"/>
                  <a:pt x="383" y="115"/>
                </a:cubicBezTo>
                <a:lnTo>
                  <a:pt x="383" y="211"/>
                </a:lnTo>
                <a:close/>
              </a:path>
            </a:pathLst>
          </a:custGeom>
          <a:solidFill>
            <a:schemeClr val="tx2"/>
          </a:solidFill>
          <a:ln>
            <a:noFill/>
          </a:ln>
        </p:spPr>
        <p:txBody>
          <a:bodyPr vert="horz" wrap="square" lIns="68580" tIns="34290" rIns="68580" bIns="34290" numCol="1" anchor="t" anchorCtr="0" compatLnSpc="1">
            <a:prstTxWarp prst="textNoShape">
              <a:avLst/>
            </a:prstTxWarp>
          </a:bodyPr>
          <a:lstStyle/>
          <a:p>
            <a:endParaRPr lang="zh-CN" altLang="en-US"/>
          </a:p>
        </p:txBody>
      </p:sp>
      <p:cxnSp>
        <p:nvCxnSpPr>
          <p:cNvPr id="292" name="肘形连接符 291"/>
          <p:cNvCxnSpPr/>
          <p:nvPr/>
        </p:nvCxnSpPr>
        <p:spPr>
          <a:xfrm flipV="1">
            <a:off x="8263890" y="3083349"/>
            <a:ext cx="119078" cy="2752"/>
          </a:xfrm>
          <a:prstGeom prst="bentConnector3">
            <a:avLst>
              <a:gd name="adj1" fmla="val 50000"/>
            </a:avLst>
          </a:prstGeom>
          <a:ln>
            <a:prstDash val="dash"/>
            <a:headEnd type="none"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293" name="肘形连接符 292"/>
          <p:cNvCxnSpPr/>
          <p:nvPr/>
        </p:nvCxnSpPr>
        <p:spPr>
          <a:xfrm flipV="1">
            <a:off x="8229600" y="2077509"/>
            <a:ext cx="119078" cy="2752"/>
          </a:xfrm>
          <a:prstGeom prst="bentConnector3">
            <a:avLst>
              <a:gd name="adj1" fmla="val 50000"/>
            </a:avLst>
          </a:prstGeom>
          <a:ln>
            <a:prstDash val="dash"/>
            <a:headEnd type="none"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312" name="直接箭头连接符 311"/>
          <p:cNvCxnSpPr/>
          <p:nvPr/>
        </p:nvCxnSpPr>
        <p:spPr>
          <a:xfrm flipV="1">
            <a:off x="5873750" y="2072582"/>
            <a:ext cx="1622394" cy="10219"/>
          </a:xfrm>
          <a:prstGeom prst="straightConnector1">
            <a:avLst/>
          </a:prstGeom>
          <a:ln>
            <a:prstDash val="dash"/>
            <a:headEnd type="arrow"/>
            <a:tailEnd type="arrow"/>
          </a:ln>
        </p:spPr>
        <p:style>
          <a:lnRef idx="1">
            <a:schemeClr val="accent1"/>
          </a:lnRef>
          <a:fillRef idx="0">
            <a:schemeClr val="accent1"/>
          </a:fillRef>
          <a:effectRef idx="0">
            <a:schemeClr val="accent1"/>
          </a:effectRef>
          <a:fontRef idx="minor">
            <a:schemeClr val="tx1"/>
          </a:fontRef>
        </p:style>
      </p:cxnSp>
      <p:cxnSp>
        <p:nvCxnSpPr>
          <p:cNvPr id="314" name="直接箭头连接符 313"/>
          <p:cNvCxnSpPr/>
          <p:nvPr/>
        </p:nvCxnSpPr>
        <p:spPr>
          <a:xfrm rot="5400000">
            <a:off x="6212476" y="1931670"/>
            <a:ext cx="320040" cy="1191"/>
          </a:xfrm>
          <a:prstGeom prst="straightConnector1">
            <a:avLst/>
          </a:prstGeom>
          <a:ln>
            <a:prstDash val="dash"/>
            <a:tailEnd type="none"/>
          </a:ln>
        </p:spPr>
        <p:style>
          <a:lnRef idx="1">
            <a:schemeClr val="accent1"/>
          </a:lnRef>
          <a:fillRef idx="0">
            <a:schemeClr val="accent1"/>
          </a:fillRef>
          <a:effectRef idx="0">
            <a:schemeClr val="accent1"/>
          </a:effectRef>
          <a:fontRef idx="minor">
            <a:schemeClr val="tx1"/>
          </a:fontRef>
        </p:style>
      </p:cxnSp>
      <p:sp>
        <p:nvSpPr>
          <p:cNvPr id="323" name="TextBox 102"/>
          <p:cNvSpPr txBox="1"/>
          <p:nvPr/>
        </p:nvSpPr>
        <p:spPr>
          <a:xfrm>
            <a:off x="7157626" y="2308270"/>
            <a:ext cx="1003394" cy="334835"/>
          </a:xfrm>
          <a:prstGeom prst="rect">
            <a:avLst/>
          </a:prstGeom>
          <a:noFill/>
        </p:spPr>
        <p:txBody>
          <a:bodyPr wrap="square" rtlCol="0">
            <a:spAutoFit/>
          </a:bodyPr>
          <a:lstStyle/>
          <a:p>
            <a:pPr algn="ctr"/>
            <a:r>
              <a:rPr lang="en-US" altLang="zh-CN" sz="788" b="1" dirty="0">
                <a:latin typeface="Arial" pitchFamily="34" charset="0"/>
                <a:ea typeface="微软雅黑" pitchFamily="34" charset="-122"/>
              </a:rPr>
              <a:t>3</a:t>
            </a:r>
            <a:r>
              <a:rPr lang="en-US" altLang="zh-CN" sz="788" b="1" baseline="30000" dirty="0">
                <a:latin typeface="Arial" pitchFamily="34" charset="0"/>
                <a:ea typeface="微软雅黑" pitchFamily="34" charset="-122"/>
              </a:rPr>
              <a:t>rd</a:t>
            </a:r>
            <a:r>
              <a:rPr lang="en-US" altLang="zh-CN" sz="788" b="1" dirty="0">
                <a:latin typeface="Arial" pitchFamily="34" charset="0"/>
                <a:ea typeface="微软雅黑" pitchFamily="34" charset="-122"/>
              </a:rPr>
              <a:t> Party Vending Server</a:t>
            </a:r>
          </a:p>
        </p:txBody>
      </p:sp>
      <p:grpSp>
        <p:nvGrpSpPr>
          <p:cNvPr id="12" name="组合 215"/>
          <p:cNvGrpSpPr/>
          <p:nvPr/>
        </p:nvGrpSpPr>
        <p:grpSpPr>
          <a:xfrm>
            <a:off x="6465111" y="4127661"/>
            <a:ext cx="381459" cy="432909"/>
            <a:chOff x="6600056" y="4725144"/>
            <a:chExt cx="860204" cy="1224136"/>
          </a:xfrm>
        </p:grpSpPr>
        <p:sp>
          <p:nvSpPr>
            <p:cNvPr id="217" name="圆角矩形 216"/>
            <p:cNvSpPr/>
            <p:nvPr/>
          </p:nvSpPr>
          <p:spPr>
            <a:xfrm>
              <a:off x="6600056" y="4725144"/>
              <a:ext cx="860204" cy="1224136"/>
            </a:xfrm>
            <a:prstGeom prst="roundRect">
              <a:avLst>
                <a:gd name="adj" fmla="val 1404"/>
              </a:avLst>
            </a:prstGeom>
            <a:gradFill flip="none" rotWithShape="1">
              <a:gsLst>
                <a:gs pos="0">
                  <a:schemeClr val="bg1">
                    <a:lumMod val="50000"/>
                  </a:schemeClr>
                </a:gs>
                <a:gs pos="92000">
                  <a:schemeClr val="bg1"/>
                </a:gs>
                <a:gs pos="100000">
                  <a:schemeClr val="bg1">
                    <a:lumMod val="65000"/>
                  </a:schemeClr>
                </a:gs>
              </a:gsLst>
              <a:lin ang="16200000" scaled="1"/>
              <a:tileRect/>
            </a:gra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8" name="圆角矩形 217"/>
            <p:cNvSpPr/>
            <p:nvPr/>
          </p:nvSpPr>
          <p:spPr>
            <a:xfrm>
              <a:off x="6666226" y="4791314"/>
              <a:ext cx="463187" cy="562441"/>
            </a:xfrm>
            <a:prstGeom prst="roundRect">
              <a:avLst>
                <a:gd name="adj" fmla="val 459"/>
              </a:avLst>
            </a:prstGeom>
            <a:solidFill>
              <a:schemeClr val="bg1">
                <a:lumMod val="6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7" name="圆角矩形 236"/>
            <p:cNvSpPr/>
            <p:nvPr/>
          </p:nvSpPr>
          <p:spPr>
            <a:xfrm>
              <a:off x="6683731" y="4857483"/>
              <a:ext cx="430102" cy="153608"/>
            </a:xfrm>
            <a:prstGeom prst="roundRect">
              <a:avLst>
                <a:gd name="adj" fmla="val 6128"/>
              </a:avLst>
            </a:prstGeom>
            <a:solidFill>
              <a:schemeClr val="tx1">
                <a:lumMod val="75000"/>
                <a:lumOff val="2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zh-CN" altLang="en-US" sz="600" dirty="0">
                <a:latin typeface="Arial" panose="020B0604020202020204" pitchFamily="34" charset="0"/>
                <a:cs typeface="Arial" panose="020B0604020202020204" pitchFamily="34" charset="0"/>
              </a:endParaRPr>
            </a:p>
          </p:txBody>
        </p:sp>
        <p:sp>
          <p:nvSpPr>
            <p:cNvPr id="238" name="圆角矩形 237"/>
            <p:cNvSpPr/>
            <p:nvPr/>
          </p:nvSpPr>
          <p:spPr>
            <a:xfrm>
              <a:off x="7294836" y="4791314"/>
              <a:ext cx="66170" cy="562441"/>
            </a:xfrm>
            <a:prstGeom prst="roundRect">
              <a:avLst>
                <a:gd name="adj" fmla="val 459"/>
              </a:avLst>
            </a:prstGeom>
            <a:solidFill>
              <a:schemeClr val="tx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9" name="椭圆 238"/>
            <p:cNvSpPr/>
            <p:nvPr/>
          </p:nvSpPr>
          <p:spPr>
            <a:xfrm>
              <a:off x="6699310" y="5055992"/>
              <a:ext cx="198509" cy="198509"/>
            </a:xfrm>
            <a:prstGeom prst="ellipse">
              <a:avLst/>
            </a:prstGeom>
            <a:solidFill>
              <a:schemeClr val="tx1">
                <a:lumMod val="65000"/>
                <a:lumOff val="35000"/>
              </a:schemeClr>
            </a:solid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1" name="圆角矩形 240"/>
            <p:cNvSpPr/>
            <p:nvPr/>
          </p:nvSpPr>
          <p:spPr>
            <a:xfrm flipV="1">
              <a:off x="6604818" y="5517232"/>
              <a:ext cx="849810" cy="144016"/>
            </a:xfrm>
            <a:prstGeom prst="roundRect">
              <a:avLst>
                <a:gd name="adj" fmla="val 1404"/>
              </a:avLst>
            </a:prstGeom>
            <a:gradFill flip="none" rotWithShape="1">
              <a:gsLst>
                <a:gs pos="0">
                  <a:schemeClr val="bg1">
                    <a:lumMod val="50000"/>
                  </a:schemeClr>
                </a:gs>
                <a:gs pos="92000">
                  <a:schemeClr val="bg1"/>
                </a:gs>
                <a:gs pos="100000">
                  <a:schemeClr val="bg1">
                    <a:lumMod val="65000"/>
                  </a:schemeClr>
                </a:gs>
              </a:gsLst>
              <a:lin ang="16200000" scaled="1"/>
              <a:tileRect/>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4" name="椭圆 243"/>
            <p:cNvSpPr/>
            <p:nvPr/>
          </p:nvSpPr>
          <p:spPr>
            <a:xfrm>
              <a:off x="6672064" y="5733256"/>
              <a:ext cx="52385" cy="52385"/>
            </a:xfrm>
            <a:prstGeom prst="ellipse">
              <a:avLst/>
            </a:prstGeom>
            <a:solidFill>
              <a:schemeClr val="tx1">
                <a:lumMod val="65000"/>
                <a:lumOff val="3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45" name="椭圆 244"/>
            <p:cNvSpPr/>
            <p:nvPr/>
          </p:nvSpPr>
          <p:spPr>
            <a:xfrm>
              <a:off x="7339759" y="5733256"/>
              <a:ext cx="52385" cy="52385"/>
            </a:xfrm>
            <a:prstGeom prst="ellipse">
              <a:avLst/>
            </a:prstGeom>
            <a:solidFill>
              <a:schemeClr val="tx1">
                <a:lumMod val="65000"/>
                <a:lumOff val="3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13" name="组合 281"/>
          <p:cNvGrpSpPr/>
          <p:nvPr/>
        </p:nvGrpSpPr>
        <p:grpSpPr>
          <a:xfrm>
            <a:off x="3312792" y="4264821"/>
            <a:ext cx="413388" cy="501489"/>
            <a:chOff x="8540750" y="1970088"/>
            <a:chExt cx="2532063" cy="3460751"/>
          </a:xfrm>
        </p:grpSpPr>
        <p:sp>
          <p:nvSpPr>
            <p:cNvPr id="291" name="Freeform 5"/>
            <p:cNvSpPr>
              <a:spLocks/>
            </p:cNvSpPr>
            <p:nvPr/>
          </p:nvSpPr>
          <p:spPr bwMode="auto">
            <a:xfrm>
              <a:off x="8540750" y="1984376"/>
              <a:ext cx="2532063" cy="3446463"/>
            </a:xfrm>
            <a:custGeom>
              <a:avLst/>
              <a:gdLst>
                <a:gd name="T0" fmla="*/ 3503 w 7006"/>
                <a:gd name="T1" fmla="*/ 9531 h 9531"/>
                <a:gd name="T2" fmla="*/ 365 w 7006"/>
                <a:gd name="T3" fmla="*/ 9339 h 9531"/>
                <a:gd name="T4" fmla="*/ 16 w 7006"/>
                <a:gd name="T5" fmla="*/ 8987 h 9531"/>
                <a:gd name="T6" fmla="*/ 16 w 7006"/>
                <a:gd name="T7" fmla="*/ 4571 h 9531"/>
                <a:gd name="T8" fmla="*/ 16 w 7006"/>
                <a:gd name="T9" fmla="*/ 561 h 9531"/>
                <a:gd name="T10" fmla="*/ 469 w 7006"/>
                <a:gd name="T11" fmla="*/ 135 h 9531"/>
                <a:gd name="T12" fmla="*/ 3503 w 7006"/>
                <a:gd name="T13" fmla="*/ 0 h 9531"/>
                <a:gd name="T14" fmla="*/ 6537 w 7006"/>
                <a:gd name="T15" fmla="*/ 135 h 9531"/>
                <a:gd name="T16" fmla="*/ 6989 w 7006"/>
                <a:gd name="T17" fmla="*/ 561 h 9531"/>
                <a:gd name="T18" fmla="*/ 6989 w 7006"/>
                <a:gd name="T19" fmla="*/ 4571 h 9531"/>
                <a:gd name="T20" fmla="*/ 6989 w 7006"/>
                <a:gd name="T21" fmla="*/ 8987 h 9531"/>
                <a:gd name="T22" fmla="*/ 6641 w 7006"/>
                <a:gd name="T23" fmla="*/ 9339 h 9531"/>
                <a:gd name="T24" fmla="*/ 3503 w 7006"/>
                <a:gd name="T25" fmla="*/ 9531 h 95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006" h="9531">
                  <a:moveTo>
                    <a:pt x="3503" y="9531"/>
                  </a:moveTo>
                  <a:cubicBezTo>
                    <a:pt x="2360" y="9467"/>
                    <a:pt x="1361" y="9423"/>
                    <a:pt x="365" y="9339"/>
                  </a:cubicBezTo>
                  <a:cubicBezTo>
                    <a:pt x="179" y="9323"/>
                    <a:pt x="16" y="9206"/>
                    <a:pt x="16" y="8987"/>
                  </a:cubicBezTo>
                  <a:lnTo>
                    <a:pt x="16" y="4571"/>
                  </a:lnTo>
                  <a:cubicBezTo>
                    <a:pt x="16" y="3234"/>
                    <a:pt x="0" y="1898"/>
                    <a:pt x="16" y="561"/>
                  </a:cubicBezTo>
                  <a:cubicBezTo>
                    <a:pt x="20" y="266"/>
                    <a:pt x="198" y="147"/>
                    <a:pt x="469" y="135"/>
                  </a:cubicBezTo>
                  <a:lnTo>
                    <a:pt x="3503" y="0"/>
                  </a:lnTo>
                  <a:lnTo>
                    <a:pt x="6537" y="135"/>
                  </a:lnTo>
                  <a:cubicBezTo>
                    <a:pt x="6808" y="147"/>
                    <a:pt x="6986" y="266"/>
                    <a:pt x="6989" y="561"/>
                  </a:cubicBezTo>
                  <a:cubicBezTo>
                    <a:pt x="7006" y="1898"/>
                    <a:pt x="6989" y="3234"/>
                    <a:pt x="6989" y="4571"/>
                  </a:cubicBezTo>
                  <a:lnTo>
                    <a:pt x="6989" y="8987"/>
                  </a:lnTo>
                  <a:cubicBezTo>
                    <a:pt x="6989" y="9206"/>
                    <a:pt x="6827" y="9323"/>
                    <a:pt x="6641" y="9339"/>
                  </a:cubicBezTo>
                  <a:cubicBezTo>
                    <a:pt x="5645" y="9423"/>
                    <a:pt x="4646" y="9467"/>
                    <a:pt x="3503" y="9531"/>
                  </a:cubicBezTo>
                  <a:close/>
                </a:path>
              </a:pathLst>
            </a:custGeom>
            <a:solidFill>
              <a:srgbClr val="C8C9C9"/>
            </a:solidFill>
            <a:ln w="9525">
              <a:solidFill>
                <a:srgbClr val="000000"/>
              </a:solidFill>
              <a:round/>
              <a:headEnd/>
              <a:tailEnd/>
            </a:ln>
          </p:spPr>
          <p:txBody>
            <a:bodyPr vert="horz" wrap="square" lIns="68580" tIns="34290" rIns="68580" bIns="34290" numCol="1" anchor="t" anchorCtr="0" compatLnSpc="1">
              <a:prstTxWarp prst="textNoShape">
                <a:avLst/>
              </a:prstTxWarp>
            </a:bodyPr>
            <a:lstStyle/>
            <a:p>
              <a:endParaRPr lang="zh-CN" altLang="en-US"/>
            </a:p>
          </p:txBody>
        </p:sp>
        <p:sp>
          <p:nvSpPr>
            <p:cNvPr id="294" name="Freeform 6"/>
            <p:cNvSpPr>
              <a:spLocks/>
            </p:cNvSpPr>
            <p:nvPr/>
          </p:nvSpPr>
          <p:spPr bwMode="auto">
            <a:xfrm>
              <a:off x="8548688" y="1970088"/>
              <a:ext cx="2520950" cy="2232025"/>
            </a:xfrm>
            <a:custGeom>
              <a:avLst/>
              <a:gdLst>
                <a:gd name="T0" fmla="*/ 951 w 6973"/>
                <a:gd name="T1" fmla="*/ 68 h 6170"/>
                <a:gd name="T2" fmla="*/ 6021 w 6973"/>
                <a:gd name="T3" fmla="*/ 68 h 6170"/>
                <a:gd name="T4" fmla="*/ 6973 w 6973"/>
                <a:gd name="T5" fmla="*/ 1101 h 6170"/>
                <a:gd name="T6" fmla="*/ 6973 w 6973"/>
                <a:gd name="T7" fmla="*/ 6170 h 6170"/>
                <a:gd name="T8" fmla="*/ 3785 w 6973"/>
                <a:gd name="T9" fmla="*/ 6170 h 6170"/>
                <a:gd name="T10" fmla="*/ 3187 w 6973"/>
                <a:gd name="T11" fmla="*/ 6170 h 6170"/>
                <a:gd name="T12" fmla="*/ 0 w 6973"/>
                <a:gd name="T13" fmla="*/ 6170 h 6170"/>
                <a:gd name="T14" fmla="*/ 0 w 6973"/>
                <a:gd name="T15" fmla="*/ 1101 h 6170"/>
                <a:gd name="T16" fmla="*/ 951 w 6973"/>
                <a:gd name="T17" fmla="*/ 68 h 6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73" h="6170">
                  <a:moveTo>
                    <a:pt x="951" y="68"/>
                  </a:moveTo>
                  <a:cubicBezTo>
                    <a:pt x="3008" y="0"/>
                    <a:pt x="3965" y="0"/>
                    <a:pt x="6021" y="68"/>
                  </a:cubicBezTo>
                  <a:cubicBezTo>
                    <a:pt x="6286" y="518"/>
                    <a:pt x="6590" y="888"/>
                    <a:pt x="6973" y="1101"/>
                  </a:cubicBezTo>
                  <a:cubicBezTo>
                    <a:pt x="6973" y="2791"/>
                    <a:pt x="6973" y="4480"/>
                    <a:pt x="6973" y="6170"/>
                  </a:cubicBezTo>
                  <a:lnTo>
                    <a:pt x="3785" y="6170"/>
                  </a:lnTo>
                  <a:lnTo>
                    <a:pt x="3187" y="6170"/>
                  </a:lnTo>
                  <a:lnTo>
                    <a:pt x="0" y="6170"/>
                  </a:lnTo>
                  <a:cubicBezTo>
                    <a:pt x="0" y="4480"/>
                    <a:pt x="0" y="2791"/>
                    <a:pt x="0" y="1101"/>
                  </a:cubicBezTo>
                  <a:cubicBezTo>
                    <a:pt x="382" y="888"/>
                    <a:pt x="687" y="518"/>
                    <a:pt x="951" y="68"/>
                  </a:cubicBezTo>
                  <a:close/>
                </a:path>
              </a:pathLst>
            </a:custGeom>
            <a:solidFill>
              <a:srgbClr val="9E9F9F"/>
            </a:solidFill>
            <a:ln w="9525">
              <a:solidFill>
                <a:srgbClr val="000000"/>
              </a:solidFill>
              <a:round/>
              <a:headEnd/>
              <a:tailEnd/>
            </a:ln>
          </p:spPr>
          <p:txBody>
            <a:bodyPr vert="horz" wrap="square" lIns="68580" tIns="34290" rIns="68580" bIns="34290" numCol="1" anchor="t" anchorCtr="0" compatLnSpc="1">
              <a:prstTxWarp prst="textNoShape">
                <a:avLst/>
              </a:prstTxWarp>
            </a:bodyPr>
            <a:lstStyle/>
            <a:p>
              <a:endParaRPr lang="zh-CN" altLang="en-US"/>
            </a:p>
          </p:txBody>
        </p:sp>
        <p:sp>
          <p:nvSpPr>
            <p:cNvPr id="295" name="Freeform 7"/>
            <p:cNvSpPr>
              <a:spLocks/>
            </p:cNvSpPr>
            <p:nvPr/>
          </p:nvSpPr>
          <p:spPr bwMode="auto">
            <a:xfrm>
              <a:off x="8774113" y="2266951"/>
              <a:ext cx="2041525" cy="915988"/>
            </a:xfrm>
            <a:custGeom>
              <a:avLst/>
              <a:gdLst>
                <a:gd name="T0" fmla="*/ 600 w 5648"/>
                <a:gd name="T1" fmla="*/ 0 h 2532"/>
                <a:gd name="T2" fmla="*/ 5048 w 5648"/>
                <a:gd name="T3" fmla="*/ 0 h 2532"/>
                <a:gd name="T4" fmla="*/ 5648 w 5648"/>
                <a:gd name="T5" fmla="*/ 600 h 2532"/>
                <a:gd name="T6" fmla="*/ 5648 w 5648"/>
                <a:gd name="T7" fmla="*/ 2232 h 2532"/>
                <a:gd name="T8" fmla="*/ 5348 w 5648"/>
                <a:gd name="T9" fmla="*/ 2532 h 2532"/>
                <a:gd name="T10" fmla="*/ 300 w 5648"/>
                <a:gd name="T11" fmla="*/ 2532 h 2532"/>
                <a:gd name="T12" fmla="*/ 0 w 5648"/>
                <a:gd name="T13" fmla="*/ 2232 h 2532"/>
                <a:gd name="T14" fmla="*/ 0 w 5648"/>
                <a:gd name="T15" fmla="*/ 600 h 2532"/>
                <a:gd name="T16" fmla="*/ 600 w 5648"/>
                <a:gd name="T17" fmla="*/ 0 h 2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48" h="2532">
                  <a:moveTo>
                    <a:pt x="600" y="0"/>
                  </a:moveTo>
                  <a:lnTo>
                    <a:pt x="5048" y="0"/>
                  </a:lnTo>
                  <a:cubicBezTo>
                    <a:pt x="5378" y="0"/>
                    <a:pt x="5648" y="270"/>
                    <a:pt x="5648" y="600"/>
                  </a:cubicBezTo>
                  <a:lnTo>
                    <a:pt x="5648" y="2232"/>
                  </a:lnTo>
                  <a:cubicBezTo>
                    <a:pt x="5648" y="2397"/>
                    <a:pt x="5513" y="2532"/>
                    <a:pt x="5348" y="2532"/>
                  </a:cubicBezTo>
                  <a:lnTo>
                    <a:pt x="300" y="2532"/>
                  </a:lnTo>
                  <a:cubicBezTo>
                    <a:pt x="135" y="2532"/>
                    <a:pt x="0" y="2397"/>
                    <a:pt x="0" y="2232"/>
                  </a:cubicBezTo>
                  <a:lnTo>
                    <a:pt x="0" y="600"/>
                  </a:lnTo>
                  <a:cubicBezTo>
                    <a:pt x="0" y="270"/>
                    <a:pt x="270" y="0"/>
                    <a:pt x="600" y="0"/>
                  </a:cubicBezTo>
                  <a:close/>
                </a:path>
              </a:pathLst>
            </a:custGeom>
            <a:solidFill>
              <a:srgbClr val="8888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a:p>
          </p:txBody>
        </p:sp>
        <p:sp>
          <p:nvSpPr>
            <p:cNvPr id="296" name="Rectangle 8"/>
            <p:cNvSpPr>
              <a:spLocks noChangeArrowheads="1"/>
            </p:cNvSpPr>
            <p:nvPr/>
          </p:nvSpPr>
          <p:spPr bwMode="auto">
            <a:xfrm>
              <a:off x="9185275" y="2460626"/>
              <a:ext cx="1258888" cy="401638"/>
            </a:xfrm>
            <a:prstGeom prst="rect">
              <a:avLst/>
            </a:prstGeom>
            <a:solidFill>
              <a:srgbClr val="59575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zh-CN" altLang="en-US"/>
            </a:p>
          </p:txBody>
        </p:sp>
        <p:sp>
          <p:nvSpPr>
            <p:cNvPr id="297" name="Freeform 9"/>
            <p:cNvSpPr>
              <a:spLocks/>
            </p:cNvSpPr>
            <p:nvPr/>
          </p:nvSpPr>
          <p:spPr bwMode="auto">
            <a:xfrm>
              <a:off x="9756775" y="3319463"/>
              <a:ext cx="225425" cy="134938"/>
            </a:xfrm>
            <a:custGeom>
              <a:avLst/>
              <a:gdLst>
                <a:gd name="T0" fmla="*/ 100 w 625"/>
                <a:gd name="T1" fmla="*/ 0 h 371"/>
                <a:gd name="T2" fmla="*/ 525 w 625"/>
                <a:gd name="T3" fmla="*/ 0 h 371"/>
                <a:gd name="T4" fmla="*/ 625 w 625"/>
                <a:gd name="T5" fmla="*/ 100 h 371"/>
                <a:gd name="T6" fmla="*/ 625 w 625"/>
                <a:gd name="T7" fmla="*/ 271 h 371"/>
                <a:gd name="T8" fmla="*/ 525 w 625"/>
                <a:gd name="T9" fmla="*/ 371 h 371"/>
                <a:gd name="T10" fmla="*/ 100 w 625"/>
                <a:gd name="T11" fmla="*/ 371 h 371"/>
                <a:gd name="T12" fmla="*/ 0 w 625"/>
                <a:gd name="T13" fmla="*/ 271 h 371"/>
                <a:gd name="T14" fmla="*/ 0 w 625"/>
                <a:gd name="T15" fmla="*/ 100 h 371"/>
                <a:gd name="T16" fmla="*/ 100 w 625"/>
                <a:gd name="T17" fmla="*/ 0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5" h="371">
                  <a:moveTo>
                    <a:pt x="100" y="0"/>
                  </a:moveTo>
                  <a:lnTo>
                    <a:pt x="525" y="0"/>
                  </a:lnTo>
                  <a:cubicBezTo>
                    <a:pt x="580" y="0"/>
                    <a:pt x="625" y="45"/>
                    <a:pt x="625" y="100"/>
                  </a:cubicBezTo>
                  <a:lnTo>
                    <a:pt x="625" y="271"/>
                  </a:lnTo>
                  <a:cubicBezTo>
                    <a:pt x="625" y="326"/>
                    <a:pt x="580" y="371"/>
                    <a:pt x="525" y="371"/>
                  </a:cubicBezTo>
                  <a:lnTo>
                    <a:pt x="100" y="371"/>
                  </a:lnTo>
                  <a:cubicBezTo>
                    <a:pt x="45" y="371"/>
                    <a:pt x="0" y="326"/>
                    <a:pt x="0" y="271"/>
                  </a:cubicBezTo>
                  <a:lnTo>
                    <a:pt x="0" y="100"/>
                  </a:lnTo>
                  <a:cubicBezTo>
                    <a:pt x="0" y="45"/>
                    <a:pt x="45" y="0"/>
                    <a:pt x="100" y="0"/>
                  </a:cubicBezTo>
                  <a:close/>
                </a:path>
              </a:pathLst>
            </a:cu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a:p>
          </p:txBody>
        </p:sp>
        <p:sp>
          <p:nvSpPr>
            <p:cNvPr id="298" name="Freeform 10"/>
            <p:cNvSpPr>
              <a:spLocks/>
            </p:cNvSpPr>
            <p:nvPr/>
          </p:nvSpPr>
          <p:spPr bwMode="auto">
            <a:xfrm>
              <a:off x="9756775" y="3516313"/>
              <a:ext cx="225425" cy="134938"/>
            </a:xfrm>
            <a:custGeom>
              <a:avLst/>
              <a:gdLst>
                <a:gd name="T0" fmla="*/ 100 w 625"/>
                <a:gd name="T1" fmla="*/ 0 h 372"/>
                <a:gd name="T2" fmla="*/ 525 w 625"/>
                <a:gd name="T3" fmla="*/ 0 h 372"/>
                <a:gd name="T4" fmla="*/ 625 w 625"/>
                <a:gd name="T5" fmla="*/ 100 h 372"/>
                <a:gd name="T6" fmla="*/ 625 w 625"/>
                <a:gd name="T7" fmla="*/ 272 h 372"/>
                <a:gd name="T8" fmla="*/ 525 w 625"/>
                <a:gd name="T9" fmla="*/ 372 h 372"/>
                <a:gd name="T10" fmla="*/ 100 w 625"/>
                <a:gd name="T11" fmla="*/ 372 h 372"/>
                <a:gd name="T12" fmla="*/ 0 w 625"/>
                <a:gd name="T13" fmla="*/ 272 h 372"/>
                <a:gd name="T14" fmla="*/ 0 w 625"/>
                <a:gd name="T15" fmla="*/ 100 h 372"/>
                <a:gd name="T16" fmla="*/ 100 w 625"/>
                <a:gd name="T17" fmla="*/ 0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5" h="372">
                  <a:moveTo>
                    <a:pt x="100" y="0"/>
                  </a:moveTo>
                  <a:lnTo>
                    <a:pt x="525" y="0"/>
                  </a:lnTo>
                  <a:cubicBezTo>
                    <a:pt x="580" y="0"/>
                    <a:pt x="625" y="45"/>
                    <a:pt x="625" y="100"/>
                  </a:cubicBezTo>
                  <a:lnTo>
                    <a:pt x="625" y="272"/>
                  </a:lnTo>
                  <a:cubicBezTo>
                    <a:pt x="625" y="327"/>
                    <a:pt x="580" y="372"/>
                    <a:pt x="525" y="372"/>
                  </a:cubicBezTo>
                  <a:lnTo>
                    <a:pt x="100" y="372"/>
                  </a:lnTo>
                  <a:cubicBezTo>
                    <a:pt x="45" y="372"/>
                    <a:pt x="0" y="327"/>
                    <a:pt x="0" y="272"/>
                  </a:cubicBezTo>
                  <a:lnTo>
                    <a:pt x="0" y="100"/>
                  </a:lnTo>
                  <a:cubicBezTo>
                    <a:pt x="0" y="45"/>
                    <a:pt x="45" y="0"/>
                    <a:pt x="100" y="0"/>
                  </a:cubicBezTo>
                  <a:close/>
                </a:path>
              </a:pathLst>
            </a:cu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a:p>
          </p:txBody>
        </p:sp>
        <p:sp>
          <p:nvSpPr>
            <p:cNvPr id="299" name="Freeform 11"/>
            <p:cNvSpPr>
              <a:spLocks/>
            </p:cNvSpPr>
            <p:nvPr/>
          </p:nvSpPr>
          <p:spPr bwMode="auto">
            <a:xfrm>
              <a:off x="9756775" y="3698876"/>
              <a:ext cx="225425" cy="134938"/>
            </a:xfrm>
            <a:custGeom>
              <a:avLst/>
              <a:gdLst>
                <a:gd name="T0" fmla="*/ 100 w 625"/>
                <a:gd name="T1" fmla="*/ 0 h 371"/>
                <a:gd name="T2" fmla="*/ 525 w 625"/>
                <a:gd name="T3" fmla="*/ 0 h 371"/>
                <a:gd name="T4" fmla="*/ 625 w 625"/>
                <a:gd name="T5" fmla="*/ 100 h 371"/>
                <a:gd name="T6" fmla="*/ 625 w 625"/>
                <a:gd name="T7" fmla="*/ 271 h 371"/>
                <a:gd name="T8" fmla="*/ 525 w 625"/>
                <a:gd name="T9" fmla="*/ 371 h 371"/>
                <a:gd name="T10" fmla="*/ 100 w 625"/>
                <a:gd name="T11" fmla="*/ 371 h 371"/>
                <a:gd name="T12" fmla="*/ 0 w 625"/>
                <a:gd name="T13" fmla="*/ 271 h 371"/>
                <a:gd name="T14" fmla="*/ 0 w 625"/>
                <a:gd name="T15" fmla="*/ 100 h 371"/>
                <a:gd name="T16" fmla="*/ 100 w 625"/>
                <a:gd name="T17" fmla="*/ 0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5" h="371">
                  <a:moveTo>
                    <a:pt x="100" y="0"/>
                  </a:moveTo>
                  <a:lnTo>
                    <a:pt x="525" y="0"/>
                  </a:lnTo>
                  <a:cubicBezTo>
                    <a:pt x="580" y="0"/>
                    <a:pt x="625" y="45"/>
                    <a:pt x="625" y="100"/>
                  </a:cubicBezTo>
                  <a:lnTo>
                    <a:pt x="625" y="271"/>
                  </a:lnTo>
                  <a:cubicBezTo>
                    <a:pt x="625" y="326"/>
                    <a:pt x="580" y="371"/>
                    <a:pt x="525" y="371"/>
                  </a:cubicBezTo>
                  <a:lnTo>
                    <a:pt x="100" y="371"/>
                  </a:lnTo>
                  <a:cubicBezTo>
                    <a:pt x="45" y="371"/>
                    <a:pt x="0" y="326"/>
                    <a:pt x="0" y="271"/>
                  </a:cubicBezTo>
                  <a:lnTo>
                    <a:pt x="0" y="100"/>
                  </a:lnTo>
                  <a:cubicBezTo>
                    <a:pt x="0" y="45"/>
                    <a:pt x="45" y="0"/>
                    <a:pt x="100" y="0"/>
                  </a:cubicBezTo>
                  <a:close/>
                </a:path>
              </a:pathLst>
            </a:cu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a:p>
          </p:txBody>
        </p:sp>
        <p:sp>
          <p:nvSpPr>
            <p:cNvPr id="301" name="Freeform 12"/>
            <p:cNvSpPr>
              <a:spLocks/>
            </p:cNvSpPr>
            <p:nvPr/>
          </p:nvSpPr>
          <p:spPr bwMode="auto">
            <a:xfrm>
              <a:off x="9756775" y="3897313"/>
              <a:ext cx="225425" cy="133350"/>
            </a:xfrm>
            <a:custGeom>
              <a:avLst/>
              <a:gdLst>
                <a:gd name="T0" fmla="*/ 100 w 625"/>
                <a:gd name="T1" fmla="*/ 0 h 371"/>
                <a:gd name="T2" fmla="*/ 525 w 625"/>
                <a:gd name="T3" fmla="*/ 0 h 371"/>
                <a:gd name="T4" fmla="*/ 625 w 625"/>
                <a:gd name="T5" fmla="*/ 100 h 371"/>
                <a:gd name="T6" fmla="*/ 625 w 625"/>
                <a:gd name="T7" fmla="*/ 271 h 371"/>
                <a:gd name="T8" fmla="*/ 525 w 625"/>
                <a:gd name="T9" fmla="*/ 371 h 371"/>
                <a:gd name="T10" fmla="*/ 100 w 625"/>
                <a:gd name="T11" fmla="*/ 371 h 371"/>
                <a:gd name="T12" fmla="*/ 0 w 625"/>
                <a:gd name="T13" fmla="*/ 271 h 371"/>
                <a:gd name="T14" fmla="*/ 0 w 625"/>
                <a:gd name="T15" fmla="*/ 100 h 371"/>
                <a:gd name="T16" fmla="*/ 100 w 625"/>
                <a:gd name="T17" fmla="*/ 0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5" h="371">
                  <a:moveTo>
                    <a:pt x="100" y="0"/>
                  </a:moveTo>
                  <a:lnTo>
                    <a:pt x="525" y="0"/>
                  </a:lnTo>
                  <a:cubicBezTo>
                    <a:pt x="580" y="0"/>
                    <a:pt x="625" y="45"/>
                    <a:pt x="625" y="100"/>
                  </a:cubicBezTo>
                  <a:lnTo>
                    <a:pt x="625" y="271"/>
                  </a:lnTo>
                  <a:cubicBezTo>
                    <a:pt x="625" y="326"/>
                    <a:pt x="580" y="371"/>
                    <a:pt x="525" y="371"/>
                  </a:cubicBezTo>
                  <a:lnTo>
                    <a:pt x="100" y="371"/>
                  </a:lnTo>
                  <a:cubicBezTo>
                    <a:pt x="45" y="371"/>
                    <a:pt x="0" y="326"/>
                    <a:pt x="0" y="271"/>
                  </a:cubicBezTo>
                  <a:lnTo>
                    <a:pt x="0" y="100"/>
                  </a:lnTo>
                  <a:cubicBezTo>
                    <a:pt x="0" y="45"/>
                    <a:pt x="45" y="0"/>
                    <a:pt x="100" y="0"/>
                  </a:cubicBezTo>
                  <a:close/>
                </a:path>
              </a:pathLst>
            </a:cu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a:p>
          </p:txBody>
        </p:sp>
        <p:sp>
          <p:nvSpPr>
            <p:cNvPr id="302" name="Freeform 13"/>
            <p:cNvSpPr>
              <a:spLocks/>
            </p:cNvSpPr>
            <p:nvPr/>
          </p:nvSpPr>
          <p:spPr bwMode="auto">
            <a:xfrm>
              <a:off x="10125075" y="3319463"/>
              <a:ext cx="225425" cy="134938"/>
            </a:xfrm>
            <a:custGeom>
              <a:avLst/>
              <a:gdLst>
                <a:gd name="T0" fmla="*/ 100 w 624"/>
                <a:gd name="T1" fmla="*/ 0 h 371"/>
                <a:gd name="T2" fmla="*/ 524 w 624"/>
                <a:gd name="T3" fmla="*/ 0 h 371"/>
                <a:gd name="T4" fmla="*/ 624 w 624"/>
                <a:gd name="T5" fmla="*/ 100 h 371"/>
                <a:gd name="T6" fmla="*/ 624 w 624"/>
                <a:gd name="T7" fmla="*/ 271 h 371"/>
                <a:gd name="T8" fmla="*/ 524 w 624"/>
                <a:gd name="T9" fmla="*/ 371 h 371"/>
                <a:gd name="T10" fmla="*/ 100 w 624"/>
                <a:gd name="T11" fmla="*/ 371 h 371"/>
                <a:gd name="T12" fmla="*/ 0 w 624"/>
                <a:gd name="T13" fmla="*/ 271 h 371"/>
                <a:gd name="T14" fmla="*/ 0 w 624"/>
                <a:gd name="T15" fmla="*/ 100 h 371"/>
                <a:gd name="T16" fmla="*/ 100 w 624"/>
                <a:gd name="T17" fmla="*/ 0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4" h="371">
                  <a:moveTo>
                    <a:pt x="100" y="0"/>
                  </a:moveTo>
                  <a:lnTo>
                    <a:pt x="524" y="0"/>
                  </a:lnTo>
                  <a:cubicBezTo>
                    <a:pt x="579" y="0"/>
                    <a:pt x="624" y="45"/>
                    <a:pt x="624" y="100"/>
                  </a:cubicBezTo>
                  <a:lnTo>
                    <a:pt x="624" y="271"/>
                  </a:lnTo>
                  <a:cubicBezTo>
                    <a:pt x="624" y="326"/>
                    <a:pt x="579" y="371"/>
                    <a:pt x="524" y="371"/>
                  </a:cubicBezTo>
                  <a:lnTo>
                    <a:pt x="100" y="371"/>
                  </a:lnTo>
                  <a:cubicBezTo>
                    <a:pt x="45" y="371"/>
                    <a:pt x="0" y="326"/>
                    <a:pt x="0" y="271"/>
                  </a:cubicBezTo>
                  <a:lnTo>
                    <a:pt x="0" y="100"/>
                  </a:lnTo>
                  <a:cubicBezTo>
                    <a:pt x="0" y="45"/>
                    <a:pt x="45" y="0"/>
                    <a:pt x="100" y="0"/>
                  </a:cubicBezTo>
                  <a:close/>
                </a:path>
              </a:pathLst>
            </a:cu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a:p>
          </p:txBody>
        </p:sp>
        <p:sp>
          <p:nvSpPr>
            <p:cNvPr id="303" name="Freeform 14"/>
            <p:cNvSpPr>
              <a:spLocks/>
            </p:cNvSpPr>
            <p:nvPr/>
          </p:nvSpPr>
          <p:spPr bwMode="auto">
            <a:xfrm>
              <a:off x="10125075" y="3516313"/>
              <a:ext cx="225425" cy="134938"/>
            </a:xfrm>
            <a:custGeom>
              <a:avLst/>
              <a:gdLst>
                <a:gd name="T0" fmla="*/ 100 w 624"/>
                <a:gd name="T1" fmla="*/ 0 h 372"/>
                <a:gd name="T2" fmla="*/ 524 w 624"/>
                <a:gd name="T3" fmla="*/ 0 h 372"/>
                <a:gd name="T4" fmla="*/ 624 w 624"/>
                <a:gd name="T5" fmla="*/ 100 h 372"/>
                <a:gd name="T6" fmla="*/ 624 w 624"/>
                <a:gd name="T7" fmla="*/ 272 h 372"/>
                <a:gd name="T8" fmla="*/ 524 w 624"/>
                <a:gd name="T9" fmla="*/ 372 h 372"/>
                <a:gd name="T10" fmla="*/ 100 w 624"/>
                <a:gd name="T11" fmla="*/ 372 h 372"/>
                <a:gd name="T12" fmla="*/ 0 w 624"/>
                <a:gd name="T13" fmla="*/ 272 h 372"/>
                <a:gd name="T14" fmla="*/ 0 w 624"/>
                <a:gd name="T15" fmla="*/ 100 h 372"/>
                <a:gd name="T16" fmla="*/ 100 w 624"/>
                <a:gd name="T17" fmla="*/ 0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4" h="372">
                  <a:moveTo>
                    <a:pt x="100" y="0"/>
                  </a:moveTo>
                  <a:lnTo>
                    <a:pt x="524" y="0"/>
                  </a:lnTo>
                  <a:cubicBezTo>
                    <a:pt x="579" y="0"/>
                    <a:pt x="624" y="45"/>
                    <a:pt x="624" y="100"/>
                  </a:cubicBezTo>
                  <a:lnTo>
                    <a:pt x="624" y="272"/>
                  </a:lnTo>
                  <a:cubicBezTo>
                    <a:pt x="624" y="327"/>
                    <a:pt x="579" y="372"/>
                    <a:pt x="524" y="372"/>
                  </a:cubicBezTo>
                  <a:lnTo>
                    <a:pt x="100" y="372"/>
                  </a:lnTo>
                  <a:cubicBezTo>
                    <a:pt x="45" y="372"/>
                    <a:pt x="0" y="327"/>
                    <a:pt x="0" y="272"/>
                  </a:cubicBezTo>
                  <a:lnTo>
                    <a:pt x="0" y="100"/>
                  </a:lnTo>
                  <a:cubicBezTo>
                    <a:pt x="0" y="45"/>
                    <a:pt x="45" y="0"/>
                    <a:pt x="100" y="0"/>
                  </a:cubicBezTo>
                  <a:close/>
                </a:path>
              </a:pathLst>
            </a:cu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a:p>
          </p:txBody>
        </p:sp>
        <p:sp>
          <p:nvSpPr>
            <p:cNvPr id="304" name="Freeform 15"/>
            <p:cNvSpPr>
              <a:spLocks/>
            </p:cNvSpPr>
            <p:nvPr/>
          </p:nvSpPr>
          <p:spPr bwMode="auto">
            <a:xfrm>
              <a:off x="10125075" y="3698876"/>
              <a:ext cx="225425" cy="134938"/>
            </a:xfrm>
            <a:custGeom>
              <a:avLst/>
              <a:gdLst>
                <a:gd name="T0" fmla="*/ 100 w 624"/>
                <a:gd name="T1" fmla="*/ 0 h 371"/>
                <a:gd name="T2" fmla="*/ 524 w 624"/>
                <a:gd name="T3" fmla="*/ 0 h 371"/>
                <a:gd name="T4" fmla="*/ 624 w 624"/>
                <a:gd name="T5" fmla="*/ 100 h 371"/>
                <a:gd name="T6" fmla="*/ 624 w 624"/>
                <a:gd name="T7" fmla="*/ 271 h 371"/>
                <a:gd name="T8" fmla="*/ 524 w 624"/>
                <a:gd name="T9" fmla="*/ 371 h 371"/>
                <a:gd name="T10" fmla="*/ 100 w 624"/>
                <a:gd name="T11" fmla="*/ 371 h 371"/>
                <a:gd name="T12" fmla="*/ 0 w 624"/>
                <a:gd name="T13" fmla="*/ 271 h 371"/>
                <a:gd name="T14" fmla="*/ 0 w 624"/>
                <a:gd name="T15" fmla="*/ 100 h 371"/>
                <a:gd name="T16" fmla="*/ 100 w 624"/>
                <a:gd name="T17" fmla="*/ 0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4" h="371">
                  <a:moveTo>
                    <a:pt x="100" y="0"/>
                  </a:moveTo>
                  <a:lnTo>
                    <a:pt x="524" y="0"/>
                  </a:lnTo>
                  <a:cubicBezTo>
                    <a:pt x="579" y="0"/>
                    <a:pt x="624" y="45"/>
                    <a:pt x="624" y="100"/>
                  </a:cubicBezTo>
                  <a:lnTo>
                    <a:pt x="624" y="271"/>
                  </a:lnTo>
                  <a:cubicBezTo>
                    <a:pt x="624" y="326"/>
                    <a:pt x="579" y="371"/>
                    <a:pt x="524" y="371"/>
                  </a:cubicBezTo>
                  <a:lnTo>
                    <a:pt x="100" y="371"/>
                  </a:lnTo>
                  <a:cubicBezTo>
                    <a:pt x="45" y="371"/>
                    <a:pt x="0" y="326"/>
                    <a:pt x="0" y="271"/>
                  </a:cubicBezTo>
                  <a:lnTo>
                    <a:pt x="0" y="100"/>
                  </a:lnTo>
                  <a:cubicBezTo>
                    <a:pt x="0" y="45"/>
                    <a:pt x="45" y="0"/>
                    <a:pt x="100" y="0"/>
                  </a:cubicBezTo>
                  <a:close/>
                </a:path>
              </a:pathLst>
            </a:cu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a:p>
          </p:txBody>
        </p:sp>
        <p:sp>
          <p:nvSpPr>
            <p:cNvPr id="305" name="Freeform 16"/>
            <p:cNvSpPr>
              <a:spLocks/>
            </p:cNvSpPr>
            <p:nvPr/>
          </p:nvSpPr>
          <p:spPr bwMode="auto">
            <a:xfrm>
              <a:off x="10125075" y="3897313"/>
              <a:ext cx="225425" cy="133350"/>
            </a:xfrm>
            <a:custGeom>
              <a:avLst/>
              <a:gdLst>
                <a:gd name="T0" fmla="*/ 100 w 624"/>
                <a:gd name="T1" fmla="*/ 0 h 371"/>
                <a:gd name="T2" fmla="*/ 524 w 624"/>
                <a:gd name="T3" fmla="*/ 0 h 371"/>
                <a:gd name="T4" fmla="*/ 624 w 624"/>
                <a:gd name="T5" fmla="*/ 100 h 371"/>
                <a:gd name="T6" fmla="*/ 624 w 624"/>
                <a:gd name="T7" fmla="*/ 271 h 371"/>
                <a:gd name="T8" fmla="*/ 524 w 624"/>
                <a:gd name="T9" fmla="*/ 371 h 371"/>
                <a:gd name="T10" fmla="*/ 100 w 624"/>
                <a:gd name="T11" fmla="*/ 371 h 371"/>
                <a:gd name="T12" fmla="*/ 0 w 624"/>
                <a:gd name="T13" fmla="*/ 271 h 371"/>
                <a:gd name="T14" fmla="*/ 0 w 624"/>
                <a:gd name="T15" fmla="*/ 100 h 371"/>
                <a:gd name="T16" fmla="*/ 100 w 624"/>
                <a:gd name="T17" fmla="*/ 0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4" h="371">
                  <a:moveTo>
                    <a:pt x="100" y="0"/>
                  </a:moveTo>
                  <a:lnTo>
                    <a:pt x="524" y="0"/>
                  </a:lnTo>
                  <a:cubicBezTo>
                    <a:pt x="579" y="0"/>
                    <a:pt x="624" y="45"/>
                    <a:pt x="624" y="100"/>
                  </a:cubicBezTo>
                  <a:lnTo>
                    <a:pt x="624" y="271"/>
                  </a:lnTo>
                  <a:cubicBezTo>
                    <a:pt x="624" y="326"/>
                    <a:pt x="579" y="371"/>
                    <a:pt x="524" y="371"/>
                  </a:cubicBezTo>
                  <a:lnTo>
                    <a:pt x="100" y="371"/>
                  </a:lnTo>
                  <a:cubicBezTo>
                    <a:pt x="45" y="371"/>
                    <a:pt x="0" y="326"/>
                    <a:pt x="0" y="271"/>
                  </a:cubicBezTo>
                  <a:lnTo>
                    <a:pt x="0" y="100"/>
                  </a:lnTo>
                  <a:cubicBezTo>
                    <a:pt x="0" y="45"/>
                    <a:pt x="45" y="0"/>
                    <a:pt x="100" y="0"/>
                  </a:cubicBezTo>
                  <a:close/>
                </a:path>
              </a:pathLst>
            </a:cu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a:p>
          </p:txBody>
        </p:sp>
        <p:sp>
          <p:nvSpPr>
            <p:cNvPr id="306" name="Freeform 17"/>
            <p:cNvSpPr>
              <a:spLocks/>
            </p:cNvSpPr>
            <p:nvPr/>
          </p:nvSpPr>
          <p:spPr bwMode="auto">
            <a:xfrm>
              <a:off x="10494963" y="3319463"/>
              <a:ext cx="227013" cy="134938"/>
            </a:xfrm>
            <a:custGeom>
              <a:avLst/>
              <a:gdLst>
                <a:gd name="T0" fmla="*/ 100 w 624"/>
                <a:gd name="T1" fmla="*/ 0 h 371"/>
                <a:gd name="T2" fmla="*/ 524 w 624"/>
                <a:gd name="T3" fmla="*/ 0 h 371"/>
                <a:gd name="T4" fmla="*/ 624 w 624"/>
                <a:gd name="T5" fmla="*/ 100 h 371"/>
                <a:gd name="T6" fmla="*/ 624 w 624"/>
                <a:gd name="T7" fmla="*/ 271 h 371"/>
                <a:gd name="T8" fmla="*/ 524 w 624"/>
                <a:gd name="T9" fmla="*/ 371 h 371"/>
                <a:gd name="T10" fmla="*/ 100 w 624"/>
                <a:gd name="T11" fmla="*/ 371 h 371"/>
                <a:gd name="T12" fmla="*/ 0 w 624"/>
                <a:gd name="T13" fmla="*/ 271 h 371"/>
                <a:gd name="T14" fmla="*/ 0 w 624"/>
                <a:gd name="T15" fmla="*/ 100 h 371"/>
                <a:gd name="T16" fmla="*/ 100 w 624"/>
                <a:gd name="T17" fmla="*/ 0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4" h="371">
                  <a:moveTo>
                    <a:pt x="100" y="0"/>
                  </a:moveTo>
                  <a:lnTo>
                    <a:pt x="524" y="0"/>
                  </a:lnTo>
                  <a:cubicBezTo>
                    <a:pt x="579" y="0"/>
                    <a:pt x="624" y="45"/>
                    <a:pt x="624" y="100"/>
                  </a:cubicBezTo>
                  <a:lnTo>
                    <a:pt x="624" y="271"/>
                  </a:lnTo>
                  <a:cubicBezTo>
                    <a:pt x="624" y="326"/>
                    <a:pt x="579" y="371"/>
                    <a:pt x="524" y="371"/>
                  </a:cubicBezTo>
                  <a:lnTo>
                    <a:pt x="100" y="371"/>
                  </a:lnTo>
                  <a:cubicBezTo>
                    <a:pt x="45" y="371"/>
                    <a:pt x="0" y="326"/>
                    <a:pt x="0" y="271"/>
                  </a:cubicBezTo>
                  <a:lnTo>
                    <a:pt x="0" y="100"/>
                  </a:lnTo>
                  <a:cubicBezTo>
                    <a:pt x="0" y="45"/>
                    <a:pt x="45" y="0"/>
                    <a:pt x="100" y="0"/>
                  </a:cubicBezTo>
                  <a:close/>
                </a:path>
              </a:pathLst>
            </a:cu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a:p>
          </p:txBody>
        </p:sp>
        <p:sp>
          <p:nvSpPr>
            <p:cNvPr id="307" name="Freeform 18"/>
            <p:cNvSpPr>
              <a:spLocks/>
            </p:cNvSpPr>
            <p:nvPr/>
          </p:nvSpPr>
          <p:spPr bwMode="auto">
            <a:xfrm>
              <a:off x="10494963" y="3516313"/>
              <a:ext cx="227013" cy="134938"/>
            </a:xfrm>
            <a:custGeom>
              <a:avLst/>
              <a:gdLst>
                <a:gd name="T0" fmla="*/ 100 w 624"/>
                <a:gd name="T1" fmla="*/ 0 h 372"/>
                <a:gd name="T2" fmla="*/ 524 w 624"/>
                <a:gd name="T3" fmla="*/ 0 h 372"/>
                <a:gd name="T4" fmla="*/ 624 w 624"/>
                <a:gd name="T5" fmla="*/ 100 h 372"/>
                <a:gd name="T6" fmla="*/ 624 w 624"/>
                <a:gd name="T7" fmla="*/ 272 h 372"/>
                <a:gd name="T8" fmla="*/ 524 w 624"/>
                <a:gd name="T9" fmla="*/ 372 h 372"/>
                <a:gd name="T10" fmla="*/ 100 w 624"/>
                <a:gd name="T11" fmla="*/ 372 h 372"/>
                <a:gd name="T12" fmla="*/ 0 w 624"/>
                <a:gd name="T13" fmla="*/ 272 h 372"/>
                <a:gd name="T14" fmla="*/ 0 w 624"/>
                <a:gd name="T15" fmla="*/ 100 h 372"/>
                <a:gd name="T16" fmla="*/ 100 w 624"/>
                <a:gd name="T17" fmla="*/ 0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4" h="372">
                  <a:moveTo>
                    <a:pt x="100" y="0"/>
                  </a:moveTo>
                  <a:lnTo>
                    <a:pt x="524" y="0"/>
                  </a:lnTo>
                  <a:cubicBezTo>
                    <a:pt x="579" y="0"/>
                    <a:pt x="624" y="45"/>
                    <a:pt x="624" y="100"/>
                  </a:cubicBezTo>
                  <a:lnTo>
                    <a:pt x="624" y="272"/>
                  </a:lnTo>
                  <a:cubicBezTo>
                    <a:pt x="624" y="327"/>
                    <a:pt x="579" y="372"/>
                    <a:pt x="524" y="372"/>
                  </a:cubicBezTo>
                  <a:lnTo>
                    <a:pt x="100" y="372"/>
                  </a:lnTo>
                  <a:cubicBezTo>
                    <a:pt x="45" y="372"/>
                    <a:pt x="0" y="327"/>
                    <a:pt x="0" y="272"/>
                  </a:cubicBezTo>
                  <a:lnTo>
                    <a:pt x="0" y="100"/>
                  </a:lnTo>
                  <a:cubicBezTo>
                    <a:pt x="0" y="45"/>
                    <a:pt x="45" y="0"/>
                    <a:pt x="100" y="0"/>
                  </a:cubicBezTo>
                  <a:close/>
                </a:path>
              </a:pathLst>
            </a:cu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a:p>
          </p:txBody>
        </p:sp>
        <p:sp>
          <p:nvSpPr>
            <p:cNvPr id="308" name="Freeform 19"/>
            <p:cNvSpPr>
              <a:spLocks/>
            </p:cNvSpPr>
            <p:nvPr/>
          </p:nvSpPr>
          <p:spPr bwMode="auto">
            <a:xfrm>
              <a:off x="10494963" y="3698876"/>
              <a:ext cx="227013" cy="134938"/>
            </a:xfrm>
            <a:custGeom>
              <a:avLst/>
              <a:gdLst>
                <a:gd name="T0" fmla="*/ 100 w 624"/>
                <a:gd name="T1" fmla="*/ 0 h 371"/>
                <a:gd name="T2" fmla="*/ 524 w 624"/>
                <a:gd name="T3" fmla="*/ 0 h 371"/>
                <a:gd name="T4" fmla="*/ 624 w 624"/>
                <a:gd name="T5" fmla="*/ 100 h 371"/>
                <a:gd name="T6" fmla="*/ 624 w 624"/>
                <a:gd name="T7" fmla="*/ 271 h 371"/>
                <a:gd name="T8" fmla="*/ 524 w 624"/>
                <a:gd name="T9" fmla="*/ 371 h 371"/>
                <a:gd name="T10" fmla="*/ 100 w 624"/>
                <a:gd name="T11" fmla="*/ 371 h 371"/>
                <a:gd name="T12" fmla="*/ 0 w 624"/>
                <a:gd name="T13" fmla="*/ 271 h 371"/>
                <a:gd name="T14" fmla="*/ 0 w 624"/>
                <a:gd name="T15" fmla="*/ 100 h 371"/>
                <a:gd name="T16" fmla="*/ 100 w 624"/>
                <a:gd name="T17" fmla="*/ 0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4" h="371">
                  <a:moveTo>
                    <a:pt x="100" y="0"/>
                  </a:moveTo>
                  <a:lnTo>
                    <a:pt x="524" y="0"/>
                  </a:lnTo>
                  <a:cubicBezTo>
                    <a:pt x="579" y="0"/>
                    <a:pt x="624" y="45"/>
                    <a:pt x="624" y="100"/>
                  </a:cubicBezTo>
                  <a:lnTo>
                    <a:pt x="624" y="271"/>
                  </a:lnTo>
                  <a:cubicBezTo>
                    <a:pt x="624" y="326"/>
                    <a:pt x="579" y="371"/>
                    <a:pt x="524" y="371"/>
                  </a:cubicBezTo>
                  <a:lnTo>
                    <a:pt x="100" y="371"/>
                  </a:lnTo>
                  <a:cubicBezTo>
                    <a:pt x="45" y="371"/>
                    <a:pt x="0" y="326"/>
                    <a:pt x="0" y="271"/>
                  </a:cubicBezTo>
                  <a:lnTo>
                    <a:pt x="0" y="100"/>
                  </a:lnTo>
                  <a:cubicBezTo>
                    <a:pt x="0" y="45"/>
                    <a:pt x="45" y="0"/>
                    <a:pt x="100" y="0"/>
                  </a:cubicBezTo>
                  <a:close/>
                </a:path>
              </a:pathLst>
            </a:cu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a:p>
          </p:txBody>
        </p:sp>
        <p:sp>
          <p:nvSpPr>
            <p:cNvPr id="309" name="Freeform 20"/>
            <p:cNvSpPr>
              <a:spLocks/>
            </p:cNvSpPr>
            <p:nvPr/>
          </p:nvSpPr>
          <p:spPr bwMode="auto">
            <a:xfrm>
              <a:off x="10494963" y="3897313"/>
              <a:ext cx="227013" cy="133350"/>
            </a:xfrm>
            <a:custGeom>
              <a:avLst/>
              <a:gdLst>
                <a:gd name="T0" fmla="*/ 100 w 624"/>
                <a:gd name="T1" fmla="*/ 0 h 371"/>
                <a:gd name="T2" fmla="*/ 524 w 624"/>
                <a:gd name="T3" fmla="*/ 0 h 371"/>
                <a:gd name="T4" fmla="*/ 624 w 624"/>
                <a:gd name="T5" fmla="*/ 100 h 371"/>
                <a:gd name="T6" fmla="*/ 624 w 624"/>
                <a:gd name="T7" fmla="*/ 271 h 371"/>
                <a:gd name="T8" fmla="*/ 524 w 624"/>
                <a:gd name="T9" fmla="*/ 371 h 371"/>
                <a:gd name="T10" fmla="*/ 100 w 624"/>
                <a:gd name="T11" fmla="*/ 371 h 371"/>
                <a:gd name="T12" fmla="*/ 0 w 624"/>
                <a:gd name="T13" fmla="*/ 271 h 371"/>
                <a:gd name="T14" fmla="*/ 0 w 624"/>
                <a:gd name="T15" fmla="*/ 100 h 371"/>
                <a:gd name="T16" fmla="*/ 100 w 624"/>
                <a:gd name="T17" fmla="*/ 0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4" h="371">
                  <a:moveTo>
                    <a:pt x="100" y="0"/>
                  </a:moveTo>
                  <a:lnTo>
                    <a:pt x="524" y="0"/>
                  </a:lnTo>
                  <a:cubicBezTo>
                    <a:pt x="579" y="0"/>
                    <a:pt x="624" y="45"/>
                    <a:pt x="624" y="100"/>
                  </a:cubicBezTo>
                  <a:lnTo>
                    <a:pt x="624" y="271"/>
                  </a:lnTo>
                  <a:cubicBezTo>
                    <a:pt x="624" y="326"/>
                    <a:pt x="579" y="371"/>
                    <a:pt x="524" y="371"/>
                  </a:cubicBezTo>
                  <a:lnTo>
                    <a:pt x="100" y="371"/>
                  </a:lnTo>
                  <a:cubicBezTo>
                    <a:pt x="45" y="371"/>
                    <a:pt x="0" y="326"/>
                    <a:pt x="0" y="271"/>
                  </a:cubicBezTo>
                  <a:lnTo>
                    <a:pt x="0" y="100"/>
                  </a:lnTo>
                  <a:cubicBezTo>
                    <a:pt x="0" y="45"/>
                    <a:pt x="45" y="0"/>
                    <a:pt x="100" y="0"/>
                  </a:cubicBezTo>
                  <a:close/>
                </a:path>
              </a:pathLst>
            </a:cu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a:p>
          </p:txBody>
        </p:sp>
        <p:sp>
          <p:nvSpPr>
            <p:cNvPr id="310" name="Freeform 21"/>
            <p:cNvSpPr>
              <a:spLocks/>
            </p:cNvSpPr>
            <p:nvPr/>
          </p:nvSpPr>
          <p:spPr bwMode="auto">
            <a:xfrm>
              <a:off x="9852025" y="3354388"/>
              <a:ext cx="22225" cy="65088"/>
            </a:xfrm>
            <a:custGeom>
              <a:avLst/>
              <a:gdLst>
                <a:gd name="T0" fmla="*/ 65 w 65"/>
                <a:gd name="T1" fmla="*/ 178 h 178"/>
                <a:gd name="T2" fmla="*/ 43 w 65"/>
                <a:gd name="T3" fmla="*/ 178 h 178"/>
                <a:gd name="T4" fmla="*/ 43 w 65"/>
                <a:gd name="T5" fmla="*/ 39 h 178"/>
                <a:gd name="T6" fmla="*/ 22 w 65"/>
                <a:gd name="T7" fmla="*/ 54 h 178"/>
                <a:gd name="T8" fmla="*/ 0 w 65"/>
                <a:gd name="T9" fmla="*/ 65 h 178"/>
                <a:gd name="T10" fmla="*/ 0 w 65"/>
                <a:gd name="T11" fmla="*/ 44 h 178"/>
                <a:gd name="T12" fmla="*/ 31 w 65"/>
                <a:gd name="T13" fmla="*/ 24 h 178"/>
                <a:gd name="T14" fmla="*/ 51 w 65"/>
                <a:gd name="T15" fmla="*/ 0 h 178"/>
                <a:gd name="T16" fmla="*/ 65 w 65"/>
                <a:gd name="T17" fmla="*/ 0 h 178"/>
                <a:gd name="T18" fmla="*/ 65 w 65"/>
                <a:gd name="T19" fmla="*/ 178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 h="178">
                  <a:moveTo>
                    <a:pt x="65" y="178"/>
                  </a:moveTo>
                  <a:lnTo>
                    <a:pt x="43" y="178"/>
                  </a:lnTo>
                  <a:lnTo>
                    <a:pt x="43" y="39"/>
                  </a:lnTo>
                  <a:cubicBezTo>
                    <a:pt x="38" y="44"/>
                    <a:pt x="31" y="49"/>
                    <a:pt x="22" y="54"/>
                  </a:cubicBezTo>
                  <a:cubicBezTo>
                    <a:pt x="14" y="59"/>
                    <a:pt x="6" y="63"/>
                    <a:pt x="0" y="65"/>
                  </a:cubicBezTo>
                  <a:lnTo>
                    <a:pt x="0" y="44"/>
                  </a:lnTo>
                  <a:cubicBezTo>
                    <a:pt x="12" y="39"/>
                    <a:pt x="22" y="32"/>
                    <a:pt x="31" y="24"/>
                  </a:cubicBezTo>
                  <a:cubicBezTo>
                    <a:pt x="41" y="16"/>
                    <a:pt x="47" y="8"/>
                    <a:pt x="51" y="0"/>
                  </a:cubicBezTo>
                  <a:lnTo>
                    <a:pt x="65" y="0"/>
                  </a:lnTo>
                  <a:lnTo>
                    <a:pt x="65" y="178"/>
                  </a:lnTo>
                  <a:close/>
                </a:path>
              </a:pathLst>
            </a:custGeom>
            <a:solidFill>
              <a:srgbClr val="2319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a:p>
          </p:txBody>
        </p:sp>
        <p:sp>
          <p:nvSpPr>
            <p:cNvPr id="311" name="Freeform 22"/>
            <p:cNvSpPr>
              <a:spLocks noEditPoints="1"/>
            </p:cNvSpPr>
            <p:nvPr/>
          </p:nvSpPr>
          <p:spPr bwMode="auto">
            <a:xfrm>
              <a:off x="9842500" y="3551238"/>
              <a:ext cx="44450" cy="65088"/>
            </a:xfrm>
            <a:custGeom>
              <a:avLst/>
              <a:gdLst>
                <a:gd name="T0" fmla="*/ 77 w 122"/>
                <a:gd name="T1" fmla="*/ 177 h 177"/>
                <a:gd name="T2" fmla="*/ 77 w 122"/>
                <a:gd name="T3" fmla="*/ 134 h 177"/>
                <a:gd name="T4" fmla="*/ 0 w 122"/>
                <a:gd name="T5" fmla="*/ 134 h 177"/>
                <a:gd name="T6" fmla="*/ 0 w 122"/>
                <a:gd name="T7" fmla="*/ 114 h 177"/>
                <a:gd name="T8" fmla="*/ 81 w 122"/>
                <a:gd name="T9" fmla="*/ 0 h 177"/>
                <a:gd name="T10" fmla="*/ 98 w 122"/>
                <a:gd name="T11" fmla="*/ 0 h 177"/>
                <a:gd name="T12" fmla="*/ 98 w 122"/>
                <a:gd name="T13" fmla="*/ 114 h 177"/>
                <a:gd name="T14" fmla="*/ 122 w 122"/>
                <a:gd name="T15" fmla="*/ 114 h 177"/>
                <a:gd name="T16" fmla="*/ 122 w 122"/>
                <a:gd name="T17" fmla="*/ 134 h 177"/>
                <a:gd name="T18" fmla="*/ 98 w 122"/>
                <a:gd name="T19" fmla="*/ 134 h 177"/>
                <a:gd name="T20" fmla="*/ 98 w 122"/>
                <a:gd name="T21" fmla="*/ 177 h 177"/>
                <a:gd name="T22" fmla="*/ 77 w 122"/>
                <a:gd name="T23" fmla="*/ 177 h 177"/>
                <a:gd name="T24" fmla="*/ 77 w 122"/>
                <a:gd name="T25" fmla="*/ 114 h 177"/>
                <a:gd name="T26" fmla="*/ 77 w 122"/>
                <a:gd name="T27" fmla="*/ 35 h 177"/>
                <a:gd name="T28" fmla="*/ 21 w 122"/>
                <a:gd name="T29" fmla="*/ 114 h 177"/>
                <a:gd name="T30" fmla="*/ 77 w 122"/>
                <a:gd name="T31" fmla="*/ 114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2" h="177">
                  <a:moveTo>
                    <a:pt x="77" y="177"/>
                  </a:moveTo>
                  <a:lnTo>
                    <a:pt x="77" y="134"/>
                  </a:lnTo>
                  <a:lnTo>
                    <a:pt x="0" y="134"/>
                  </a:lnTo>
                  <a:lnTo>
                    <a:pt x="0" y="114"/>
                  </a:lnTo>
                  <a:lnTo>
                    <a:pt x="81" y="0"/>
                  </a:lnTo>
                  <a:lnTo>
                    <a:pt x="98" y="0"/>
                  </a:lnTo>
                  <a:lnTo>
                    <a:pt x="98" y="114"/>
                  </a:lnTo>
                  <a:lnTo>
                    <a:pt x="122" y="114"/>
                  </a:lnTo>
                  <a:lnTo>
                    <a:pt x="122" y="134"/>
                  </a:lnTo>
                  <a:lnTo>
                    <a:pt x="98" y="134"/>
                  </a:lnTo>
                  <a:lnTo>
                    <a:pt x="98" y="177"/>
                  </a:lnTo>
                  <a:lnTo>
                    <a:pt x="77" y="177"/>
                  </a:lnTo>
                  <a:close/>
                  <a:moveTo>
                    <a:pt x="77" y="114"/>
                  </a:moveTo>
                  <a:lnTo>
                    <a:pt x="77" y="35"/>
                  </a:lnTo>
                  <a:lnTo>
                    <a:pt x="21" y="114"/>
                  </a:lnTo>
                  <a:lnTo>
                    <a:pt x="77" y="114"/>
                  </a:lnTo>
                  <a:close/>
                </a:path>
              </a:pathLst>
            </a:custGeom>
            <a:solidFill>
              <a:srgbClr val="2319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a:p>
          </p:txBody>
        </p:sp>
        <p:sp>
          <p:nvSpPr>
            <p:cNvPr id="313" name="Freeform 23"/>
            <p:cNvSpPr>
              <a:spLocks/>
            </p:cNvSpPr>
            <p:nvPr/>
          </p:nvSpPr>
          <p:spPr bwMode="auto">
            <a:xfrm>
              <a:off x="9845675" y="3735388"/>
              <a:ext cx="41275" cy="63500"/>
            </a:xfrm>
            <a:custGeom>
              <a:avLst/>
              <a:gdLst>
                <a:gd name="T0" fmla="*/ 0 w 114"/>
                <a:gd name="T1" fmla="*/ 21 h 174"/>
                <a:gd name="T2" fmla="*/ 0 w 114"/>
                <a:gd name="T3" fmla="*/ 0 h 174"/>
                <a:gd name="T4" fmla="*/ 114 w 114"/>
                <a:gd name="T5" fmla="*/ 0 h 174"/>
                <a:gd name="T6" fmla="*/ 114 w 114"/>
                <a:gd name="T7" fmla="*/ 17 h 174"/>
                <a:gd name="T8" fmla="*/ 80 w 114"/>
                <a:gd name="T9" fmla="*/ 64 h 174"/>
                <a:gd name="T10" fmla="*/ 55 w 114"/>
                <a:gd name="T11" fmla="*/ 126 h 174"/>
                <a:gd name="T12" fmla="*/ 46 w 114"/>
                <a:gd name="T13" fmla="*/ 174 h 174"/>
                <a:gd name="T14" fmla="*/ 24 w 114"/>
                <a:gd name="T15" fmla="*/ 174 h 174"/>
                <a:gd name="T16" fmla="*/ 32 w 114"/>
                <a:gd name="T17" fmla="*/ 124 h 174"/>
                <a:gd name="T18" fmla="*/ 55 w 114"/>
                <a:gd name="T19" fmla="*/ 67 h 174"/>
                <a:gd name="T20" fmla="*/ 86 w 114"/>
                <a:gd name="T21" fmla="*/ 21 h 174"/>
                <a:gd name="T22" fmla="*/ 0 w 114"/>
                <a:gd name="T23" fmla="*/ 21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4" h="174">
                  <a:moveTo>
                    <a:pt x="0" y="21"/>
                  </a:moveTo>
                  <a:lnTo>
                    <a:pt x="0" y="0"/>
                  </a:lnTo>
                  <a:lnTo>
                    <a:pt x="114" y="0"/>
                  </a:lnTo>
                  <a:lnTo>
                    <a:pt x="114" y="17"/>
                  </a:lnTo>
                  <a:cubicBezTo>
                    <a:pt x="103" y="29"/>
                    <a:pt x="91" y="44"/>
                    <a:pt x="80" y="64"/>
                  </a:cubicBezTo>
                  <a:cubicBezTo>
                    <a:pt x="69" y="84"/>
                    <a:pt x="61" y="105"/>
                    <a:pt x="55" y="126"/>
                  </a:cubicBezTo>
                  <a:cubicBezTo>
                    <a:pt x="50" y="141"/>
                    <a:pt x="48" y="157"/>
                    <a:pt x="46" y="174"/>
                  </a:cubicBezTo>
                  <a:lnTo>
                    <a:pt x="24" y="174"/>
                  </a:lnTo>
                  <a:cubicBezTo>
                    <a:pt x="24" y="160"/>
                    <a:pt x="27" y="144"/>
                    <a:pt x="32" y="124"/>
                  </a:cubicBezTo>
                  <a:cubicBezTo>
                    <a:pt x="38" y="104"/>
                    <a:pt x="45" y="85"/>
                    <a:pt x="55" y="67"/>
                  </a:cubicBezTo>
                  <a:cubicBezTo>
                    <a:pt x="65" y="49"/>
                    <a:pt x="75" y="33"/>
                    <a:pt x="86" y="21"/>
                  </a:cubicBezTo>
                  <a:lnTo>
                    <a:pt x="0" y="21"/>
                  </a:lnTo>
                  <a:close/>
                </a:path>
              </a:pathLst>
            </a:custGeom>
            <a:solidFill>
              <a:srgbClr val="2319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a:p>
          </p:txBody>
        </p:sp>
        <p:sp>
          <p:nvSpPr>
            <p:cNvPr id="315" name="Freeform 24"/>
            <p:cNvSpPr>
              <a:spLocks/>
            </p:cNvSpPr>
            <p:nvPr/>
          </p:nvSpPr>
          <p:spPr bwMode="auto">
            <a:xfrm>
              <a:off x="10212388" y="3354388"/>
              <a:ext cx="42863" cy="65088"/>
            </a:xfrm>
            <a:custGeom>
              <a:avLst/>
              <a:gdLst>
                <a:gd name="T0" fmla="*/ 117 w 117"/>
                <a:gd name="T1" fmla="*/ 157 h 178"/>
                <a:gd name="T2" fmla="*/ 117 w 117"/>
                <a:gd name="T3" fmla="*/ 178 h 178"/>
                <a:gd name="T4" fmla="*/ 0 w 117"/>
                <a:gd name="T5" fmla="*/ 178 h 178"/>
                <a:gd name="T6" fmla="*/ 3 w 117"/>
                <a:gd name="T7" fmla="*/ 163 h 178"/>
                <a:gd name="T8" fmla="*/ 17 w 117"/>
                <a:gd name="T9" fmla="*/ 139 h 178"/>
                <a:gd name="T10" fmla="*/ 46 w 117"/>
                <a:gd name="T11" fmla="*/ 112 h 178"/>
                <a:gd name="T12" fmla="*/ 85 w 117"/>
                <a:gd name="T13" fmla="*/ 75 h 178"/>
                <a:gd name="T14" fmla="*/ 95 w 117"/>
                <a:gd name="T15" fmla="*/ 49 h 178"/>
                <a:gd name="T16" fmla="*/ 86 w 117"/>
                <a:gd name="T17" fmla="*/ 27 h 178"/>
                <a:gd name="T18" fmla="*/ 62 w 117"/>
                <a:gd name="T19" fmla="*/ 18 h 178"/>
                <a:gd name="T20" fmla="*/ 36 w 117"/>
                <a:gd name="T21" fmla="*/ 28 h 178"/>
                <a:gd name="T22" fmla="*/ 27 w 117"/>
                <a:gd name="T23" fmla="*/ 53 h 178"/>
                <a:gd name="T24" fmla="*/ 5 w 117"/>
                <a:gd name="T25" fmla="*/ 51 h 178"/>
                <a:gd name="T26" fmla="*/ 22 w 117"/>
                <a:gd name="T27" fmla="*/ 13 h 178"/>
                <a:gd name="T28" fmla="*/ 62 w 117"/>
                <a:gd name="T29" fmla="*/ 0 h 178"/>
                <a:gd name="T30" fmla="*/ 102 w 117"/>
                <a:gd name="T31" fmla="*/ 14 h 178"/>
                <a:gd name="T32" fmla="*/ 117 w 117"/>
                <a:gd name="T33" fmla="*/ 49 h 178"/>
                <a:gd name="T34" fmla="*/ 113 w 117"/>
                <a:gd name="T35" fmla="*/ 70 h 178"/>
                <a:gd name="T36" fmla="*/ 98 w 117"/>
                <a:gd name="T37" fmla="*/ 92 h 178"/>
                <a:gd name="T38" fmla="*/ 65 w 117"/>
                <a:gd name="T39" fmla="*/ 123 h 178"/>
                <a:gd name="T40" fmla="*/ 40 w 117"/>
                <a:gd name="T41" fmla="*/ 145 h 178"/>
                <a:gd name="T42" fmla="*/ 31 w 117"/>
                <a:gd name="T43" fmla="*/ 157 h 178"/>
                <a:gd name="T44" fmla="*/ 117 w 117"/>
                <a:gd name="T45" fmla="*/ 157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7" h="178">
                  <a:moveTo>
                    <a:pt x="117" y="157"/>
                  </a:moveTo>
                  <a:lnTo>
                    <a:pt x="117" y="178"/>
                  </a:lnTo>
                  <a:lnTo>
                    <a:pt x="0" y="178"/>
                  </a:lnTo>
                  <a:cubicBezTo>
                    <a:pt x="0" y="172"/>
                    <a:pt x="1" y="167"/>
                    <a:pt x="3" y="163"/>
                  </a:cubicBezTo>
                  <a:cubicBezTo>
                    <a:pt x="6" y="155"/>
                    <a:pt x="11" y="147"/>
                    <a:pt x="17" y="139"/>
                  </a:cubicBezTo>
                  <a:cubicBezTo>
                    <a:pt x="24" y="131"/>
                    <a:pt x="33" y="122"/>
                    <a:pt x="46" y="112"/>
                  </a:cubicBezTo>
                  <a:cubicBezTo>
                    <a:pt x="65" y="97"/>
                    <a:pt x="78" y="84"/>
                    <a:pt x="85" y="75"/>
                  </a:cubicBezTo>
                  <a:cubicBezTo>
                    <a:pt x="92" y="66"/>
                    <a:pt x="95" y="57"/>
                    <a:pt x="95" y="49"/>
                  </a:cubicBezTo>
                  <a:cubicBezTo>
                    <a:pt x="95" y="40"/>
                    <a:pt x="92" y="33"/>
                    <a:pt x="86" y="27"/>
                  </a:cubicBezTo>
                  <a:cubicBezTo>
                    <a:pt x="80" y="21"/>
                    <a:pt x="71" y="18"/>
                    <a:pt x="62" y="18"/>
                  </a:cubicBezTo>
                  <a:cubicBezTo>
                    <a:pt x="51" y="18"/>
                    <a:pt x="43" y="21"/>
                    <a:pt x="36" y="28"/>
                  </a:cubicBezTo>
                  <a:cubicBezTo>
                    <a:pt x="30" y="34"/>
                    <a:pt x="27" y="42"/>
                    <a:pt x="27" y="53"/>
                  </a:cubicBezTo>
                  <a:lnTo>
                    <a:pt x="5" y="51"/>
                  </a:lnTo>
                  <a:cubicBezTo>
                    <a:pt x="6" y="35"/>
                    <a:pt x="12" y="22"/>
                    <a:pt x="22" y="13"/>
                  </a:cubicBezTo>
                  <a:cubicBezTo>
                    <a:pt x="32" y="4"/>
                    <a:pt x="45" y="0"/>
                    <a:pt x="62" y="0"/>
                  </a:cubicBezTo>
                  <a:cubicBezTo>
                    <a:pt x="79" y="0"/>
                    <a:pt x="92" y="5"/>
                    <a:pt x="102" y="14"/>
                  </a:cubicBezTo>
                  <a:cubicBezTo>
                    <a:pt x="112" y="24"/>
                    <a:pt x="117" y="35"/>
                    <a:pt x="117" y="49"/>
                  </a:cubicBezTo>
                  <a:cubicBezTo>
                    <a:pt x="117" y="56"/>
                    <a:pt x="116" y="63"/>
                    <a:pt x="113" y="70"/>
                  </a:cubicBezTo>
                  <a:cubicBezTo>
                    <a:pt x="110" y="77"/>
                    <a:pt x="105" y="84"/>
                    <a:pt x="98" y="92"/>
                  </a:cubicBezTo>
                  <a:cubicBezTo>
                    <a:pt x="92" y="99"/>
                    <a:pt x="80" y="110"/>
                    <a:pt x="65" y="123"/>
                  </a:cubicBezTo>
                  <a:cubicBezTo>
                    <a:pt x="52" y="134"/>
                    <a:pt x="43" y="141"/>
                    <a:pt x="40" y="145"/>
                  </a:cubicBezTo>
                  <a:cubicBezTo>
                    <a:pt x="36" y="149"/>
                    <a:pt x="33" y="153"/>
                    <a:pt x="31" y="157"/>
                  </a:cubicBezTo>
                  <a:lnTo>
                    <a:pt x="117" y="157"/>
                  </a:lnTo>
                  <a:close/>
                </a:path>
              </a:pathLst>
            </a:custGeom>
            <a:solidFill>
              <a:srgbClr val="2319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a:p>
          </p:txBody>
        </p:sp>
        <p:sp>
          <p:nvSpPr>
            <p:cNvPr id="316" name="Freeform 25"/>
            <p:cNvSpPr>
              <a:spLocks/>
            </p:cNvSpPr>
            <p:nvPr/>
          </p:nvSpPr>
          <p:spPr bwMode="auto">
            <a:xfrm>
              <a:off x="10213975" y="3552826"/>
              <a:ext cx="42863" cy="63500"/>
            </a:xfrm>
            <a:custGeom>
              <a:avLst/>
              <a:gdLst>
                <a:gd name="T0" fmla="*/ 0 w 117"/>
                <a:gd name="T1" fmla="*/ 128 h 178"/>
                <a:gd name="T2" fmla="*/ 22 w 117"/>
                <a:gd name="T3" fmla="*/ 127 h 178"/>
                <a:gd name="T4" fmla="*/ 34 w 117"/>
                <a:gd name="T5" fmla="*/ 152 h 178"/>
                <a:gd name="T6" fmla="*/ 56 w 117"/>
                <a:gd name="T7" fmla="*/ 160 h 178"/>
                <a:gd name="T8" fmla="*/ 83 w 117"/>
                <a:gd name="T9" fmla="*/ 148 h 178"/>
                <a:gd name="T10" fmla="*/ 94 w 117"/>
                <a:gd name="T11" fmla="*/ 117 h 178"/>
                <a:gd name="T12" fmla="*/ 83 w 117"/>
                <a:gd name="T13" fmla="*/ 87 h 178"/>
                <a:gd name="T14" fmla="*/ 56 w 117"/>
                <a:gd name="T15" fmla="*/ 77 h 178"/>
                <a:gd name="T16" fmla="*/ 37 w 117"/>
                <a:gd name="T17" fmla="*/ 81 h 178"/>
                <a:gd name="T18" fmla="*/ 24 w 117"/>
                <a:gd name="T19" fmla="*/ 94 h 178"/>
                <a:gd name="T20" fmla="*/ 4 w 117"/>
                <a:gd name="T21" fmla="*/ 91 h 178"/>
                <a:gd name="T22" fmla="*/ 21 w 117"/>
                <a:gd name="T23" fmla="*/ 0 h 178"/>
                <a:gd name="T24" fmla="*/ 108 w 117"/>
                <a:gd name="T25" fmla="*/ 0 h 178"/>
                <a:gd name="T26" fmla="*/ 108 w 117"/>
                <a:gd name="T27" fmla="*/ 21 h 178"/>
                <a:gd name="T28" fmla="*/ 38 w 117"/>
                <a:gd name="T29" fmla="*/ 21 h 178"/>
                <a:gd name="T30" fmla="*/ 28 w 117"/>
                <a:gd name="T31" fmla="*/ 69 h 178"/>
                <a:gd name="T32" fmla="*/ 62 w 117"/>
                <a:gd name="T33" fmla="*/ 57 h 178"/>
                <a:gd name="T34" fmla="*/ 101 w 117"/>
                <a:gd name="T35" fmla="*/ 73 h 178"/>
                <a:gd name="T36" fmla="*/ 117 w 117"/>
                <a:gd name="T37" fmla="*/ 115 h 178"/>
                <a:gd name="T38" fmla="*/ 103 w 117"/>
                <a:gd name="T39" fmla="*/ 156 h 178"/>
                <a:gd name="T40" fmla="*/ 56 w 117"/>
                <a:gd name="T41" fmla="*/ 178 h 178"/>
                <a:gd name="T42" fmla="*/ 17 w 117"/>
                <a:gd name="T43" fmla="*/ 164 h 178"/>
                <a:gd name="T44" fmla="*/ 0 w 117"/>
                <a:gd name="T45" fmla="*/ 128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7" h="178">
                  <a:moveTo>
                    <a:pt x="0" y="128"/>
                  </a:moveTo>
                  <a:lnTo>
                    <a:pt x="22" y="127"/>
                  </a:lnTo>
                  <a:cubicBezTo>
                    <a:pt x="24" y="138"/>
                    <a:pt x="28" y="146"/>
                    <a:pt x="34" y="152"/>
                  </a:cubicBezTo>
                  <a:cubicBezTo>
                    <a:pt x="40" y="157"/>
                    <a:pt x="48" y="160"/>
                    <a:pt x="56" y="160"/>
                  </a:cubicBezTo>
                  <a:cubicBezTo>
                    <a:pt x="67" y="160"/>
                    <a:pt x="76" y="156"/>
                    <a:pt x="83" y="148"/>
                  </a:cubicBezTo>
                  <a:cubicBezTo>
                    <a:pt x="90" y="140"/>
                    <a:pt x="94" y="130"/>
                    <a:pt x="94" y="117"/>
                  </a:cubicBezTo>
                  <a:cubicBezTo>
                    <a:pt x="94" y="104"/>
                    <a:pt x="90" y="95"/>
                    <a:pt x="83" y="87"/>
                  </a:cubicBezTo>
                  <a:cubicBezTo>
                    <a:pt x="76" y="80"/>
                    <a:pt x="67" y="77"/>
                    <a:pt x="56" y="77"/>
                  </a:cubicBezTo>
                  <a:cubicBezTo>
                    <a:pt x="49" y="77"/>
                    <a:pt x="43" y="78"/>
                    <a:pt x="37" y="81"/>
                  </a:cubicBezTo>
                  <a:cubicBezTo>
                    <a:pt x="32" y="85"/>
                    <a:pt x="27" y="89"/>
                    <a:pt x="24" y="94"/>
                  </a:cubicBezTo>
                  <a:lnTo>
                    <a:pt x="4" y="91"/>
                  </a:lnTo>
                  <a:lnTo>
                    <a:pt x="21" y="0"/>
                  </a:lnTo>
                  <a:lnTo>
                    <a:pt x="108" y="0"/>
                  </a:lnTo>
                  <a:lnTo>
                    <a:pt x="108" y="21"/>
                  </a:lnTo>
                  <a:lnTo>
                    <a:pt x="38" y="21"/>
                  </a:lnTo>
                  <a:lnTo>
                    <a:pt x="28" y="69"/>
                  </a:lnTo>
                  <a:cubicBezTo>
                    <a:pt x="39" y="61"/>
                    <a:pt x="50" y="57"/>
                    <a:pt x="62" y="57"/>
                  </a:cubicBezTo>
                  <a:cubicBezTo>
                    <a:pt x="77" y="57"/>
                    <a:pt x="90" y="63"/>
                    <a:pt x="101" y="73"/>
                  </a:cubicBezTo>
                  <a:cubicBezTo>
                    <a:pt x="111" y="84"/>
                    <a:pt x="117" y="98"/>
                    <a:pt x="117" y="115"/>
                  </a:cubicBezTo>
                  <a:cubicBezTo>
                    <a:pt x="117" y="131"/>
                    <a:pt x="112" y="145"/>
                    <a:pt x="103" y="156"/>
                  </a:cubicBezTo>
                  <a:cubicBezTo>
                    <a:pt x="91" y="170"/>
                    <a:pt x="76" y="178"/>
                    <a:pt x="56" y="178"/>
                  </a:cubicBezTo>
                  <a:cubicBezTo>
                    <a:pt x="40" y="178"/>
                    <a:pt x="27" y="173"/>
                    <a:pt x="17" y="164"/>
                  </a:cubicBezTo>
                  <a:cubicBezTo>
                    <a:pt x="7" y="155"/>
                    <a:pt x="1" y="143"/>
                    <a:pt x="0" y="128"/>
                  </a:cubicBezTo>
                  <a:close/>
                </a:path>
              </a:pathLst>
            </a:custGeom>
            <a:solidFill>
              <a:srgbClr val="2319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a:p>
          </p:txBody>
        </p:sp>
        <p:sp>
          <p:nvSpPr>
            <p:cNvPr id="317" name="Freeform 26"/>
            <p:cNvSpPr>
              <a:spLocks noEditPoints="1"/>
            </p:cNvSpPr>
            <p:nvPr/>
          </p:nvSpPr>
          <p:spPr bwMode="auto">
            <a:xfrm>
              <a:off x="10213975" y="3733801"/>
              <a:ext cx="41275" cy="65088"/>
            </a:xfrm>
            <a:custGeom>
              <a:avLst/>
              <a:gdLst>
                <a:gd name="T0" fmla="*/ 34 w 117"/>
                <a:gd name="T1" fmla="*/ 82 h 180"/>
                <a:gd name="T2" fmla="*/ 14 w 117"/>
                <a:gd name="T3" fmla="*/ 67 h 180"/>
                <a:gd name="T4" fmla="*/ 7 w 117"/>
                <a:gd name="T5" fmla="*/ 45 h 180"/>
                <a:gd name="T6" fmla="*/ 21 w 117"/>
                <a:gd name="T7" fmla="*/ 13 h 180"/>
                <a:gd name="T8" fmla="*/ 58 w 117"/>
                <a:gd name="T9" fmla="*/ 0 h 180"/>
                <a:gd name="T10" fmla="*/ 95 w 117"/>
                <a:gd name="T11" fmla="*/ 13 h 180"/>
                <a:gd name="T12" fmla="*/ 109 w 117"/>
                <a:gd name="T13" fmla="*/ 46 h 180"/>
                <a:gd name="T14" fmla="*/ 103 w 117"/>
                <a:gd name="T15" fmla="*/ 67 h 180"/>
                <a:gd name="T16" fmla="*/ 83 w 117"/>
                <a:gd name="T17" fmla="*/ 82 h 180"/>
                <a:gd name="T18" fmla="*/ 108 w 117"/>
                <a:gd name="T19" fmla="*/ 99 h 180"/>
                <a:gd name="T20" fmla="*/ 117 w 117"/>
                <a:gd name="T21" fmla="*/ 127 h 180"/>
                <a:gd name="T22" fmla="*/ 101 w 117"/>
                <a:gd name="T23" fmla="*/ 165 h 180"/>
                <a:gd name="T24" fmla="*/ 58 w 117"/>
                <a:gd name="T25" fmla="*/ 180 h 180"/>
                <a:gd name="T26" fmla="*/ 16 w 117"/>
                <a:gd name="T27" fmla="*/ 165 h 180"/>
                <a:gd name="T28" fmla="*/ 0 w 117"/>
                <a:gd name="T29" fmla="*/ 126 h 180"/>
                <a:gd name="T30" fmla="*/ 9 w 117"/>
                <a:gd name="T31" fmla="*/ 97 h 180"/>
                <a:gd name="T32" fmla="*/ 34 w 117"/>
                <a:gd name="T33" fmla="*/ 82 h 180"/>
                <a:gd name="T34" fmla="*/ 30 w 117"/>
                <a:gd name="T35" fmla="*/ 45 h 180"/>
                <a:gd name="T36" fmla="*/ 38 w 117"/>
                <a:gd name="T37" fmla="*/ 65 h 180"/>
                <a:gd name="T38" fmla="*/ 59 w 117"/>
                <a:gd name="T39" fmla="*/ 73 h 180"/>
                <a:gd name="T40" fmla="*/ 79 w 117"/>
                <a:gd name="T41" fmla="*/ 65 h 180"/>
                <a:gd name="T42" fmla="*/ 87 w 117"/>
                <a:gd name="T43" fmla="*/ 46 h 180"/>
                <a:gd name="T44" fmla="*/ 79 w 117"/>
                <a:gd name="T45" fmla="*/ 26 h 180"/>
                <a:gd name="T46" fmla="*/ 58 w 117"/>
                <a:gd name="T47" fmla="*/ 18 h 180"/>
                <a:gd name="T48" fmla="*/ 38 w 117"/>
                <a:gd name="T49" fmla="*/ 26 h 180"/>
                <a:gd name="T50" fmla="*/ 30 w 117"/>
                <a:gd name="T51" fmla="*/ 45 h 180"/>
                <a:gd name="T52" fmla="*/ 23 w 117"/>
                <a:gd name="T53" fmla="*/ 126 h 180"/>
                <a:gd name="T54" fmla="*/ 27 w 117"/>
                <a:gd name="T55" fmla="*/ 144 h 180"/>
                <a:gd name="T56" fmla="*/ 40 w 117"/>
                <a:gd name="T57" fmla="*/ 158 h 180"/>
                <a:gd name="T58" fmla="*/ 59 w 117"/>
                <a:gd name="T59" fmla="*/ 163 h 180"/>
                <a:gd name="T60" fmla="*/ 84 w 117"/>
                <a:gd name="T61" fmla="*/ 153 h 180"/>
                <a:gd name="T62" fmla="*/ 94 w 117"/>
                <a:gd name="T63" fmla="*/ 127 h 180"/>
                <a:gd name="T64" fmla="*/ 84 w 117"/>
                <a:gd name="T65" fmla="*/ 101 h 180"/>
                <a:gd name="T66" fmla="*/ 58 w 117"/>
                <a:gd name="T67" fmla="*/ 91 h 180"/>
                <a:gd name="T68" fmla="*/ 33 w 117"/>
                <a:gd name="T69" fmla="*/ 101 h 180"/>
                <a:gd name="T70" fmla="*/ 23 w 117"/>
                <a:gd name="T71" fmla="*/ 126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17" h="180">
                  <a:moveTo>
                    <a:pt x="34" y="82"/>
                  </a:moveTo>
                  <a:cubicBezTo>
                    <a:pt x="25" y="78"/>
                    <a:pt x="18" y="73"/>
                    <a:pt x="14" y="67"/>
                  </a:cubicBezTo>
                  <a:cubicBezTo>
                    <a:pt x="10" y="61"/>
                    <a:pt x="7" y="54"/>
                    <a:pt x="7" y="45"/>
                  </a:cubicBezTo>
                  <a:cubicBezTo>
                    <a:pt x="7" y="33"/>
                    <a:pt x="12" y="22"/>
                    <a:pt x="21" y="13"/>
                  </a:cubicBezTo>
                  <a:cubicBezTo>
                    <a:pt x="31" y="4"/>
                    <a:pt x="43" y="0"/>
                    <a:pt x="58" y="0"/>
                  </a:cubicBezTo>
                  <a:cubicBezTo>
                    <a:pt x="74" y="0"/>
                    <a:pt x="86" y="4"/>
                    <a:pt x="95" y="13"/>
                  </a:cubicBezTo>
                  <a:cubicBezTo>
                    <a:pt x="105" y="22"/>
                    <a:pt x="109" y="33"/>
                    <a:pt x="109" y="46"/>
                  </a:cubicBezTo>
                  <a:cubicBezTo>
                    <a:pt x="109" y="54"/>
                    <a:pt x="107" y="61"/>
                    <a:pt x="103" y="67"/>
                  </a:cubicBezTo>
                  <a:cubicBezTo>
                    <a:pt x="99" y="74"/>
                    <a:pt x="92" y="78"/>
                    <a:pt x="83" y="82"/>
                  </a:cubicBezTo>
                  <a:cubicBezTo>
                    <a:pt x="94" y="85"/>
                    <a:pt x="103" y="91"/>
                    <a:pt x="108" y="99"/>
                  </a:cubicBezTo>
                  <a:cubicBezTo>
                    <a:pt x="114" y="107"/>
                    <a:pt x="117" y="116"/>
                    <a:pt x="117" y="127"/>
                  </a:cubicBezTo>
                  <a:cubicBezTo>
                    <a:pt x="117" y="142"/>
                    <a:pt x="111" y="155"/>
                    <a:pt x="101" y="165"/>
                  </a:cubicBezTo>
                  <a:cubicBezTo>
                    <a:pt x="90" y="175"/>
                    <a:pt x="76" y="180"/>
                    <a:pt x="58" y="180"/>
                  </a:cubicBezTo>
                  <a:cubicBezTo>
                    <a:pt x="41" y="180"/>
                    <a:pt x="27" y="175"/>
                    <a:pt x="16" y="165"/>
                  </a:cubicBezTo>
                  <a:cubicBezTo>
                    <a:pt x="6" y="155"/>
                    <a:pt x="0" y="142"/>
                    <a:pt x="0" y="126"/>
                  </a:cubicBezTo>
                  <a:cubicBezTo>
                    <a:pt x="0" y="115"/>
                    <a:pt x="3" y="105"/>
                    <a:pt x="9" y="97"/>
                  </a:cubicBezTo>
                  <a:cubicBezTo>
                    <a:pt x="15" y="90"/>
                    <a:pt x="23" y="84"/>
                    <a:pt x="34" y="82"/>
                  </a:cubicBezTo>
                  <a:close/>
                  <a:moveTo>
                    <a:pt x="30" y="45"/>
                  </a:moveTo>
                  <a:cubicBezTo>
                    <a:pt x="30" y="53"/>
                    <a:pt x="32" y="60"/>
                    <a:pt x="38" y="65"/>
                  </a:cubicBezTo>
                  <a:cubicBezTo>
                    <a:pt x="43" y="70"/>
                    <a:pt x="50" y="73"/>
                    <a:pt x="59" y="73"/>
                  </a:cubicBezTo>
                  <a:cubicBezTo>
                    <a:pt x="67" y="73"/>
                    <a:pt x="74" y="71"/>
                    <a:pt x="79" y="65"/>
                  </a:cubicBezTo>
                  <a:cubicBezTo>
                    <a:pt x="85" y="60"/>
                    <a:pt x="87" y="54"/>
                    <a:pt x="87" y="46"/>
                  </a:cubicBezTo>
                  <a:cubicBezTo>
                    <a:pt x="87" y="38"/>
                    <a:pt x="85" y="31"/>
                    <a:pt x="79" y="26"/>
                  </a:cubicBezTo>
                  <a:cubicBezTo>
                    <a:pt x="74" y="20"/>
                    <a:pt x="67" y="18"/>
                    <a:pt x="58" y="18"/>
                  </a:cubicBezTo>
                  <a:cubicBezTo>
                    <a:pt x="50" y="18"/>
                    <a:pt x="43" y="20"/>
                    <a:pt x="38" y="26"/>
                  </a:cubicBezTo>
                  <a:cubicBezTo>
                    <a:pt x="32" y="31"/>
                    <a:pt x="30" y="37"/>
                    <a:pt x="30" y="45"/>
                  </a:cubicBezTo>
                  <a:close/>
                  <a:moveTo>
                    <a:pt x="23" y="126"/>
                  </a:moveTo>
                  <a:cubicBezTo>
                    <a:pt x="23" y="133"/>
                    <a:pt x="24" y="139"/>
                    <a:pt x="27" y="144"/>
                  </a:cubicBezTo>
                  <a:cubicBezTo>
                    <a:pt x="30" y="150"/>
                    <a:pt x="34" y="155"/>
                    <a:pt x="40" y="158"/>
                  </a:cubicBezTo>
                  <a:cubicBezTo>
                    <a:pt x="46" y="161"/>
                    <a:pt x="52" y="163"/>
                    <a:pt x="59" y="163"/>
                  </a:cubicBezTo>
                  <a:cubicBezTo>
                    <a:pt x="69" y="163"/>
                    <a:pt x="78" y="159"/>
                    <a:pt x="84" y="153"/>
                  </a:cubicBezTo>
                  <a:cubicBezTo>
                    <a:pt x="91" y="146"/>
                    <a:pt x="94" y="137"/>
                    <a:pt x="94" y="127"/>
                  </a:cubicBezTo>
                  <a:cubicBezTo>
                    <a:pt x="94" y="117"/>
                    <a:pt x="91" y="108"/>
                    <a:pt x="84" y="101"/>
                  </a:cubicBezTo>
                  <a:cubicBezTo>
                    <a:pt x="77" y="94"/>
                    <a:pt x="68" y="91"/>
                    <a:pt x="58" y="91"/>
                  </a:cubicBezTo>
                  <a:cubicBezTo>
                    <a:pt x="48" y="91"/>
                    <a:pt x="39" y="94"/>
                    <a:pt x="33" y="101"/>
                  </a:cubicBezTo>
                  <a:cubicBezTo>
                    <a:pt x="26" y="108"/>
                    <a:pt x="23" y="116"/>
                    <a:pt x="23" y="126"/>
                  </a:cubicBezTo>
                  <a:close/>
                </a:path>
              </a:pathLst>
            </a:custGeom>
            <a:solidFill>
              <a:srgbClr val="2319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a:p>
          </p:txBody>
        </p:sp>
        <p:sp>
          <p:nvSpPr>
            <p:cNvPr id="318" name="Freeform 27"/>
            <p:cNvSpPr>
              <a:spLocks noEditPoints="1"/>
            </p:cNvSpPr>
            <p:nvPr/>
          </p:nvSpPr>
          <p:spPr bwMode="auto">
            <a:xfrm>
              <a:off x="10213975" y="3932238"/>
              <a:ext cx="41275" cy="65088"/>
            </a:xfrm>
            <a:custGeom>
              <a:avLst/>
              <a:gdLst>
                <a:gd name="T0" fmla="*/ 0 w 115"/>
                <a:gd name="T1" fmla="*/ 90 h 180"/>
                <a:gd name="T2" fmla="*/ 6 w 115"/>
                <a:gd name="T3" fmla="*/ 39 h 180"/>
                <a:gd name="T4" fmla="*/ 25 w 115"/>
                <a:gd name="T5" fmla="*/ 10 h 180"/>
                <a:gd name="T6" fmla="*/ 57 w 115"/>
                <a:gd name="T7" fmla="*/ 0 h 180"/>
                <a:gd name="T8" fmla="*/ 82 w 115"/>
                <a:gd name="T9" fmla="*/ 5 h 180"/>
                <a:gd name="T10" fmla="*/ 100 w 115"/>
                <a:gd name="T11" fmla="*/ 22 h 180"/>
                <a:gd name="T12" fmla="*/ 111 w 115"/>
                <a:gd name="T13" fmla="*/ 48 h 180"/>
                <a:gd name="T14" fmla="*/ 115 w 115"/>
                <a:gd name="T15" fmla="*/ 90 h 180"/>
                <a:gd name="T16" fmla="*/ 108 w 115"/>
                <a:gd name="T17" fmla="*/ 140 h 180"/>
                <a:gd name="T18" fmla="*/ 89 w 115"/>
                <a:gd name="T19" fmla="*/ 170 h 180"/>
                <a:gd name="T20" fmla="*/ 57 w 115"/>
                <a:gd name="T21" fmla="*/ 180 h 180"/>
                <a:gd name="T22" fmla="*/ 17 w 115"/>
                <a:gd name="T23" fmla="*/ 162 h 180"/>
                <a:gd name="T24" fmla="*/ 0 w 115"/>
                <a:gd name="T25" fmla="*/ 90 h 180"/>
                <a:gd name="T26" fmla="*/ 22 w 115"/>
                <a:gd name="T27" fmla="*/ 90 h 180"/>
                <a:gd name="T28" fmla="*/ 32 w 115"/>
                <a:gd name="T29" fmla="*/ 148 h 180"/>
                <a:gd name="T30" fmla="*/ 57 w 115"/>
                <a:gd name="T31" fmla="*/ 162 h 180"/>
                <a:gd name="T32" fmla="*/ 82 w 115"/>
                <a:gd name="T33" fmla="*/ 148 h 180"/>
                <a:gd name="T34" fmla="*/ 92 w 115"/>
                <a:gd name="T35" fmla="*/ 90 h 180"/>
                <a:gd name="T36" fmla="*/ 82 w 115"/>
                <a:gd name="T37" fmla="*/ 32 h 180"/>
                <a:gd name="T38" fmla="*/ 57 w 115"/>
                <a:gd name="T39" fmla="*/ 18 h 180"/>
                <a:gd name="T40" fmla="*/ 33 w 115"/>
                <a:gd name="T41" fmla="*/ 30 h 180"/>
                <a:gd name="T42" fmla="*/ 22 w 115"/>
                <a:gd name="T43" fmla="*/ 9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5" h="180">
                  <a:moveTo>
                    <a:pt x="0" y="90"/>
                  </a:moveTo>
                  <a:cubicBezTo>
                    <a:pt x="0" y="69"/>
                    <a:pt x="2" y="52"/>
                    <a:pt x="6" y="39"/>
                  </a:cubicBezTo>
                  <a:cubicBezTo>
                    <a:pt x="10" y="27"/>
                    <a:pt x="17" y="17"/>
                    <a:pt x="25" y="10"/>
                  </a:cubicBezTo>
                  <a:cubicBezTo>
                    <a:pt x="34" y="3"/>
                    <a:pt x="44" y="0"/>
                    <a:pt x="57" y="0"/>
                  </a:cubicBezTo>
                  <a:cubicBezTo>
                    <a:pt x="67" y="0"/>
                    <a:pt x="75" y="1"/>
                    <a:pt x="82" y="5"/>
                  </a:cubicBezTo>
                  <a:cubicBezTo>
                    <a:pt x="89" y="9"/>
                    <a:pt x="95" y="15"/>
                    <a:pt x="100" y="22"/>
                  </a:cubicBezTo>
                  <a:cubicBezTo>
                    <a:pt x="104" y="29"/>
                    <a:pt x="108" y="38"/>
                    <a:pt x="111" y="48"/>
                  </a:cubicBezTo>
                  <a:cubicBezTo>
                    <a:pt x="113" y="58"/>
                    <a:pt x="115" y="72"/>
                    <a:pt x="115" y="90"/>
                  </a:cubicBezTo>
                  <a:cubicBezTo>
                    <a:pt x="115" y="111"/>
                    <a:pt x="113" y="127"/>
                    <a:pt x="108" y="140"/>
                  </a:cubicBezTo>
                  <a:cubicBezTo>
                    <a:pt x="104" y="153"/>
                    <a:pt x="98" y="163"/>
                    <a:pt x="89" y="170"/>
                  </a:cubicBezTo>
                  <a:cubicBezTo>
                    <a:pt x="81" y="177"/>
                    <a:pt x="70" y="180"/>
                    <a:pt x="57" y="180"/>
                  </a:cubicBezTo>
                  <a:cubicBezTo>
                    <a:pt x="40" y="180"/>
                    <a:pt x="27" y="174"/>
                    <a:pt x="17" y="162"/>
                  </a:cubicBezTo>
                  <a:cubicBezTo>
                    <a:pt x="5" y="147"/>
                    <a:pt x="0" y="123"/>
                    <a:pt x="0" y="90"/>
                  </a:cubicBezTo>
                  <a:close/>
                  <a:moveTo>
                    <a:pt x="22" y="90"/>
                  </a:moveTo>
                  <a:cubicBezTo>
                    <a:pt x="22" y="119"/>
                    <a:pt x="25" y="138"/>
                    <a:pt x="32" y="148"/>
                  </a:cubicBezTo>
                  <a:cubicBezTo>
                    <a:pt x="39" y="157"/>
                    <a:pt x="47" y="162"/>
                    <a:pt x="57" y="162"/>
                  </a:cubicBezTo>
                  <a:cubicBezTo>
                    <a:pt x="67" y="162"/>
                    <a:pt x="75" y="157"/>
                    <a:pt x="82" y="148"/>
                  </a:cubicBezTo>
                  <a:cubicBezTo>
                    <a:pt x="89" y="138"/>
                    <a:pt x="92" y="119"/>
                    <a:pt x="92" y="90"/>
                  </a:cubicBezTo>
                  <a:cubicBezTo>
                    <a:pt x="92" y="61"/>
                    <a:pt x="89" y="41"/>
                    <a:pt x="82" y="32"/>
                  </a:cubicBezTo>
                  <a:cubicBezTo>
                    <a:pt x="76" y="22"/>
                    <a:pt x="67" y="18"/>
                    <a:pt x="57" y="18"/>
                  </a:cubicBezTo>
                  <a:cubicBezTo>
                    <a:pt x="47" y="18"/>
                    <a:pt x="39" y="22"/>
                    <a:pt x="33" y="30"/>
                  </a:cubicBezTo>
                  <a:cubicBezTo>
                    <a:pt x="25" y="41"/>
                    <a:pt x="22" y="61"/>
                    <a:pt x="22" y="90"/>
                  </a:cubicBezTo>
                  <a:close/>
                </a:path>
              </a:pathLst>
            </a:custGeom>
            <a:solidFill>
              <a:srgbClr val="2319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a:p>
          </p:txBody>
        </p:sp>
        <p:sp>
          <p:nvSpPr>
            <p:cNvPr id="319" name="Freeform 28"/>
            <p:cNvSpPr>
              <a:spLocks/>
            </p:cNvSpPr>
            <p:nvPr/>
          </p:nvSpPr>
          <p:spPr bwMode="auto">
            <a:xfrm>
              <a:off x="10583863" y="3354388"/>
              <a:ext cx="42863" cy="66675"/>
            </a:xfrm>
            <a:custGeom>
              <a:avLst/>
              <a:gdLst>
                <a:gd name="T0" fmla="*/ 0 w 116"/>
                <a:gd name="T1" fmla="*/ 131 h 181"/>
                <a:gd name="T2" fmla="*/ 21 w 116"/>
                <a:gd name="T3" fmla="*/ 128 h 181"/>
                <a:gd name="T4" fmla="*/ 34 w 116"/>
                <a:gd name="T5" fmla="*/ 154 h 181"/>
                <a:gd name="T6" fmla="*/ 56 w 116"/>
                <a:gd name="T7" fmla="*/ 163 h 181"/>
                <a:gd name="T8" fmla="*/ 82 w 116"/>
                <a:gd name="T9" fmla="*/ 152 h 181"/>
                <a:gd name="T10" fmla="*/ 93 w 116"/>
                <a:gd name="T11" fmla="*/ 126 h 181"/>
                <a:gd name="T12" fmla="*/ 83 w 116"/>
                <a:gd name="T13" fmla="*/ 101 h 181"/>
                <a:gd name="T14" fmla="*/ 58 w 116"/>
                <a:gd name="T15" fmla="*/ 91 h 181"/>
                <a:gd name="T16" fmla="*/ 43 w 116"/>
                <a:gd name="T17" fmla="*/ 94 h 181"/>
                <a:gd name="T18" fmla="*/ 45 w 116"/>
                <a:gd name="T19" fmla="*/ 75 h 181"/>
                <a:gd name="T20" fmla="*/ 48 w 116"/>
                <a:gd name="T21" fmla="*/ 75 h 181"/>
                <a:gd name="T22" fmla="*/ 74 w 116"/>
                <a:gd name="T23" fmla="*/ 68 h 181"/>
                <a:gd name="T24" fmla="*/ 85 w 116"/>
                <a:gd name="T25" fmla="*/ 45 h 181"/>
                <a:gd name="T26" fmla="*/ 77 w 116"/>
                <a:gd name="T27" fmla="*/ 26 h 181"/>
                <a:gd name="T28" fmla="*/ 56 w 116"/>
                <a:gd name="T29" fmla="*/ 18 h 181"/>
                <a:gd name="T30" fmla="*/ 35 w 116"/>
                <a:gd name="T31" fmla="*/ 26 h 181"/>
                <a:gd name="T32" fmla="*/ 24 w 116"/>
                <a:gd name="T33" fmla="*/ 50 h 181"/>
                <a:gd name="T34" fmla="*/ 2 w 116"/>
                <a:gd name="T35" fmla="*/ 46 h 181"/>
                <a:gd name="T36" fmla="*/ 20 w 116"/>
                <a:gd name="T37" fmla="*/ 12 h 181"/>
                <a:gd name="T38" fmla="*/ 55 w 116"/>
                <a:gd name="T39" fmla="*/ 0 h 181"/>
                <a:gd name="T40" fmla="*/ 82 w 116"/>
                <a:gd name="T41" fmla="*/ 6 h 181"/>
                <a:gd name="T42" fmla="*/ 100 w 116"/>
                <a:gd name="T43" fmla="*/ 23 h 181"/>
                <a:gd name="T44" fmla="*/ 107 w 116"/>
                <a:gd name="T45" fmla="*/ 46 h 181"/>
                <a:gd name="T46" fmla="*/ 101 w 116"/>
                <a:gd name="T47" fmla="*/ 67 h 181"/>
                <a:gd name="T48" fmla="*/ 83 w 116"/>
                <a:gd name="T49" fmla="*/ 82 h 181"/>
                <a:gd name="T50" fmla="*/ 107 w 116"/>
                <a:gd name="T51" fmla="*/ 97 h 181"/>
                <a:gd name="T52" fmla="*/ 116 w 116"/>
                <a:gd name="T53" fmla="*/ 125 h 181"/>
                <a:gd name="T54" fmla="*/ 99 w 116"/>
                <a:gd name="T55" fmla="*/ 165 h 181"/>
                <a:gd name="T56" fmla="*/ 56 w 116"/>
                <a:gd name="T57" fmla="*/ 181 h 181"/>
                <a:gd name="T58" fmla="*/ 17 w 116"/>
                <a:gd name="T59" fmla="*/ 167 h 181"/>
                <a:gd name="T60" fmla="*/ 0 w 116"/>
                <a:gd name="T61" fmla="*/ 131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16" h="181">
                  <a:moveTo>
                    <a:pt x="0" y="131"/>
                  </a:moveTo>
                  <a:lnTo>
                    <a:pt x="21" y="128"/>
                  </a:lnTo>
                  <a:cubicBezTo>
                    <a:pt x="24" y="140"/>
                    <a:pt x="28" y="149"/>
                    <a:pt x="34" y="154"/>
                  </a:cubicBezTo>
                  <a:cubicBezTo>
                    <a:pt x="40" y="160"/>
                    <a:pt x="47" y="163"/>
                    <a:pt x="56" y="163"/>
                  </a:cubicBezTo>
                  <a:cubicBezTo>
                    <a:pt x="66" y="163"/>
                    <a:pt x="75" y="159"/>
                    <a:pt x="82" y="152"/>
                  </a:cubicBezTo>
                  <a:cubicBezTo>
                    <a:pt x="89" y="145"/>
                    <a:pt x="93" y="136"/>
                    <a:pt x="93" y="126"/>
                  </a:cubicBezTo>
                  <a:cubicBezTo>
                    <a:pt x="93" y="116"/>
                    <a:pt x="89" y="107"/>
                    <a:pt x="83" y="101"/>
                  </a:cubicBezTo>
                  <a:cubicBezTo>
                    <a:pt x="76" y="95"/>
                    <a:pt x="68" y="91"/>
                    <a:pt x="58" y="91"/>
                  </a:cubicBezTo>
                  <a:cubicBezTo>
                    <a:pt x="54" y="91"/>
                    <a:pt x="49" y="92"/>
                    <a:pt x="43" y="94"/>
                  </a:cubicBezTo>
                  <a:lnTo>
                    <a:pt x="45" y="75"/>
                  </a:lnTo>
                  <a:cubicBezTo>
                    <a:pt x="46" y="75"/>
                    <a:pt x="48" y="75"/>
                    <a:pt x="48" y="75"/>
                  </a:cubicBezTo>
                  <a:cubicBezTo>
                    <a:pt x="58" y="75"/>
                    <a:pt x="66" y="72"/>
                    <a:pt x="74" y="68"/>
                  </a:cubicBezTo>
                  <a:cubicBezTo>
                    <a:pt x="81" y="63"/>
                    <a:pt x="85" y="55"/>
                    <a:pt x="85" y="45"/>
                  </a:cubicBezTo>
                  <a:cubicBezTo>
                    <a:pt x="85" y="38"/>
                    <a:pt x="82" y="31"/>
                    <a:pt x="77" y="26"/>
                  </a:cubicBezTo>
                  <a:cubicBezTo>
                    <a:pt x="71" y="20"/>
                    <a:pt x="64" y="18"/>
                    <a:pt x="56" y="18"/>
                  </a:cubicBezTo>
                  <a:cubicBezTo>
                    <a:pt x="47" y="18"/>
                    <a:pt x="40" y="21"/>
                    <a:pt x="35" y="26"/>
                  </a:cubicBezTo>
                  <a:cubicBezTo>
                    <a:pt x="29" y="31"/>
                    <a:pt x="25" y="39"/>
                    <a:pt x="24" y="50"/>
                  </a:cubicBezTo>
                  <a:lnTo>
                    <a:pt x="2" y="46"/>
                  </a:lnTo>
                  <a:cubicBezTo>
                    <a:pt x="5" y="31"/>
                    <a:pt x="11" y="20"/>
                    <a:pt x="20" y="12"/>
                  </a:cubicBezTo>
                  <a:cubicBezTo>
                    <a:pt x="29" y="4"/>
                    <a:pt x="41" y="0"/>
                    <a:pt x="55" y="0"/>
                  </a:cubicBezTo>
                  <a:cubicBezTo>
                    <a:pt x="65" y="0"/>
                    <a:pt x="74" y="2"/>
                    <a:pt x="82" y="6"/>
                  </a:cubicBezTo>
                  <a:cubicBezTo>
                    <a:pt x="90" y="10"/>
                    <a:pt x="96" y="16"/>
                    <a:pt x="100" y="23"/>
                  </a:cubicBezTo>
                  <a:cubicBezTo>
                    <a:pt x="105" y="30"/>
                    <a:pt x="107" y="38"/>
                    <a:pt x="107" y="46"/>
                  </a:cubicBezTo>
                  <a:cubicBezTo>
                    <a:pt x="107" y="54"/>
                    <a:pt x="105" y="60"/>
                    <a:pt x="101" y="67"/>
                  </a:cubicBezTo>
                  <a:cubicBezTo>
                    <a:pt x="97" y="73"/>
                    <a:pt x="91" y="78"/>
                    <a:pt x="83" y="82"/>
                  </a:cubicBezTo>
                  <a:cubicBezTo>
                    <a:pt x="93" y="84"/>
                    <a:pt x="101" y="89"/>
                    <a:pt x="107" y="97"/>
                  </a:cubicBezTo>
                  <a:cubicBezTo>
                    <a:pt x="113" y="104"/>
                    <a:pt x="116" y="114"/>
                    <a:pt x="116" y="125"/>
                  </a:cubicBezTo>
                  <a:cubicBezTo>
                    <a:pt x="116" y="141"/>
                    <a:pt x="110" y="154"/>
                    <a:pt x="99" y="165"/>
                  </a:cubicBezTo>
                  <a:cubicBezTo>
                    <a:pt x="87" y="175"/>
                    <a:pt x="73" y="181"/>
                    <a:pt x="56" y="181"/>
                  </a:cubicBezTo>
                  <a:cubicBezTo>
                    <a:pt x="40" y="181"/>
                    <a:pt x="28" y="176"/>
                    <a:pt x="17" y="167"/>
                  </a:cubicBezTo>
                  <a:cubicBezTo>
                    <a:pt x="7" y="157"/>
                    <a:pt x="1" y="145"/>
                    <a:pt x="0" y="131"/>
                  </a:cubicBezTo>
                  <a:close/>
                </a:path>
              </a:pathLst>
            </a:custGeom>
            <a:solidFill>
              <a:srgbClr val="2319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a:p>
          </p:txBody>
        </p:sp>
        <p:sp>
          <p:nvSpPr>
            <p:cNvPr id="320" name="Freeform 29"/>
            <p:cNvSpPr>
              <a:spLocks noEditPoints="1"/>
            </p:cNvSpPr>
            <p:nvPr/>
          </p:nvSpPr>
          <p:spPr bwMode="auto">
            <a:xfrm>
              <a:off x="10583863" y="3551238"/>
              <a:ext cx="42863" cy="65088"/>
            </a:xfrm>
            <a:custGeom>
              <a:avLst/>
              <a:gdLst>
                <a:gd name="T0" fmla="*/ 114 w 117"/>
                <a:gd name="T1" fmla="*/ 44 h 181"/>
                <a:gd name="T2" fmla="*/ 92 w 117"/>
                <a:gd name="T3" fmla="*/ 46 h 181"/>
                <a:gd name="T4" fmla="*/ 84 w 117"/>
                <a:gd name="T5" fmla="*/ 27 h 181"/>
                <a:gd name="T6" fmla="*/ 62 w 117"/>
                <a:gd name="T7" fmla="*/ 18 h 181"/>
                <a:gd name="T8" fmla="*/ 44 w 117"/>
                <a:gd name="T9" fmla="*/ 24 h 181"/>
                <a:gd name="T10" fmla="*/ 27 w 117"/>
                <a:gd name="T11" fmla="*/ 45 h 181"/>
                <a:gd name="T12" fmla="*/ 21 w 117"/>
                <a:gd name="T13" fmla="*/ 86 h 181"/>
                <a:gd name="T14" fmla="*/ 40 w 117"/>
                <a:gd name="T15" fmla="*/ 69 h 181"/>
                <a:gd name="T16" fmla="*/ 64 w 117"/>
                <a:gd name="T17" fmla="*/ 63 h 181"/>
                <a:gd name="T18" fmla="*/ 101 w 117"/>
                <a:gd name="T19" fmla="*/ 79 h 181"/>
                <a:gd name="T20" fmla="*/ 117 w 117"/>
                <a:gd name="T21" fmla="*/ 120 h 181"/>
                <a:gd name="T22" fmla="*/ 109 w 117"/>
                <a:gd name="T23" fmla="*/ 151 h 181"/>
                <a:gd name="T24" fmla="*/ 90 w 117"/>
                <a:gd name="T25" fmla="*/ 173 h 181"/>
                <a:gd name="T26" fmla="*/ 61 w 117"/>
                <a:gd name="T27" fmla="*/ 181 h 181"/>
                <a:gd name="T28" fmla="*/ 17 w 117"/>
                <a:gd name="T29" fmla="*/ 161 h 181"/>
                <a:gd name="T30" fmla="*/ 0 w 117"/>
                <a:gd name="T31" fmla="*/ 95 h 181"/>
                <a:gd name="T32" fmla="*/ 19 w 117"/>
                <a:gd name="T33" fmla="*/ 20 h 181"/>
                <a:gd name="T34" fmla="*/ 63 w 117"/>
                <a:gd name="T35" fmla="*/ 0 h 181"/>
                <a:gd name="T36" fmla="*/ 98 w 117"/>
                <a:gd name="T37" fmla="*/ 12 h 181"/>
                <a:gd name="T38" fmla="*/ 114 w 117"/>
                <a:gd name="T39" fmla="*/ 44 h 181"/>
                <a:gd name="T40" fmla="*/ 25 w 117"/>
                <a:gd name="T41" fmla="*/ 120 h 181"/>
                <a:gd name="T42" fmla="*/ 29 w 117"/>
                <a:gd name="T43" fmla="*/ 142 h 181"/>
                <a:gd name="T44" fmla="*/ 43 w 117"/>
                <a:gd name="T45" fmla="*/ 157 h 181"/>
                <a:gd name="T46" fmla="*/ 61 w 117"/>
                <a:gd name="T47" fmla="*/ 163 h 181"/>
                <a:gd name="T48" fmla="*/ 84 w 117"/>
                <a:gd name="T49" fmla="*/ 152 h 181"/>
                <a:gd name="T50" fmla="*/ 94 w 117"/>
                <a:gd name="T51" fmla="*/ 122 h 181"/>
                <a:gd name="T52" fmla="*/ 85 w 117"/>
                <a:gd name="T53" fmla="*/ 93 h 181"/>
                <a:gd name="T54" fmla="*/ 60 w 117"/>
                <a:gd name="T55" fmla="*/ 82 h 181"/>
                <a:gd name="T56" fmla="*/ 35 w 117"/>
                <a:gd name="T57" fmla="*/ 93 h 181"/>
                <a:gd name="T58" fmla="*/ 25 w 117"/>
                <a:gd name="T59" fmla="*/ 12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7" h="181">
                  <a:moveTo>
                    <a:pt x="114" y="44"/>
                  </a:moveTo>
                  <a:lnTo>
                    <a:pt x="92" y="46"/>
                  </a:lnTo>
                  <a:cubicBezTo>
                    <a:pt x="90" y="37"/>
                    <a:pt x="87" y="31"/>
                    <a:pt x="84" y="27"/>
                  </a:cubicBezTo>
                  <a:cubicBezTo>
                    <a:pt x="78" y="21"/>
                    <a:pt x="71" y="18"/>
                    <a:pt x="62" y="18"/>
                  </a:cubicBezTo>
                  <a:cubicBezTo>
                    <a:pt x="55" y="18"/>
                    <a:pt x="49" y="20"/>
                    <a:pt x="44" y="24"/>
                  </a:cubicBezTo>
                  <a:cubicBezTo>
                    <a:pt x="37" y="29"/>
                    <a:pt x="31" y="36"/>
                    <a:pt x="27" y="45"/>
                  </a:cubicBezTo>
                  <a:cubicBezTo>
                    <a:pt x="23" y="55"/>
                    <a:pt x="21" y="69"/>
                    <a:pt x="21" y="86"/>
                  </a:cubicBezTo>
                  <a:cubicBezTo>
                    <a:pt x="26" y="78"/>
                    <a:pt x="33" y="72"/>
                    <a:pt x="40" y="69"/>
                  </a:cubicBezTo>
                  <a:cubicBezTo>
                    <a:pt x="48" y="65"/>
                    <a:pt x="56" y="63"/>
                    <a:pt x="64" y="63"/>
                  </a:cubicBezTo>
                  <a:cubicBezTo>
                    <a:pt x="79" y="63"/>
                    <a:pt x="91" y="68"/>
                    <a:pt x="101" y="79"/>
                  </a:cubicBezTo>
                  <a:cubicBezTo>
                    <a:pt x="111" y="90"/>
                    <a:pt x="117" y="103"/>
                    <a:pt x="117" y="120"/>
                  </a:cubicBezTo>
                  <a:cubicBezTo>
                    <a:pt x="117" y="131"/>
                    <a:pt x="114" y="142"/>
                    <a:pt x="109" y="151"/>
                  </a:cubicBezTo>
                  <a:cubicBezTo>
                    <a:pt x="105" y="161"/>
                    <a:pt x="98" y="168"/>
                    <a:pt x="90" y="173"/>
                  </a:cubicBezTo>
                  <a:cubicBezTo>
                    <a:pt x="81" y="178"/>
                    <a:pt x="72" y="181"/>
                    <a:pt x="61" y="181"/>
                  </a:cubicBezTo>
                  <a:cubicBezTo>
                    <a:pt x="43" y="181"/>
                    <a:pt x="28" y="174"/>
                    <a:pt x="17" y="161"/>
                  </a:cubicBezTo>
                  <a:cubicBezTo>
                    <a:pt x="5" y="147"/>
                    <a:pt x="0" y="125"/>
                    <a:pt x="0" y="95"/>
                  </a:cubicBezTo>
                  <a:cubicBezTo>
                    <a:pt x="0" y="61"/>
                    <a:pt x="6" y="36"/>
                    <a:pt x="19" y="20"/>
                  </a:cubicBezTo>
                  <a:cubicBezTo>
                    <a:pt x="30" y="7"/>
                    <a:pt x="45" y="0"/>
                    <a:pt x="63" y="0"/>
                  </a:cubicBezTo>
                  <a:cubicBezTo>
                    <a:pt x="77" y="0"/>
                    <a:pt x="89" y="4"/>
                    <a:pt x="98" y="12"/>
                  </a:cubicBezTo>
                  <a:cubicBezTo>
                    <a:pt x="106" y="20"/>
                    <a:pt x="112" y="30"/>
                    <a:pt x="114" y="44"/>
                  </a:cubicBezTo>
                  <a:close/>
                  <a:moveTo>
                    <a:pt x="25" y="120"/>
                  </a:moveTo>
                  <a:cubicBezTo>
                    <a:pt x="25" y="128"/>
                    <a:pt x="26" y="135"/>
                    <a:pt x="29" y="142"/>
                  </a:cubicBezTo>
                  <a:cubicBezTo>
                    <a:pt x="33" y="149"/>
                    <a:pt x="37" y="154"/>
                    <a:pt x="43" y="157"/>
                  </a:cubicBezTo>
                  <a:cubicBezTo>
                    <a:pt x="48" y="161"/>
                    <a:pt x="54" y="163"/>
                    <a:pt x="61" y="163"/>
                  </a:cubicBezTo>
                  <a:cubicBezTo>
                    <a:pt x="70" y="163"/>
                    <a:pt x="78" y="159"/>
                    <a:pt x="84" y="152"/>
                  </a:cubicBezTo>
                  <a:cubicBezTo>
                    <a:pt x="91" y="144"/>
                    <a:pt x="94" y="134"/>
                    <a:pt x="94" y="122"/>
                  </a:cubicBezTo>
                  <a:cubicBezTo>
                    <a:pt x="94" y="109"/>
                    <a:pt x="91" y="100"/>
                    <a:pt x="85" y="93"/>
                  </a:cubicBezTo>
                  <a:cubicBezTo>
                    <a:pt x="78" y="86"/>
                    <a:pt x="70" y="82"/>
                    <a:pt x="60" y="82"/>
                  </a:cubicBezTo>
                  <a:cubicBezTo>
                    <a:pt x="50" y="82"/>
                    <a:pt x="42" y="86"/>
                    <a:pt x="35" y="93"/>
                  </a:cubicBezTo>
                  <a:cubicBezTo>
                    <a:pt x="28" y="100"/>
                    <a:pt x="25" y="109"/>
                    <a:pt x="25" y="120"/>
                  </a:cubicBezTo>
                  <a:close/>
                </a:path>
              </a:pathLst>
            </a:custGeom>
            <a:solidFill>
              <a:srgbClr val="2319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a:p>
          </p:txBody>
        </p:sp>
        <p:sp>
          <p:nvSpPr>
            <p:cNvPr id="324" name="Freeform 30"/>
            <p:cNvSpPr>
              <a:spLocks noEditPoints="1"/>
            </p:cNvSpPr>
            <p:nvPr/>
          </p:nvSpPr>
          <p:spPr bwMode="auto">
            <a:xfrm>
              <a:off x="10583863" y="3733801"/>
              <a:ext cx="42863" cy="65088"/>
            </a:xfrm>
            <a:custGeom>
              <a:avLst/>
              <a:gdLst>
                <a:gd name="T0" fmla="*/ 3 w 116"/>
                <a:gd name="T1" fmla="*/ 136 h 180"/>
                <a:gd name="T2" fmla="*/ 24 w 116"/>
                <a:gd name="T3" fmla="*/ 135 h 180"/>
                <a:gd name="T4" fmla="*/ 34 w 116"/>
                <a:gd name="T5" fmla="*/ 156 h 180"/>
                <a:gd name="T6" fmla="*/ 53 w 116"/>
                <a:gd name="T7" fmla="*/ 163 h 180"/>
                <a:gd name="T8" fmla="*/ 71 w 116"/>
                <a:gd name="T9" fmla="*/ 158 h 180"/>
                <a:gd name="T10" fmla="*/ 83 w 116"/>
                <a:gd name="T11" fmla="*/ 146 h 180"/>
                <a:gd name="T12" fmla="*/ 91 w 116"/>
                <a:gd name="T13" fmla="*/ 125 h 180"/>
                <a:gd name="T14" fmla="*/ 94 w 116"/>
                <a:gd name="T15" fmla="*/ 98 h 180"/>
                <a:gd name="T16" fmla="*/ 94 w 116"/>
                <a:gd name="T17" fmla="*/ 94 h 180"/>
                <a:gd name="T18" fmla="*/ 76 w 116"/>
                <a:gd name="T19" fmla="*/ 111 h 180"/>
                <a:gd name="T20" fmla="*/ 52 w 116"/>
                <a:gd name="T21" fmla="*/ 117 h 180"/>
                <a:gd name="T22" fmla="*/ 15 w 116"/>
                <a:gd name="T23" fmla="*/ 101 h 180"/>
                <a:gd name="T24" fmla="*/ 0 w 116"/>
                <a:gd name="T25" fmla="*/ 60 h 180"/>
                <a:gd name="T26" fmla="*/ 16 w 116"/>
                <a:gd name="T27" fmla="*/ 16 h 180"/>
                <a:gd name="T28" fmla="*/ 55 w 116"/>
                <a:gd name="T29" fmla="*/ 0 h 180"/>
                <a:gd name="T30" fmla="*/ 87 w 116"/>
                <a:gd name="T31" fmla="*/ 9 h 180"/>
                <a:gd name="T32" fmla="*/ 108 w 116"/>
                <a:gd name="T33" fmla="*/ 36 h 180"/>
                <a:gd name="T34" fmla="*/ 116 w 116"/>
                <a:gd name="T35" fmla="*/ 85 h 180"/>
                <a:gd name="T36" fmla="*/ 108 w 116"/>
                <a:gd name="T37" fmla="*/ 139 h 180"/>
                <a:gd name="T38" fmla="*/ 87 w 116"/>
                <a:gd name="T39" fmla="*/ 170 h 180"/>
                <a:gd name="T40" fmla="*/ 53 w 116"/>
                <a:gd name="T41" fmla="*/ 180 h 180"/>
                <a:gd name="T42" fmla="*/ 19 w 116"/>
                <a:gd name="T43" fmla="*/ 169 h 180"/>
                <a:gd name="T44" fmla="*/ 3 w 116"/>
                <a:gd name="T45" fmla="*/ 136 h 180"/>
                <a:gd name="T46" fmla="*/ 92 w 116"/>
                <a:gd name="T47" fmla="*/ 58 h 180"/>
                <a:gd name="T48" fmla="*/ 82 w 116"/>
                <a:gd name="T49" fmla="*/ 29 h 180"/>
                <a:gd name="T50" fmla="*/ 58 w 116"/>
                <a:gd name="T51" fmla="*/ 18 h 180"/>
                <a:gd name="T52" fmla="*/ 33 w 116"/>
                <a:gd name="T53" fmla="*/ 30 h 180"/>
                <a:gd name="T54" fmla="*/ 22 w 116"/>
                <a:gd name="T55" fmla="*/ 60 h 180"/>
                <a:gd name="T56" fmla="*/ 32 w 116"/>
                <a:gd name="T57" fmla="*/ 88 h 180"/>
                <a:gd name="T58" fmla="*/ 57 w 116"/>
                <a:gd name="T59" fmla="*/ 98 h 180"/>
                <a:gd name="T60" fmla="*/ 82 w 116"/>
                <a:gd name="T61" fmla="*/ 88 h 180"/>
                <a:gd name="T62" fmla="*/ 92 w 116"/>
                <a:gd name="T63" fmla="*/ 58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6" h="180">
                  <a:moveTo>
                    <a:pt x="3" y="136"/>
                  </a:moveTo>
                  <a:lnTo>
                    <a:pt x="24" y="135"/>
                  </a:lnTo>
                  <a:cubicBezTo>
                    <a:pt x="25" y="144"/>
                    <a:pt x="29" y="152"/>
                    <a:pt x="34" y="156"/>
                  </a:cubicBezTo>
                  <a:cubicBezTo>
                    <a:pt x="39" y="160"/>
                    <a:pt x="45" y="163"/>
                    <a:pt x="53" y="163"/>
                  </a:cubicBezTo>
                  <a:cubicBezTo>
                    <a:pt x="60" y="163"/>
                    <a:pt x="65" y="161"/>
                    <a:pt x="71" y="158"/>
                  </a:cubicBezTo>
                  <a:cubicBezTo>
                    <a:pt x="76" y="155"/>
                    <a:pt x="80" y="151"/>
                    <a:pt x="83" y="146"/>
                  </a:cubicBezTo>
                  <a:cubicBezTo>
                    <a:pt x="86" y="141"/>
                    <a:pt x="89" y="134"/>
                    <a:pt x="91" y="125"/>
                  </a:cubicBezTo>
                  <a:cubicBezTo>
                    <a:pt x="93" y="116"/>
                    <a:pt x="94" y="107"/>
                    <a:pt x="94" y="98"/>
                  </a:cubicBezTo>
                  <a:cubicBezTo>
                    <a:pt x="94" y="97"/>
                    <a:pt x="94" y="96"/>
                    <a:pt x="94" y="94"/>
                  </a:cubicBezTo>
                  <a:cubicBezTo>
                    <a:pt x="90" y="101"/>
                    <a:pt x="84" y="107"/>
                    <a:pt x="76" y="111"/>
                  </a:cubicBezTo>
                  <a:cubicBezTo>
                    <a:pt x="69" y="115"/>
                    <a:pt x="61" y="117"/>
                    <a:pt x="52" y="117"/>
                  </a:cubicBezTo>
                  <a:cubicBezTo>
                    <a:pt x="37" y="117"/>
                    <a:pt x="25" y="112"/>
                    <a:pt x="15" y="101"/>
                  </a:cubicBezTo>
                  <a:cubicBezTo>
                    <a:pt x="5" y="91"/>
                    <a:pt x="0" y="77"/>
                    <a:pt x="0" y="60"/>
                  </a:cubicBezTo>
                  <a:cubicBezTo>
                    <a:pt x="0" y="42"/>
                    <a:pt x="5" y="27"/>
                    <a:pt x="16" y="16"/>
                  </a:cubicBezTo>
                  <a:cubicBezTo>
                    <a:pt x="26" y="5"/>
                    <a:pt x="39" y="0"/>
                    <a:pt x="55" y="0"/>
                  </a:cubicBezTo>
                  <a:cubicBezTo>
                    <a:pt x="67" y="0"/>
                    <a:pt x="77" y="3"/>
                    <a:pt x="87" y="9"/>
                  </a:cubicBezTo>
                  <a:cubicBezTo>
                    <a:pt x="96" y="15"/>
                    <a:pt x="103" y="24"/>
                    <a:pt x="108" y="36"/>
                  </a:cubicBezTo>
                  <a:cubicBezTo>
                    <a:pt x="113" y="47"/>
                    <a:pt x="116" y="64"/>
                    <a:pt x="116" y="85"/>
                  </a:cubicBezTo>
                  <a:cubicBezTo>
                    <a:pt x="116" y="108"/>
                    <a:pt x="113" y="126"/>
                    <a:pt x="108" y="139"/>
                  </a:cubicBezTo>
                  <a:cubicBezTo>
                    <a:pt x="104" y="153"/>
                    <a:pt x="96" y="163"/>
                    <a:pt x="87" y="170"/>
                  </a:cubicBezTo>
                  <a:cubicBezTo>
                    <a:pt x="77" y="177"/>
                    <a:pt x="66" y="180"/>
                    <a:pt x="53" y="180"/>
                  </a:cubicBezTo>
                  <a:cubicBezTo>
                    <a:pt x="39" y="180"/>
                    <a:pt x="27" y="177"/>
                    <a:pt x="19" y="169"/>
                  </a:cubicBezTo>
                  <a:cubicBezTo>
                    <a:pt x="10" y="161"/>
                    <a:pt x="5" y="150"/>
                    <a:pt x="3" y="136"/>
                  </a:cubicBezTo>
                  <a:close/>
                  <a:moveTo>
                    <a:pt x="92" y="58"/>
                  </a:moveTo>
                  <a:cubicBezTo>
                    <a:pt x="92" y="46"/>
                    <a:pt x="88" y="36"/>
                    <a:pt x="82" y="29"/>
                  </a:cubicBezTo>
                  <a:cubicBezTo>
                    <a:pt x="75" y="22"/>
                    <a:pt x="67" y="18"/>
                    <a:pt x="58" y="18"/>
                  </a:cubicBezTo>
                  <a:cubicBezTo>
                    <a:pt x="48" y="18"/>
                    <a:pt x="40" y="22"/>
                    <a:pt x="33" y="30"/>
                  </a:cubicBezTo>
                  <a:cubicBezTo>
                    <a:pt x="25" y="37"/>
                    <a:pt x="22" y="48"/>
                    <a:pt x="22" y="60"/>
                  </a:cubicBezTo>
                  <a:cubicBezTo>
                    <a:pt x="22" y="71"/>
                    <a:pt x="25" y="81"/>
                    <a:pt x="32" y="88"/>
                  </a:cubicBezTo>
                  <a:cubicBezTo>
                    <a:pt x="39" y="95"/>
                    <a:pt x="47" y="98"/>
                    <a:pt x="57" y="98"/>
                  </a:cubicBezTo>
                  <a:cubicBezTo>
                    <a:pt x="67" y="98"/>
                    <a:pt x="75" y="95"/>
                    <a:pt x="82" y="88"/>
                  </a:cubicBezTo>
                  <a:cubicBezTo>
                    <a:pt x="88" y="81"/>
                    <a:pt x="92" y="71"/>
                    <a:pt x="92" y="58"/>
                  </a:cubicBezTo>
                  <a:close/>
                </a:path>
              </a:pathLst>
            </a:custGeom>
            <a:solidFill>
              <a:srgbClr val="2319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a:p>
          </p:txBody>
        </p:sp>
        <p:sp>
          <p:nvSpPr>
            <p:cNvPr id="325" name="Rectangle 31"/>
            <p:cNvSpPr>
              <a:spLocks noChangeArrowheads="1"/>
            </p:cNvSpPr>
            <p:nvPr/>
          </p:nvSpPr>
          <p:spPr bwMode="auto">
            <a:xfrm>
              <a:off x="9821863" y="3952876"/>
              <a:ext cx="96838" cy="15875"/>
            </a:xfrm>
            <a:prstGeom prst="rect">
              <a:avLst/>
            </a:prstGeom>
            <a:solidFill>
              <a:srgbClr val="23191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zh-CN" altLang="en-US"/>
            </a:p>
          </p:txBody>
        </p:sp>
        <p:sp>
          <p:nvSpPr>
            <p:cNvPr id="326" name="Freeform 32"/>
            <p:cNvSpPr>
              <a:spLocks/>
            </p:cNvSpPr>
            <p:nvPr/>
          </p:nvSpPr>
          <p:spPr bwMode="auto">
            <a:xfrm>
              <a:off x="10541000" y="3919538"/>
              <a:ext cx="111125" cy="77788"/>
            </a:xfrm>
            <a:custGeom>
              <a:avLst/>
              <a:gdLst>
                <a:gd name="T0" fmla="*/ 310 w 310"/>
                <a:gd name="T1" fmla="*/ 0 h 218"/>
                <a:gd name="T2" fmla="*/ 310 w 310"/>
                <a:gd name="T3" fmla="*/ 193 h 218"/>
                <a:gd name="T4" fmla="*/ 56 w 310"/>
                <a:gd name="T5" fmla="*/ 193 h 218"/>
                <a:gd name="T6" fmla="*/ 56 w 310"/>
                <a:gd name="T7" fmla="*/ 218 h 218"/>
                <a:gd name="T8" fmla="*/ 0 w 310"/>
                <a:gd name="T9" fmla="*/ 181 h 218"/>
                <a:gd name="T10" fmla="*/ 56 w 310"/>
                <a:gd name="T11" fmla="*/ 143 h 218"/>
                <a:gd name="T12" fmla="*/ 56 w 310"/>
                <a:gd name="T13" fmla="*/ 173 h 218"/>
                <a:gd name="T14" fmla="*/ 290 w 310"/>
                <a:gd name="T15" fmla="*/ 173 h 218"/>
                <a:gd name="T16" fmla="*/ 290 w 310"/>
                <a:gd name="T17" fmla="*/ 0 h 218"/>
                <a:gd name="T18" fmla="*/ 310 w 310"/>
                <a:gd name="T19" fmla="*/ 0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0" h="218">
                  <a:moveTo>
                    <a:pt x="310" y="0"/>
                  </a:moveTo>
                  <a:lnTo>
                    <a:pt x="310" y="193"/>
                  </a:lnTo>
                  <a:lnTo>
                    <a:pt x="56" y="193"/>
                  </a:lnTo>
                  <a:lnTo>
                    <a:pt x="56" y="218"/>
                  </a:lnTo>
                  <a:lnTo>
                    <a:pt x="0" y="181"/>
                  </a:lnTo>
                  <a:lnTo>
                    <a:pt x="56" y="143"/>
                  </a:lnTo>
                  <a:lnTo>
                    <a:pt x="56" y="173"/>
                  </a:lnTo>
                  <a:lnTo>
                    <a:pt x="290" y="173"/>
                  </a:lnTo>
                  <a:lnTo>
                    <a:pt x="290" y="0"/>
                  </a:lnTo>
                  <a:lnTo>
                    <a:pt x="310" y="0"/>
                  </a:lnTo>
                  <a:close/>
                </a:path>
              </a:pathLst>
            </a:custGeom>
            <a:solidFill>
              <a:srgbClr val="2319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a:p>
          </p:txBody>
        </p:sp>
        <p:sp>
          <p:nvSpPr>
            <p:cNvPr id="327" name="Oval 33"/>
            <p:cNvSpPr>
              <a:spLocks noChangeArrowheads="1"/>
            </p:cNvSpPr>
            <p:nvPr/>
          </p:nvSpPr>
          <p:spPr bwMode="auto">
            <a:xfrm>
              <a:off x="8847138" y="3394076"/>
              <a:ext cx="644525" cy="646113"/>
            </a:xfrm>
            <a:prstGeom prst="ellipse">
              <a:avLst/>
            </a:prstGeom>
            <a:solidFill>
              <a:srgbClr val="7170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a:p>
          </p:txBody>
        </p:sp>
        <p:sp>
          <p:nvSpPr>
            <p:cNvPr id="328" name="Oval 34"/>
            <p:cNvSpPr>
              <a:spLocks noChangeArrowheads="1"/>
            </p:cNvSpPr>
            <p:nvPr/>
          </p:nvSpPr>
          <p:spPr bwMode="auto">
            <a:xfrm>
              <a:off x="8975725" y="3417888"/>
              <a:ext cx="361950" cy="361950"/>
            </a:xfrm>
            <a:prstGeom prst="ellipse">
              <a:avLst/>
            </a:prstGeom>
            <a:solidFill>
              <a:srgbClr val="2319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a:p>
          </p:txBody>
        </p:sp>
        <p:sp>
          <p:nvSpPr>
            <p:cNvPr id="329" name="Oval 35"/>
            <p:cNvSpPr>
              <a:spLocks noChangeArrowheads="1"/>
            </p:cNvSpPr>
            <p:nvPr/>
          </p:nvSpPr>
          <p:spPr bwMode="auto">
            <a:xfrm>
              <a:off x="9201150" y="2970213"/>
              <a:ext cx="103188" cy="104775"/>
            </a:xfrm>
            <a:prstGeom prst="ellipse">
              <a:avLst/>
            </a:prstGeom>
            <a:solidFill>
              <a:srgbClr val="2319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a:p>
          </p:txBody>
        </p:sp>
        <p:sp>
          <p:nvSpPr>
            <p:cNvPr id="330" name="Oval 36"/>
            <p:cNvSpPr>
              <a:spLocks noChangeArrowheads="1"/>
            </p:cNvSpPr>
            <p:nvPr/>
          </p:nvSpPr>
          <p:spPr bwMode="auto">
            <a:xfrm>
              <a:off x="9564688" y="2970213"/>
              <a:ext cx="104775" cy="104775"/>
            </a:xfrm>
            <a:prstGeom prst="ellipse">
              <a:avLst/>
            </a:prstGeom>
            <a:solidFill>
              <a:srgbClr val="2319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a:p>
          </p:txBody>
        </p:sp>
        <p:sp>
          <p:nvSpPr>
            <p:cNvPr id="331" name="Oval 37"/>
            <p:cNvSpPr>
              <a:spLocks noChangeArrowheads="1"/>
            </p:cNvSpPr>
            <p:nvPr/>
          </p:nvSpPr>
          <p:spPr bwMode="auto">
            <a:xfrm>
              <a:off x="9383713" y="2970213"/>
              <a:ext cx="103188" cy="104775"/>
            </a:xfrm>
            <a:prstGeom prst="ellipse">
              <a:avLst/>
            </a:prstGeom>
            <a:solidFill>
              <a:srgbClr val="2319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a:p>
          </p:txBody>
        </p:sp>
        <p:sp>
          <p:nvSpPr>
            <p:cNvPr id="332" name="Oval 38"/>
            <p:cNvSpPr>
              <a:spLocks noChangeArrowheads="1"/>
            </p:cNvSpPr>
            <p:nvPr/>
          </p:nvSpPr>
          <p:spPr bwMode="auto">
            <a:xfrm>
              <a:off x="9747250" y="2970213"/>
              <a:ext cx="104775" cy="104775"/>
            </a:xfrm>
            <a:prstGeom prst="ellipse">
              <a:avLst/>
            </a:prstGeom>
            <a:solidFill>
              <a:srgbClr val="2319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a:p>
          </p:txBody>
        </p:sp>
      </p:grpSp>
      <p:grpSp>
        <p:nvGrpSpPr>
          <p:cNvPr id="15" name="组合 332"/>
          <p:cNvGrpSpPr/>
          <p:nvPr/>
        </p:nvGrpSpPr>
        <p:grpSpPr>
          <a:xfrm>
            <a:off x="4364352" y="4264821"/>
            <a:ext cx="470538" cy="558639"/>
            <a:chOff x="8540750" y="1970088"/>
            <a:chExt cx="2532063" cy="3460751"/>
          </a:xfrm>
        </p:grpSpPr>
        <p:sp>
          <p:nvSpPr>
            <p:cNvPr id="334" name="Freeform 5"/>
            <p:cNvSpPr>
              <a:spLocks/>
            </p:cNvSpPr>
            <p:nvPr/>
          </p:nvSpPr>
          <p:spPr bwMode="auto">
            <a:xfrm>
              <a:off x="8540750" y="1984376"/>
              <a:ext cx="2532063" cy="3446463"/>
            </a:xfrm>
            <a:custGeom>
              <a:avLst/>
              <a:gdLst>
                <a:gd name="T0" fmla="*/ 3503 w 7006"/>
                <a:gd name="T1" fmla="*/ 9531 h 9531"/>
                <a:gd name="T2" fmla="*/ 365 w 7006"/>
                <a:gd name="T3" fmla="*/ 9339 h 9531"/>
                <a:gd name="T4" fmla="*/ 16 w 7006"/>
                <a:gd name="T5" fmla="*/ 8987 h 9531"/>
                <a:gd name="T6" fmla="*/ 16 w 7006"/>
                <a:gd name="T7" fmla="*/ 4571 h 9531"/>
                <a:gd name="T8" fmla="*/ 16 w 7006"/>
                <a:gd name="T9" fmla="*/ 561 h 9531"/>
                <a:gd name="T10" fmla="*/ 469 w 7006"/>
                <a:gd name="T11" fmla="*/ 135 h 9531"/>
                <a:gd name="T12" fmla="*/ 3503 w 7006"/>
                <a:gd name="T13" fmla="*/ 0 h 9531"/>
                <a:gd name="T14" fmla="*/ 6537 w 7006"/>
                <a:gd name="T15" fmla="*/ 135 h 9531"/>
                <a:gd name="T16" fmla="*/ 6989 w 7006"/>
                <a:gd name="T17" fmla="*/ 561 h 9531"/>
                <a:gd name="T18" fmla="*/ 6989 w 7006"/>
                <a:gd name="T19" fmla="*/ 4571 h 9531"/>
                <a:gd name="T20" fmla="*/ 6989 w 7006"/>
                <a:gd name="T21" fmla="*/ 8987 h 9531"/>
                <a:gd name="T22" fmla="*/ 6641 w 7006"/>
                <a:gd name="T23" fmla="*/ 9339 h 9531"/>
                <a:gd name="T24" fmla="*/ 3503 w 7006"/>
                <a:gd name="T25" fmla="*/ 9531 h 95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006" h="9531">
                  <a:moveTo>
                    <a:pt x="3503" y="9531"/>
                  </a:moveTo>
                  <a:cubicBezTo>
                    <a:pt x="2360" y="9467"/>
                    <a:pt x="1361" y="9423"/>
                    <a:pt x="365" y="9339"/>
                  </a:cubicBezTo>
                  <a:cubicBezTo>
                    <a:pt x="179" y="9323"/>
                    <a:pt x="16" y="9206"/>
                    <a:pt x="16" y="8987"/>
                  </a:cubicBezTo>
                  <a:lnTo>
                    <a:pt x="16" y="4571"/>
                  </a:lnTo>
                  <a:cubicBezTo>
                    <a:pt x="16" y="3234"/>
                    <a:pt x="0" y="1898"/>
                    <a:pt x="16" y="561"/>
                  </a:cubicBezTo>
                  <a:cubicBezTo>
                    <a:pt x="20" y="266"/>
                    <a:pt x="198" y="147"/>
                    <a:pt x="469" y="135"/>
                  </a:cubicBezTo>
                  <a:lnTo>
                    <a:pt x="3503" y="0"/>
                  </a:lnTo>
                  <a:lnTo>
                    <a:pt x="6537" y="135"/>
                  </a:lnTo>
                  <a:cubicBezTo>
                    <a:pt x="6808" y="147"/>
                    <a:pt x="6986" y="266"/>
                    <a:pt x="6989" y="561"/>
                  </a:cubicBezTo>
                  <a:cubicBezTo>
                    <a:pt x="7006" y="1898"/>
                    <a:pt x="6989" y="3234"/>
                    <a:pt x="6989" y="4571"/>
                  </a:cubicBezTo>
                  <a:lnTo>
                    <a:pt x="6989" y="8987"/>
                  </a:lnTo>
                  <a:cubicBezTo>
                    <a:pt x="6989" y="9206"/>
                    <a:pt x="6827" y="9323"/>
                    <a:pt x="6641" y="9339"/>
                  </a:cubicBezTo>
                  <a:cubicBezTo>
                    <a:pt x="5645" y="9423"/>
                    <a:pt x="4646" y="9467"/>
                    <a:pt x="3503" y="9531"/>
                  </a:cubicBezTo>
                  <a:close/>
                </a:path>
              </a:pathLst>
            </a:custGeom>
            <a:solidFill>
              <a:srgbClr val="C8C9C9"/>
            </a:solidFill>
            <a:ln w="9525">
              <a:solidFill>
                <a:srgbClr val="000000"/>
              </a:solidFill>
              <a:round/>
              <a:headEnd/>
              <a:tailEnd/>
            </a:ln>
          </p:spPr>
          <p:txBody>
            <a:bodyPr vert="horz" wrap="square" lIns="68580" tIns="34290" rIns="68580" bIns="34290" numCol="1" anchor="t" anchorCtr="0" compatLnSpc="1">
              <a:prstTxWarp prst="textNoShape">
                <a:avLst/>
              </a:prstTxWarp>
            </a:bodyPr>
            <a:lstStyle/>
            <a:p>
              <a:endParaRPr lang="zh-CN" altLang="en-US"/>
            </a:p>
          </p:txBody>
        </p:sp>
        <p:sp>
          <p:nvSpPr>
            <p:cNvPr id="335" name="Freeform 6"/>
            <p:cNvSpPr>
              <a:spLocks/>
            </p:cNvSpPr>
            <p:nvPr/>
          </p:nvSpPr>
          <p:spPr bwMode="auto">
            <a:xfrm>
              <a:off x="8548688" y="1970088"/>
              <a:ext cx="2520950" cy="2232025"/>
            </a:xfrm>
            <a:custGeom>
              <a:avLst/>
              <a:gdLst>
                <a:gd name="T0" fmla="*/ 951 w 6973"/>
                <a:gd name="T1" fmla="*/ 68 h 6170"/>
                <a:gd name="T2" fmla="*/ 6021 w 6973"/>
                <a:gd name="T3" fmla="*/ 68 h 6170"/>
                <a:gd name="T4" fmla="*/ 6973 w 6973"/>
                <a:gd name="T5" fmla="*/ 1101 h 6170"/>
                <a:gd name="T6" fmla="*/ 6973 w 6973"/>
                <a:gd name="T7" fmla="*/ 6170 h 6170"/>
                <a:gd name="T8" fmla="*/ 3785 w 6973"/>
                <a:gd name="T9" fmla="*/ 6170 h 6170"/>
                <a:gd name="T10" fmla="*/ 3187 w 6973"/>
                <a:gd name="T11" fmla="*/ 6170 h 6170"/>
                <a:gd name="T12" fmla="*/ 0 w 6973"/>
                <a:gd name="T13" fmla="*/ 6170 h 6170"/>
                <a:gd name="T14" fmla="*/ 0 w 6973"/>
                <a:gd name="T15" fmla="*/ 1101 h 6170"/>
                <a:gd name="T16" fmla="*/ 951 w 6973"/>
                <a:gd name="T17" fmla="*/ 68 h 6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73" h="6170">
                  <a:moveTo>
                    <a:pt x="951" y="68"/>
                  </a:moveTo>
                  <a:cubicBezTo>
                    <a:pt x="3008" y="0"/>
                    <a:pt x="3965" y="0"/>
                    <a:pt x="6021" y="68"/>
                  </a:cubicBezTo>
                  <a:cubicBezTo>
                    <a:pt x="6286" y="518"/>
                    <a:pt x="6590" y="888"/>
                    <a:pt x="6973" y="1101"/>
                  </a:cubicBezTo>
                  <a:cubicBezTo>
                    <a:pt x="6973" y="2791"/>
                    <a:pt x="6973" y="4480"/>
                    <a:pt x="6973" y="6170"/>
                  </a:cubicBezTo>
                  <a:lnTo>
                    <a:pt x="3785" y="6170"/>
                  </a:lnTo>
                  <a:lnTo>
                    <a:pt x="3187" y="6170"/>
                  </a:lnTo>
                  <a:lnTo>
                    <a:pt x="0" y="6170"/>
                  </a:lnTo>
                  <a:cubicBezTo>
                    <a:pt x="0" y="4480"/>
                    <a:pt x="0" y="2791"/>
                    <a:pt x="0" y="1101"/>
                  </a:cubicBezTo>
                  <a:cubicBezTo>
                    <a:pt x="382" y="888"/>
                    <a:pt x="687" y="518"/>
                    <a:pt x="951" y="68"/>
                  </a:cubicBezTo>
                  <a:close/>
                </a:path>
              </a:pathLst>
            </a:custGeom>
            <a:solidFill>
              <a:srgbClr val="9E9F9F"/>
            </a:solidFill>
            <a:ln w="9525">
              <a:solidFill>
                <a:srgbClr val="000000"/>
              </a:solidFill>
              <a:round/>
              <a:headEnd/>
              <a:tailEnd/>
            </a:ln>
          </p:spPr>
          <p:txBody>
            <a:bodyPr vert="horz" wrap="square" lIns="68580" tIns="34290" rIns="68580" bIns="34290" numCol="1" anchor="t" anchorCtr="0" compatLnSpc="1">
              <a:prstTxWarp prst="textNoShape">
                <a:avLst/>
              </a:prstTxWarp>
            </a:bodyPr>
            <a:lstStyle/>
            <a:p>
              <a:endParaRPr lang="zh-CN" altLang="en-US"/>
            </a:p>
          </p:txBody>
        </p:sp>
        <p:sp>
          <p:nvSpPr>
            <p:cNvPr id="336" name="Freeform 7"/>
            <p:cNvSpPr>
              <a:spLocks/>
            </p:cNvSpPr>
            <p:nvPr/>
          </p:nvSpPr>
          <p:spPr bwMode="auto">
            <a:xfrm>
              <a:off x="8774113" y="2266951"/>
              <a:ext cx="2041525" cy="915988"/>
            </a:xfrm>
            <a:custGeom>
              <a:avLst/>
              <a:gdLst>
                <a:gd name="T0" fmla="*/ 600 w 5648"/>
                <a:gd name="T1" fmla="*/ 0 h 2532"/>
                <a:gd name="T2" fmla="*/ 5048 w 5648"/>
                <a:gd name="T3" fmla="*/ 0 h 2532"/>
                <a:gd name="T4" fmla="*/ 5648 w 5648"/>
                <a:gd name="T5" fmla="*/ 600 h 2532"/>
                <a:gd name="T6" fmla="*/ 5648 w 5648"/>
                <a:gd name="T7" fmla="*/ 2232 h 2532"/>
                <a:gd name="T8" fmla="*/ 5348 w 5648"/>
                <a:gd name="T9" fmla="*/ 2532 h 2532"/>
                <a:gd name="T10" fmla="*/ 300 w 5648"/>
                <a:gd name="T11" fmla="*/ 2532 h 2532"/>
                <a:gd name="T12" fmla="*/ 0 w 5648"/>
                <a:gd name="T13" fmla="*/ 2232 h 2532"/>
                <a:gd name="T14" fmla="*/ 0 w 5648"/>
                <a:gd name="T15" fmla="*/ 600 h 2532"/>
                <a:gd name="T16" fmla="*/ 600 w 5648"/>
                <a:gd name="T17" fmla="*/ 0 h 2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48" h="2532">
                  <a:moveTo>
                    <a:pt x="600" y="0"/>
                  </a:moveTo>
                  <a:lnTo>
                    <a:pt x="5048" y="0"/>
                  </a:lnTo>
                  <a:cubicBezTo>
                    <a:pt x="5378" y="0"/>
                    <a:pt x="5648" y="270"/>
                    <a:pt x="5648" y="600"/>
                  </a:cubicBezTo>
                  <a:lnTo>
                    <a:pt x="5648" y="2232"/>
                  </a:lnTo>
                  <a:cubicBezTo>
                    <a:pt x="5648" y="2397"/>
                    <a:pt x="5513" y="2532"/>
                    <a:pt x="5348" y="2532"/>
                  </a:cubicBezTo>
                  <a:lnTo>
                    <a:pt x="300" y="2532"/>
                  </a:lnTo>
                  <a:cubicBezTo>
                    <a:pt x="135" y="2532"/>
                    <a:pt x="0" y="2397"/>
                    <a:pt x="0" y="2232"/>
                  </a:cubicBezTo>
                  <a:lnTo>
                    <a:pt x="0" y="600"/>
                  </a:lnTo>
                  <a:cubicBezTo>
                    <a:pt x="0" y="270"/>
                    <a:pt x="270" y="0"/>
                    <a:pt x="600" y="0"/>
                  </a:cubicBezTo>
                  <a:close/>
                </a:path>
              </a:pathLst>
            </a:custGeom>
            <a:solidFill>
              <a:srgbClr val="8888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a:p>
          </p:txBody>
        </p:sp>
        <p:sp>
          <p:nvSpPr>
            <p:cNvPr id="337" name="Rectangle 8"/>
            <p:cNvSpPr>
              <a:spLocks noChangeArrowheads="1"/>
            </p:cNvSpPr>
            <p:nvPr/>
          </p:nvSpPr>
          <p:spPr bwMode="auto">
            <a:xfrm>
              <a:off x="9185275" y="2460626"/>
              <a:ext cx="1258888" cy="401638"/>
            </a:xfrm>
            <a:prstGeom prst="rect">
              <a:avLst/>
            </a:prstGeom>
            <a:solidFill>
              <a:srgbClr val="59575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zh-CN" altLang="en-US"/>
            </a:p>
          </p:txBody>
        </p:sp>
        <p:sp>
          <p:nvSpPr>
            <p:cNvPr id="338" name="Freeform 9"/>
            <p:cNvSpPr>
              <a:spLocks/>
            </p:cNvSpPr>
            <p:nvPr/>
          </p:nvSpPr>
          <p:spPr bwMode="auto">
            <a:xfrm>
              <a:off x="9756775" y="3319463"/>
              <a:ext cx="225425" cy="134938"/>
            </a:xfrm>
            <a:custGeom>
              <a:avLst/>
              <a:gdLst>
                <a:gd name="T0" fmla="*/ 100 w 625"/>
                <a:gd name="T1" fmla="*/ 0 h 371"/>
                <a:gd name="T2" fmla="*/ 525 w 625"/>
                <a:gd name="T3" fmla="*/ 0 h 371"/>
                <a:gd name="T4" fmla="*/ 625 w 625"/>
                <a:gd name="T5" fmla="*/ 100 h 371"/>
                <a:gd name="T6" fmla="*/ 625 w 625"/>
                <a:gd name="T7" fmla="*/ 271 h 371"/>
                <a:gd name="T8" fmla="*/ 525 w 625"/>
                <a:gd name="T9" fmla="*/ 371 h 371"/>
                <a:gd name="T10" fmla="*/ 100 w 625"/>
                <a:gd name="T11" fmla="*/ 371 h 371"/>
                <a:gd name="T12" fmla="*/ 0 w 625"/>
                <a:gd name="T13" fmla="*/ 271 h 371"/>
                <a:gd name="T14" fmla="*/ 0 w 625"/>
                <a:gd name="T15" fmla="*/ 100 h 371"/>
                <a:gd name="T16" fmla="*/ 100 w 625"/>
                <a:gd name="T17" fmla="*/ 0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5" h="371">
                  <a:moveTo>
                    <a:pt x="100" y="0"/>
                  </a:moveTo>
                  <a:lnTo>
                    <a:pt x="525" y="0"/>
                  </a:lnTo>
                  <a:cubicBezTo>
                    <a:pt x="580" y="0"/>
                    <a:pt x="625" y="45"/>
                    <a:pt x="625" y="100"/>
                  </a:cubicBezTo>
                  <a:lnTo>
                    <a:pt x="625" y="271"/>
                  </a:lnTo>
                  <a:cubicBezTo>
                    <a:pt x="625" y="326"/>
                    <a:pt x="580" y="371"/>
                    <a:pt x="525" y="371"/>
                  </a:cubicBezTo>
                  <a:lnTo>
                    <a:pt x="100" y="371"/>
                  </a:lnTo>
                  <a:cubicBezTo>
                    <a:pt x="45" y="371"/>
                    <a:pt x="0" y="326"/>
                    <a:pt x="0" y="271"/>
                  </a:cubicBezTo>
                  <a:lnTo>
                    <a:pt x="0" y="100"/>
                  </a:lnTo>
                  <a:cubicBezTo>
                    <a:pt x="0" y="45"/>
                    <a:pt x="45" y="0"/>
                    <a:pt x="100" y="0"/>
                  </a:cubicBezTo>
                  <a:close/>
                </a:path>
              </a:pathLst>
            </a:cu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a:p>
          </p:txBody>
        </p:sp>
        <p:sp>
          <p:nvSpPr>
            <p:cNvPr id="339" name="Freeform 10"/>
            <p:cNvSpPr>
              <a:spLocks/>
            </p:cNvSpPr>
            <p:nvPr/>
          </p:nvSpPr>
          <p:spPr bwMode="auto">
            <a:xfrm>
              <a:off x="9756775" y="3516313"/>
              <a:ext cx="225425" cy="134938"/>
            </a:xfrm>
            <a:custGeom>
              <a:avLst/>
              <a:gdLst>
                <a:gd name="T0" fmla="*/ 100 w 625"/>
                <a:gd name="T1" fmla="*/ 0 h 372"/>
                <a:gd name="T2" fmla="*/ 525 w 625"/>
                <a:gd name="T3" fmla="*/ 0 h 372"/>
                <a:gd name="T4" fmla="*/ 625 w 625"/>
                <a:gd name="T5" fmla="*/ 100 h 372"/>
                <a:gd name="T6" fmla="*/ 625 w 625"/>
                <a:gd name="T7" fmla="*/ 272 h 372"/>
                <a:gd name="T8" fmla="*/ 525 w 625"/>
                <a:gd name="T9" fmla="*/ 372 h 372"/>
                <a:gd name="T10" fmla="*/ 100 w 625"/>
                <a:gd name="T11" fmla="*/ 372 h 372"/>
                <a:gd name="T12" fmla="*/ 0 w 625"/>
                <a:gd name="T13" fmla="*/ 272 h 372"/>
                <a:gd name="T14" fmla="*/ 0 w 625"/>
                <a:gd name="T15" fmla="*/ 100 h 372"/>
                <a:gd name="T16" fmla="*/ 100 w 625"/>
                <a:gd name="T17" fmla="*/ 0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5" h="372">
                  <a:moveTo>
                    <a:pt x="100" y="0"/>
                  </a:moveTo>
                  <a:lnTo>
                    <a:pt x="525" y="0"/>
                  </a:lnTo>
                  <a:cubicBezTo>
                    <a:pt x="580" y="0"/>
                    <a:pt x="625" y="45"/>
                    <a:pt x="625" y="100"/>
                  </a:cubicBezTo>
                  <a:lnTo>
                    <a:pt x="625" y="272"/>
                  </a:lnTo>
                  <a:cubicBezTo>
                    <a:pt x="625" y="327"/>
                    <a:pt x="580" y="372"/>
                    <a:pt x="525" y="372"/>
                  </a:cubicBezTo>
                  <a:lnTo>
                    <a:pt x="100" y="372"/>
                  </a:lnTo>
                  <a:cubicBezTo>
                    <a:pt x="45" y="372"/>
                    <a:pt x="0" y="327"/>
                    <a:pt x="0" y="272"/>
                  </a:cubicBezTo>
                  <a:lnTo>
                    <a:pt x="0" y="100"/>
                  </a:lnTo>
                  <a:cubicBezTo>
                    <a:pt x="0" y="45"/>
                    <a:pt x="45" y="0"/>
                    <a:pt x="100" y="0"/>
                  </a:cubicBezTo>
                  <a:close/>
                </a:path>
              </a:pathLst>
            </a:cu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a:p>
          </p:txBody>
        </p:sp>
        <p:sp>
          <p:nvSpPr>
            <p:cNvPr id="340" name="Freeform 11"/>
            <p:cNvSpPr>
              <a:spLocks/>
            </p:cNvSpPr>
            <p:nvPr/>
          </p:nvSpPr>
          <p:spPr bwMode="auto">
            <a:xfrm>
              <a:off x="9756775" y="3698876"/>
              <a:ext cx="225425" cy="134938"/>
            </a:xfrm>
            <a:custGeom>
              <a:avLst/>
              <a:gdLst>
                <a:gd name="T0" fmla="*/ 100 w 625"/>
                <a:gd name="T1" fmla="*/ 0 h 371"/>
                <a:gd name="T2" fmla="*/ 525 w 625"/>
                <a:gd name="T3" fmla="*/ 0 h 371"/>
                <a:gd name="T4" fmla="*/ 625 w 625"/>
                <a:gd name="T5" fmla="*/ 100 h 371"/>
                <a:gd name="T6" fmla="*/ 625 w 625"/>
                <a:gd name="T7" fmla="*/ 271 h 371"/>
                <a:gd name="T8" fmla="*/ 525 w 625"/>
                <a:gd name="T9" fmla="*/ 371 h 371"/>
                <a:gd name="T10" fmla="*/ 100 w 625"/>
                <a:gd name="T11" fmla="*/ 371 h 371"/>
                <a:gd name="T12" fmla="*/ 0 w 625"/>
                <a:gd name="T13" fmla="*/ 271 h 371"/>
                <a:gd name="T14" fmla="*/ 0 w 625"/>
                <a:gd name="T15" fmla="*/ 100 h 371"/>
                <a:gd name="T16" fmla="*/ 100 w 625"/>
                <a:gd name="T17" fmla="*/ 0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5" h="371">
                  <a:moveTo>
                    <a:pt x="100" y="0"/>
                  </a:moveTo>
                  <a:lnTo>
                    <a:pt x="525" y="0"/>
                  </a:lnTo>
                  <a:cubicBezTo>
                    <a:pt x="580" y="0"/>
                    <a:pt x="625" y="45"/>
                    <a:pt x="625" y="100"/>
                  </a:cubicBezTo>
                  <a:lnTo>
                    <a:pt x="625" y="271"/>
                  </a:lnTo>
                  <a:cubicBezTo>
                    <a:pt x="625" y="326"/>
                    <a:pt x="580" y="371"/>
                    <a:pt x="525" y="371"/>
                  </a:cubicBezTo>
                  <a:lnTo>
                    <a:pt x="100" y="371"/>
                  </a:lnTo>
                  <a:cubicBezTo>
                    <a:pt x="45" y="371"/>
                    <a:pt x="0" y="326"/>
                    <a:pt x="0" y="271"/>
                  </a:cubicBezTo>
                  <a:lnTo>
                    <a:pt x="0" y="100"/>
                  </a:lnTo>
                  <a:cubicBezTo>
                    <a:pt x="0" y="45"/>
                    <a:pt x="45" y="0"/>
                    <a:pt x="100" y="0"/>
                  </a:cubicBezTo>
                  <a:close/>
                </a:path>
              </a:pathLst>
            </a:cu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a:p>
          </p:txBody>
        </p:sp>
        <p:sp>
          <p:nvSpPr>
            <p:cNvPr id="341" name="Freeform 12"/>
            <p:cNvSpPr>
              <a:spLocks/>
            </p:cNvSpPr>
            <p:nvPr/>
          </p:nvSpPr>
          <p:spPr bwMode="auto">
            <a:xfrm>
              <a:off x="9756775" y="3897313"/>
              <a:ext cx="225425" cy="133350"/>
            </a:xfrm>
            <a:custGeom>
              <a:avLst/>
              <a:gdLst>
                <a:gd name="T0" fmla="*/ 100 w 625"/>
                <a:gd name="T1" fmla="*/ 0 h 371"/>
                <a:gd name="T2" fmla="*/ 525 w 625"/>
                <a:gd name="T3" fmla="*/ 0 h 371"/>
                <a:gd name="T4" fmla="*/ 625 w 625"/>
                <a:gd name="T5" fmla="*/ 100 h 371"/>
                <a:gd name="T6" fmla="*/ 625 w 625"/>
                <a:gd name="T7" fmla="*/ 271 h 371"/>
                <a:gd name="T8" fmla="*/ 525 w 625"/>
                <a:gd name="T9" fmla="*/ 371 h 371"/>
                <a:gd name="T10" fmla="*/ 100 w 625"/>
                <a:gd name="T11" fmla="*/ 371 h 371"/>
                <a:gd name="T12" fmla="*/ 0 w 625"/>
                <a:gd name="T13" fmla="*/ 271 h 371"/>
                <a:gd name="T14" fmla="*/ 0 w 625"/>
                <a:gd name="T15" fmla="*/ 100 h 371"/>
                <a:gd name="T16" fmla="*/ 100 w 625"/>
                <a:gd name="T17" fmla="*/ 0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5" h="371">
                  <a:moveTo>
                    <a:pt x="100" y="0"/>
                  </a:moveTo>
                  <a:lnTo>
                    <a:pt x="525" y="0"/>
                  </a:lnTo>
                  <a:cubicBezTo>
                    <a:pt x="580" y="0"/>
                    <a:pt x="625" y="45"/>
                    <a:pt x="625" y="100"/>
                  </a:cubicBezTo>
                  <a:lnTo>
                    <a:pt x="625" y="271"/>
                  </a:lnTo>
                  <a:cubicBezTo>
                    <a:pt x="625" y="326"/>
                    <a:pt x="580" y="371"/>
                    <a:pt x="525" y="371"/>
                  </a:cubicBezTo>
                  <a:lnTo>
                    <a:pt x="100" y="371"/>
                  </a:lnTo>
                  <a:cubicBezTo>
                    <a:pt x="45" y="371"/>
                    <a:pt x="0" y="326"/>
                    <a:pt x="0" y="271"/>
                  </a:cubicBezTo>
                  <a:lnTo>
                    <a:pt x="0" y="100"/>
                  </a:lnTo>
                  <a:cubicBezTo>
                    <a:pt x="0" y="45"/>
                    <a:pt x="45" y="0"/>
                    <a:pt x="100" y="0"/>
                  </a:cubicBezTo>
                  <a:close/>
                </a:path>
              </a:pathLst>
            </a:cu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a:p>
          </p:txBody>
        </p:sp>
        <p:sp>
          <p:nvSpPr>
            <p:cNvPr id="342" name="Freeform 13"/>
            <p:cNvSpPr>
              <a:spLocks/>
            </p:cNvSpPr>
            <p:nvPr/>
          </p:nvSpPr>
          <p:spPr bwMode="auto">
            <a:xfrm>
              <a:off x="10125075" y="3319463"/>
              <a:ext cx="225425" cy="134938"/>
            </a:xfrm>
            <a:custGeom>
              <a:avLst/>
              <a:gdLst>
                <a:gd name="T0" fmla="*/ 100 w 624"/>
                <a:gd name="T1" fmla="*/ 0 h 371"/>
                <a:gd name="T2" fmla="*/ 524 w 624"/>
                <a:gd name="T3" fmla="*/ 0 h 371"/>
                <a:gd name="T4" fmla="*/ 624 w 624"/>
                <a:gd name="T5" fmla="*/ 100 h 371"/>
                <a:gd name="T6" fmla="*/ 624 w 624"/>
                <a:gd name="T7" fmla="*/ 271 h 371"/>
                <a:gd name="T8" fmla="*/ 524 w 624"/>
                <a:gd name="T9" fmla="*/ 371 h 371"/>
                <a:gd name="T10" fmla="*/ 100 w 624"/>
                <a:gd name="T11" fmla="*/ 371 h 371"/>
                <a:gd name="T12" fmla="*/ 0 w 624"/>
                <a:gd name="T13" fmla="*/ 271 h 371"/>
                <a:gd name="T14" fmla="*/ 0 w 624"/>
                <a:gd name="T15" fmla="*/ 100 h 371"/>
                <a:gd name="T16" fmla="*/ 100 w 624"/>
                <a:gd name="T17" fmla="*/ 0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4" h="371">
                  <a:moveTo>
                    <a:pt x="100" y="0"/>
                  </a:moveTo>
                  <a:lnTo>
                    <a:pt x="524" y="0"/>
                  </a:lnTo>
                  <a:cubicBezTo>
                    <a:pt x="579" y="0"/>
                    <a:pt x="624" y="45"/>
                    <a:pt x="624" y="100"/>
                  </a:cubicBezTo>
                  <a:lnTo>
                    <a:pt x="624" y="271"/>
                  </a:lnTo>
                  <a:cubicBezTo>
                    <a:pt x="624" y="326"/>
                    <a:pt x="579" y="371"/>
                    <a:pt x="524" y="371"/>
                  </a:cubicBezTo>
                  <a:lnTo>
                    <a:pt x="100" y="371"/>
                  </a:lnTo>
                  <a:cubicBezTo>
                    <a:pt x="45" y="371"/>
                    <a:pt x="0" y="326"/>
                    <a:pt x="0" y="271"/>
                  </a:cubicBezTo>
                  <a:lnTo>
                    <a:pt x="0" y="100"/>
                  </a:lnTo>
                  <a:cubicBezTo>
                    <a:pt x="0" y="45"/>
                    <a:pt x="45" y="0"/>
                    <a:pt x="100" y="0"/>
                  </a:cubicBezTo>
                  <a:close/>
                </a:path>
              </a:pathLst>
            </a:cu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a:p>
          </p:txBody>
        </p:sp>
        <p:sp>
          <p:nvSpPr>
            <p:cNvPr id="343" name="Freeform 14"/>
            <p:cNvSpPr>
              <a:spLocks/>
            </p:cNvSpPr>
            <p:nvPr/>
          </p:nvSpPr>
          <p:spPr bwMode="auto">
            <a:xfrm>
              <a:off x="10125075" y="3516313"/>
              <a:ext cx="225425" cy="134938"/>
            </a:xfrm>
            <a:custGeom>
              <a:avLst/>
              <a:gdLst>
                <a:gd name="T0" fmla="*/ 100 w 624"/>
                <a:gd name="T1" fmla="*/ 0 h 372"/>
                <a:gd name="T2" fmla="*/ 524 w 624"/>
                <a:gd name="T3" fmla="*/ 0 h 372"/>
                <a:gd name="T4" fmla="*/ 624 w 624"/>
                <a:gd name="T5" fmla="*/ 100 h 372"/>
                <a:gd name="T6" fmla="*/ 624 w 624"/>
                <a:gd name="T7" fmla="*/ 272 h 372"/>
                <a:gd name="T8" fmla="*/ 524 w 624"/>
                <a:gd name="T9" fmla="*/ 372 h 372"/>
                <a:gd name="T10" fmla="*/ 100 w 624"/>
                <a:gd name="T11" fmla="*/ 372 h 372"/>
                <a:gd name="T12" fmla="*/ 0 w 624"/>
                <a:gd name="T13" fmla="*/ 272 h 372"/>
                <a:gd name="T14" fmla="*/ 0 w 624"/>
                <a:gd name="T15" fmla="*/ 100 h 372"/>
                <a:gd name="T16" fmla="*/ 100 w 624"/>
                <a:gd name="T17" fmla="*/ 0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4" h="372">
                  <a:moveTo>
                    <a:pt x="100" y="0"/>
                  </a:moveTo>
                  <a:lnTo>
                    <a:pt x="524" y="0"/>
                  </a:lnTo>
                  <a:cubicBezTo>
                    <a:pt x="579" y="0"/>
                    <a:pt x="624" y="45"/>
                    <a:pt x="624" y="100"/>
                  </a:cubicBezTo>
                  <a:lnTo>
                    <a:pt x="624" y="272"/>
                  </a:lnTo>
                  <a:cubicBezTo>
                    <a:pt x="624" y="327"/>
                    <a:pt x="579" y="372"/>
                    <a:pt x="524" y="372"/>
                  </a:cubicBezTo>
                  <a:lnTo>
                    <a:pt x="100" y="372"/>
                  </a:lnTo>
                  <a:cubicBezTo>
                    <a:pt x="45" y="372"/>
                    <a:pt x="0" y="327"/>
                    <a:pt x="0" y="272"/>
                  </a:cubicBezTo>
                  <a:lnTo>
                    <a:pt x="0" y="100"/>
                  </a:lnTo>
                  <a:cubicBezTo>
                    <a:pt x="0" y="45"/>
                    <a:pt x="45" y="0"/>
                    <a:pt x="100" y="0"/>
                  </a:cubicBezTo>
                  <a:close/>
                </a:path>
              </a:pathLst>
            </a:cu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a:p>
          </p:txBody>
        </p:sp>
        <p:sp>
          <p:nvSpPr>
            <p:cNvPr id="344" name="Freeform 15"/>
            <p:cNvSpPr>
              <a:spLocks/>
            </p:cNvSpPr>
            <p:nvPr/>
          </p:nvSpPr>
          <p:spPr bwMode="auto">
            <a:xfrm>
              <a:off x="10125075" y="3698876"/>
              <a:ext cx="225425" cy="134938"/>
            </a:xfrm>
            <a:custGeom>
              <a:avLst/>
              <a:gdLst>
                <a:gd name="T0" fmla="*/ 100 w 624"/>
                <a:gd name="T1" fmla="*/ 0 h 371"/>
                <a:gd name="T2" fmla="*/ 524 w 624"/>
                <a:gd name="T3" fmla="*/ 0 h 371"/>
                <a:gd name="T4" fmla="*/ 624 w 624"/>
                <a:gd name="T5" fmla="*/ 100 h 371"/>
                <a:gd name="T6" fmla="*/ 624 w 624"/>
                <a:gd name="T7" fmla="*/ 271 h 371"/>
                <a:gd name="T8" fmla="*/ 524 w 624"/>
                <a:gd name="T9" fmla="*/ 371 h 371"/>
                <a:gd name="T10" fmla="*/ 100 w 624"/>
                <a:gd name="T11" fmla="*/ 371 h 371"/>
                <a:gd name="T12" fmla="*/ 0 w 624"/>
                <a:gd name="T13" fmla="*/ 271 h 371"/>
                <a:gd name="T14" fmla="*/ 0 w 624"/>
                <a:gd name="T15" fmla="*/ 100 h 371"/>
                <a:gd name="T16" fmla="*/ 100 w 624"/>
                <a:gd name="T17" fmla="*/ 0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4" h="371">
                  <a:moveTo>
                    <a:pt x="100" y="0"/>
                  </a:moveTo>
                  <a:lnTo>
                    <a:pt x="524" y="0"/>
                  </a:lnTo>
                  <a:cubicBezTo>
                    <a:pt x="579" y="0"/>
                    <a:pt x="624" y="45"/>
                    <a:pt x="624" y="100"/>
                  </a:cubicBezTo>
                  <a:lnTo>
                    <a:pt x="624" y="271"/>
                  </a:lnTo>
                  <a:cubicBezTo>
                    <a:pt x="624" y="326"/>
                    <a:pt x="579" y="371"/>
                    <a:pt x="524" y="371"/>
                  </a:cubicBezTo>
                  <a:lnTo>
                    <a:pt x="100" y="371"/>
                  </a:lnTo>
                  <a:cubicBezTo>
                    <a:pt x="45" y="371"/>
                    <a:pt x="0" y="326"/>
                    <a:pt x="0" y="271"/>
                  </a:cubicBezTo>
                  <a:lnTo>
                    <a:pt x="0" y="100"/>
                  </a:lnTo>
                  <a:cubicBezTo>
                    <a:pt x="0" y="45"/>
                    <a:pt x="45" y="0"/>
                    <a:pt x="100" y="0"/>
                  </a:cubicBezTo>
                  <a:close/>
                </a:path>
              </a:pathLst>
            </a:cu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a:p>
          </p:txBody>
        </p:sp>
        <p:sp>
          <p:nvSpPr>
            <p:cNvPr id="345" name="Freeform 16"/>
            <p:cNvSpPr>
              <a:spLocks/>
            </p:cNvSpPr>
            <p:nvPr/>
          </p:nvSpPr>
          <p:spPr bwMode="auto">
            <a:xfrm>
              <a:off x="10125075" y="3897313"/>
              <a:ext cx="225425" cy="133350"/>
            </a:xfrm>
            <a:custGeom>
              <a:avLst/>
              <a:gdLst>
                <a:gd name="T0" fmla="*/ 100 w 624"/>
                <a:gd name="T1" fmla="*/ 0 h 371"/>
                <a:gd name="T2" fmla="*/ 524 w 624"/>
                <a:gd name="T3" fmla="*/ 0 h 371"/>
                <a:gd name="T4" fmla="*/ 624 w 624"/>
                <a:gd name="T5" fmla="*/ 100 h 371"/>
                <a:gd name="T6" fmla="*/ 624 w 624"/>
                <a:gd name="T7" fmla="*/ 271 h 371"/>
                <a:gd name="T8" fmla="*/ 524 w 624"/>
                <a:gd name="T9" fmla="*/ 371 h 371"/>
                <a:gd name="T10" fmla="*/ 100 w 624"/>
                <a:gd name="T11" fmla="*/ 371 h 371"/>
                <a:gd name="T12" fmla="*/ 0 w 624"/>
                <a:gd name="T13" fmla="*/ 271 h 371"/>
                <a:gd name="T14" fmla="*/ 0 w 624"/>
                <a:gd name="T15" fmla="*/ 100 h 371"/>
                <a:gd name="T16" fmla="*/ 100 w 624"/>
                <a:gd name="T17" fmla="*/ 0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4" h="371">
                  <a:moveTo>
                    <a:pt x="100" y="0"/>
                  </a:moveTo>
                  <a:lnTo>
                    <a:pt x="524" y="0"/>
                  </a:lnTo>
                  <a:cubicBezTo>
                    <a:pt x="579" y="0"/>
                    <a:pt x="624" y="45"/>
                    <a:pt x="624" y="100"/>
                  </a:cubicBezTo>
                  <a:lnTo>
                    <a:pt x="624" y="271"/>
                  </a:lnTo>
                  <a:cubicBezTo>
                    <a:pt x="624" y="326"/>
                    <a:pt x="579" y="371"/>
                    <a:pt x="524" y="371"/>
                  </a:cubicBezTo>
                  <a:lnTo>
                    <a:pt x="100" y="371"/>
                  </a:lnTo>
                  <a:cubicBezTo>
                    <a:pt x="45" y="371"/>
                    <a:pt x="0" y="326"/>
                    <a:pt x="0" y="271"/>
                  </a:cubicBezTo>
                  <a:lnTo>
                    <a:pt x="0" y="100"/>
                  </a:lnTo>
                  <a:cubicBezTo>
                    <a:pt x="0" y="45"/>
                    <a:pt x="45" y="0"/>
                    <a:pt x="100" y="0"/>
                  </a:cubicBezTo>
                  <a:close/>
                </a:path>
              </a:pathLst>
            </a:cu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a:p>
          </p:txBody>
        </p:sp>
        <p:sp>
          <p:nvSpPr>
            <p:cNvPr id="346" name="Freeform 17"/>
            <p:cNvSpPr>
              <a:spLocks/>
            </p:cNvSpPr>
            <p:nvPr/>
          </p:nvSpPr>
          <p:spPr bwMode="auto">
            <a:xfrm>
              <a:off x="10494963" y="3319463"/>
              <a:ext cx="227013" cy="134938"/>
            </a:xfrm>
            <a:custGeom>
              <a:avLst/>
              <a:gdLst>
                <a:gd name="T0" fmla="*/ 100 w 624"/>
                <a:gd name="T1" fmla="*/ 0 h 371"/>
                <a:gd name="T2" fmla="*/ 524 w 624"/>
                <a:gd name="T3" fmla="*/ 0 h 371"/>
                <a:gd name="T4" fmla="*/ 624 w 624"/>
                <a:gd name="T5" fmla="*/ 100 h 371"/>
                <a:gd name="T6" fmla="*/ 624 w 624"/>
                <a:gd name="T7" fmla="*/ 271 h 371"/>
                <a:gd name="T8" fmla="*/ 524 w 624"/>
                <a:gd name="T9" fmla="*/ 371 h 371"/>
                <a:gd name="T10" fmla="*/ 100 w 624"/>
                <a:gd name="T11" fmla="*/ 371 h 371"/>
                <a:gd name="T12" fmla="*/ 0 w 624"/>
                <a:gd name="T13" fmla="*/ 271 h 371"/>
                <a:gd name="T14" fmla="*/ 0 w 624"/>
                <a:gd name="T15" fmla="*/ 100 h 371"/>
                <a:gd name="T16" fmla="*/ 100 w 624"/>
                <a:gd name="T17" fmla="*/ 0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4" h="371">
                  <a:moveTo>
                    <a:pt x="100" y="0"/>
                  </a:moveTo>
                  <a:lnTo>
                    <a:pt x="524" y="0"/>
                  </a:lnTo>
                  <a:cubicBezTo>
                    <a:pt x="579" y="0"/>
                    <a:pt x="624" y="45"/>
                    <a:pt x="624" y="100"/>
                  </a:cubicBezTo>
                  <a:lnTo>
                    <a:pt x="624" y="271"/>
                  </a:lnTo>
                  <a:cubicBezTo>
                    <a:pt x="624" y="326"/>
                    <a:pt x="579" y="371"/>
                    <a:pt x="524" y="371"/>
                  </a:cubicBezTo>
                  <a:lnTo>
                    <a:pt x="100" y="371"/>
                  </a:lnTo>
                  <a:cubicBezTo>
                    <a:pt x="45" y="371"/>
                    <a:pt x="0" y="326"/>
                    <a:pt x="0" y="271"/>
                  </a:cubicBezTo>
                  <a:lnTo>
                    <a:pt x="0" y="100"/>
                  </a:lnTo>
                  <a:cubicBezTo>
                    <a:pt x="0" y="45"/>
                    <a:pt x="45" y="0"/>
                    <a:pt x="100" y="0"/>
                  </a:cubicBezTo>
                  <a:close/>
                </a:path>
              </a:pathLst>
            </a:cu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a:p>
          </p:txBody>
        </p:sp>
        <p:sp>
          <p:nvSpPr>
            <p:cNvPr id="347" name="Freeform 18"/>
            <p:cNvSpPr>
              <a:spLocks/>
            </p:cNvSpPr>
            <p:nvPr/>
          </p:nvSpPr>
          <p:spPr bwMode="auto">
            <a:xfrm>
              <a:off x="10494963" y="3516313"/>
              <a:ext cx="227013" cy="134938"/>
            </a:xfrm>
            <a:custGeom>
              <a:avLst/>
              <a:gdLst>
                <a:gd name="T0" fmla="*/ 100 w 624"/>
                <a:gd name="T1" fmla="*/ 0 h 372"/>
                <a:gd name="T2" fmla="*/ 524 w 624"/>
                <a:gd name="T3" fmla="*/ 0 h 372"/>
                <a:gd name="T4" fmla="*/ 624 w 624"/>
                <a:gd name="T5" fmla="*/ 100 h 372"/>
                <a:gd name="T6" fmla="*/ 624 w 624"/>
                <a:gd name="T7" fmla="*/ 272 h 372"/>
                <a:gd name="T8" fmla="*/ 524 w 624"/>
                <a:gd name="T9" fmla="*/ 372 h 372"/>
                <a:gd name="T10" fmla="*/ 100 w 624"/>
                <a:gd name="T11" fmla="*/ 372 h 372"/>
                <a:gd name="T12" fmla="*/ 0 w 624"/>
                <a:gd name="T13" fmla="*/ 272 h 372"/>
                <a:gd name="T14" fmla="*/ 0 w 624"/>
                <a:gd name="T15" fmla="*/ 100 h 372"/>
                <a:gd name="T16" fmla="*/ 100 w 624"/>
                <a:gd name="T17" fmla="*/ 0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4" h="372">
                  <a:moveTo>
                    <a:pt x="100" y="0"/>
                  </a:moveTo>
                  <a:lnTo>
                    <a:pt x="524" y="0"/>
                  </a:lnTo>
                  <a:cubicBezTo>
                    <a:pt x="579" y="0"/>
                    <a:pt x="624" y="45"/>
                    <a:pt x="624" y="100"/>
                  </a:cubicBezTo>
                  <a:lnTo>
                    <a:pt x="624" y="272"/>
                  </a:lnTo>
                  <a:cubicBezTo>
                    <a:pt x="624" y="327"/>
                    <a:pt x="579" y="372"/>
                    <a:pt x="524" y="372"/>
                  </a:cubicBezTo>
                  <a:lnTo>
                    <a:pt x="100" y="372"/>
                  </a:lnTo>
                  <a:cubicBezTo>
                    <a:pt x="45" y="372"/>
                    <a:pt x="0" y="327"/>
                    <a:pt x="0" y="272"/>
                  </a:cubicBezTo>
                  <a:lnTo>
                    <a:pt x="0" y="100"/>
                  </a:lnTo>
                  <a:cubicBezTo>
                    <a:pt x="0" y="45"/>
                    <a:pt x="45" y="0"/>
                    <a:pt x="100" y="0"/>
                  </a:cubicBezTo>
                  <a:close/>
                </a:path>
              </a:pathLst>
            </a:cu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a:p>
          </p:txBody>
        </p:sp>
        <p:sp>
          <p:nvSpPr>
            <p:cNvPr id="348" name="Freeform 19"/>
            <p:cNvSpPr>
              <a:spLocks/>
            </p:cNvSpPr>
            <p:nvPr/>
          </p:nvSpPr>
          <p:spPr bwMode="auto">
            <a:xfrm>
              <a:off x="10494963" y="3698876"/>
              <a:ext cx="227013" cy="134938"/>
            </a:xfrm>
            <a:custGeom>
              <a:avLst/>
              <a:gdLst>
                <a:gd name="T0" fmla="*/ 100 w 624"/>
                <a:gd name="T1" fmla="*/ 0 h 371"/>
                <a:gd name="T2" fmla="*/ 524 w 624"/>
                <a:gd name="T3" fmla="*/ 0 h 371"/>
                <a:gd name="T4" fmla="*/ 624 w 624"/>
                <a:gd name="T5" fmla="*/ 100 h 371"/>
                <a:gd name="T6" fmla="*/ 624 w 624"/>
                <a:gd name="T7" fmla="*/ 271 h 371"/>
                <a:gd name="T8" fmla="*/ 524 w 624"/>
                <a:gd name="T9" fmla="*/ 371 h 371"/>
                <a:gd name="T10" fmla="*/ 100 w 624"/>
                <a:gd name="T11" fmla="*/ 371 h 371"/>
                <a:gd name="T12" fmla="*/ 0 w 624"/>
                <a:gd name="T13" fmla="*/ 271 h 371"/>
                <a:gd name="T14" fmla="*/ 0 w 624"/>
                <a:gd name="T15" fmla="*/ 100 h 371"/>
                <a:gd name="T16" fmla="*/ 100 w 624"/>
                <a:gd name="T17" fmla="*/ 0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4" h="371">
                  <a:moveTo>
                    <a:pt x="100" y="0"/>
                  </a:moveTo>
                  <a:lnTo>
                    <a:pt x="524" y="0"/>
                  </a:lnTo>
                  <a:cubicBezTo>
                    <a:pt x="579" y="0"/>
                    <a:pt x="624" y="45"/>
                    <a:pt x="624" y="100"/>
                  </a:cubicBezTo>
                  <a:lnTo>
                    <a:pt x="624" y="271"/>
                  </a:lnTo>
                  <a:cubicBezTo>
                    <a:pt x="624" y="326"/>
                    <a:pt x="579" y="371"/>
                    <a:pt x="524" y="371"/>
                  </a:cubicBezTo>
                  <a:lnTo>
                    <a:pt x="100" y="371"/>
                  </a:lnTo>
                  <a:cubicBezTo>
                    <a:pt x="45" y="371"/>
                    <a:pt x="0" y="326"/>
                    <a:pt x="0" y="271"/>
                  </a:cubicBezTo>
                  <a:lnTo>
                    <a:pt x="0" y="100"/>
                  </a:lnTo>
                  <a:cubicBezTo>
                    <a:pt x="0" y="45"/>
                    <a:pt x="45" y="0"/>
                    <a:pt x="100" y="0"/>
                  </a:cubicBezTo>
                  <a:close/>
                </a:path>
              </a:pathLst>
            </a:cu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a:p>
          </p:txBody>
        </p:sp>
        <p:sp>
          <p:nvSpPr>
            <p:cNvPr id="349" name="Freeform 20"/>
            <p:cNvSpPr>
              <a:spLocks/>
            </p:cNvSpPr>
            <p:nvPr/>
          </p:nvSpPr>
          <p:spPr bwMode="auto">
            <a:xfrm>
              <a:off x="10494963" y="3897313"/>
              <a:ext cx="227013" cy="133350"/>
            </a:xfrm>
            <a:custGeom>
              <a:avLst/>
              <a:gdLst>
                <a:gd name="T0" fmla="*/ 100 w 624"/>
                <a:gd name="T1" fmla="*/ 0 h 371"/>
                <a:gd name="T2" fmla="*/ 524 w 624"/>
                <a:gd name="T3" fmla="*/ 0 h 371"/>
                <a:gd name="T4" fmla="*/ 624 w 624"/>
                <a:gd name="T5" fmla="*/ 100 h 371"/>
                <a:gd name="T6" fmla="*/ 624 w 624"/>
                <a:gd name="T7" fmla="*/ 271 h 371"/>
                <a:gd name="T8" fmla="*/ 524 w 624"/>
                <a:gd name="T9" fmla="*/ 371 h 371"/>
                <a:gd name="T10" fmla="*/ 100 w 624"/>
                <a:gd name="T11" fmla="*/ 371 h 371"/>
                <a:gd name="T12" fmla="*/ 0 w 624"/>
                <a:gd name="T13" fmla="*/ 271 h 371"/>
                <a:gd name="T14" fmla="*/ 0 w 624"/>
                <a:gd name="T15" fmla="*/ 100 h 371"/>
                <a:gd name="T16" fmla="*/ 100 w 624"/>
                <a:gd name="T17" fmla="*/ 0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4" h="371">
                  <a:moveTo>
                    <a:pt x="100" y="0"/>
                  </a:moveTo>
                  <a:lnTo>
                    <a:pt x="524" y="0"/>
                  </a:lnTo>
                  <a:cubicBezTo>
                    <a:pt x="579" y="0"/>
                    <a:pt x="624" y="45"/>
                    <a:pt x="624" y="100"/>
                  </a:cubicBezTo>
                  <a:lnTo>
                    <a:pt x="624" y="271"/>
                  </a:lnTo>
                  <a:cubicBezTo>
                    <a:pt x="624" y="326"/>
                    <a:pt x="579" y="371"/>
                    <a:pt x="524" y="371"/>
                  </a:cubicBezTo>
                  <a:lnTo>
                    <a:pt x="100" y="371"/>
                  </a:lnTo>
                  <a:cubicBezTo>
                    <a:pt x="45" y="371"/>
                    <a:pt x="0" y="326"/>
                    <a:pt x="0" y="271"/>
                  </a:cubicBezTo>
                  <a:lnTo>
                    <a:pt x="0" y="100"/>
                  </a:lnTo>
                  <a:cubicBezTo>
                    <a:pt x="0" y="45"/>
                    <a:pt x="45" y="0"/>
                    <a:pt x="100" y="0"/>
                  </a:cubicBezTo>
                  <a:close/>
                </a:path>
              </a:pathLst>
            </a:cu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a:p>
          </p:txBody>
        </p:sp>
        <p:sp>
          <p:nvSpPr>
            <p:cNvPr id="350" name="Freeform 21"/>
            <p:cNvSpPr>
              <a:spLocks/>
            </p:cNvSpPr>
            <p:nvPr/>
          </p:nvSpPr>
          <p:spPr bwMode="auto">
            <a:xfrm>
              <a:off x="9852025" y="3354388"/>
              <a:ext cx="22225" cy="65088"/>
            </a:xfrm>
            <a:custGeom>
              <a:avLst/>
              <a:gdLst>
                <a:gd name="T0" fmla="*/ 65 w 65"/>
                <a:gd name="T1" fmla="*/ 178 h 178"/>
                <a:gd name="T2" fmla="*/ 43 w 65"/>
                <a:gd name="T3" fmla="*/ 178 h 178"/>
                <a:gd name="T4" fmla="*/ 43 w 65"/>
                <a:gd name="T5" fmla="*/ 39 h 178"/>
                <a:gd name="T6" fmla="*/ 22 w 65"/>
                <a:gd name="T7" fmla="*/ 54 h 178"/>
                <a:gd name="T8" fmla="*/ 0 w 65"/>
                <a:gd name="T9" fmla="*/ 65 h 178"/>
                <a:gd name="T10" fmla="*/ 0 w 65"/>
                <a:gd name="T11" fmla="*/ 44 h 178"/>
                <a:gd name="T12" fmla="*/ 31 w 65"/>
                <a:gd name="T13" fmla="*/ 24 h 178"/>
                <a:gd name="T14" fmla="*/ 51 w 65"/>
                <a:gd name="T15" fmla="*/ 0 h 178"/>
                <a:gd name="T16" fmla="*/ 65 w 65"/>
                <a:gd name="T17" fmla="*/ 0 h 178"/>
                <a:gd name="T18" fmla="*/ 65 w 65"/>
                <a:gd name="T19" fmla="*/ 178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 h="178">
                  <a:moveTo>
                    <a:pt x="65" y="178"/>
                  </a:moveTo>
                  <a:lnTo>
                    <a:pt x="43" y="178"/>
                  </a:lnTo>
                  <a:lnTo>
                    <a:pt x="43" y="39"/>
                  </a:lnTo>
                  <a:cubicBezTo>
                    <a:pt x="38" y="44"/>
                    <a:pt x="31" y="49"/>
                    <a:pt x="22" y="54"/>
                  </a:cubicBezTo>
                  <a:cubicBezTo>
                    <a:pt x="14" y="59"/>
                    <a:pt x="6" y="63"/>
                    <a:pt x="0" y="65"/>
                  </a:cubicBezTo>
                  <a:lnTo>
                    <a:pt x="0" y="44"/>
                  </a:lnTo>
                  <a:cubicBezTo>
                    <a:pt x="12" y="39"/>
                    <a:pt x="22" y="32"/>
                    <a:pt x="31" y="24"/>
                  </a:cubicBezTo>
                  <a:cubicBezTo>
                    <a:pt x="41" y="16"/>
                    <a:pt x="47" y="8"/>
                    <a:pt x="51" y="0"/>
                  </a:cubicBezTo>
                  <a:lnTo>
                    <a:pt x="65" y="0"/>
                  </a:lnTo>
                  <a:lnTo>
                    <a:pt x="65" y="178"/>
                  </a:lnTo>
                  <a:close/>
                </a:path>
              </a:pathLst>
            </a:custGeom>
            <a:solidFill>
              <a:srgbClr val="2319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a:p>
          </p:txBody>
        </p:sp>
        <p:sp>
          <p:nvSpPr>
            <p:cNvPr id="351" name="Freeform 22"/>
            <p:cNvSpPr>
              <a:spLocks noEditPoints="1"/>
            </p:cNvSpPr>
            <p:nvPr/>
          </p:nvSpPr>
          <p:spPr bwMode="auto">
            <a:xfrm>
              <a:off x="9842500" y="3551238"/>
              <a:ext cx="44450" cy="65088"/>
            </a:xfrm>
            <a:custGeom>
              <a:avLst/>
              <a:gdLst>
                <a:gd name="T0" fmla="*/ 77 w 122"/>
                <a:gd name="T1" fmla="*/ 177 h 177"/>
                <a:gd name="T2" fmla="*/ 77 w 122"/>
                <a:gd name="T3" fmla="*/ 134 h 177"/>
                <a:gd name="T4" fmla="*/ 0 w 122"/>
                <a:gd name="T5" fmla="*/ 134 h 177"/>
                <a:gd name="T6" fmla="*/ 0 w 122"/>
                <a:gd name="T7" fmla="*/ 114 h 177"/>
                <a:gd name="T8" fmla="*/ 81 w 122"/>
                <a:gd name="T9" fmla="*/ 0 h 177"/>
                <a:gd name="T10" fmla="*/ 98 w 122"/>
                <a:gd name="T11" fmla="*/ 0 h 177"/>
                <a:gd name="T12" fmla="*/ 98 w 122"/>
                <a:gd name="T13" fmla="*/ 114 h 177"/>
                <a:gd name="T14" fmla="*/ 122 w 122"/>
                <a:gd name="T15" fmla="*/ 114 h 177"/>
                <a:gd name="T16" fmla="*/ 122 w 122"/>
                <a:gd name="T17" fmla="*/ 134 h 177"/>
                <a:gd name="T18" fmla="*/ 98 w 122"/>
                <a:gd name="T19" fmla="*/ 134 h 177"/>
                <a:gd name="T20" fmla="*/ 98 w 122"/>
                <a:gd name="T21" fmla="*/ 177 h 177"/>
                <a:gd name="T22" fmla="*/ 77 w 122"/>
                <a:gd name="T23" fmla="*/ 177 h 177"/>
                <a:gd name="T24" fmla="*/ 77 w 122"/>
                <a:gd name="T25" fmla="*/ 114 h 177"/>
                <a:gd name="T26" fmla="*/ 77 w 122"/>
                <a:gd name="T27" fmla="*/ 35 h 177"/>
                <a:gd name="T28" fmla="*/ 21 w 122"/>
                <a:gd name="T29" fmla="*/ 114 h 177"/>
                <a:gd name="T30" fmla="*/ 77 w 122"/>
                <a:gd name="T31" fmla="*/ 114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2" h="177">
                  <a:moveTo>
                    <a:pt x="77" y="177"/>
                  </a:moveTo>
                  <a:lnTo>
                    <a:pt x="77" y="134"/>
                  </a:lnTo>
                  <a:lnTo>
                    <a:pt x="0" y="134"/>
                  </a:lnTo>
                  <a:lnTo>
                    <a:pt x="0" y="114"/>
                  </a:lnTo>
                  <a:lnTo>
                    <a:pt x="81" y="0"/>
                  </a:lnTo>
                  <a:lnTo>
                    <a:pt x="98" y="0"/>
                  </a:lnTo>
                  <a:lnTo>
                    <a:pt x="98" y="114"/>
                  </a:lnTo>
                  <a:lnTo>
                    <a:pt x="122" y="114"/>
                  </a:lnTo>
                  <a:lnTo>
                    <a:pt x="122" y="134"/>
                  </a:lnTo>
                  <a:lnTo>
                    <a:pt x="98" y="134"/>
                  </a:lnTo>
                  <a:lnTo>
                    <a:pt x="98" y="177"/>
                  </a:lnTo>
                  <a:lnTo>
                    <a:pt x="77" y="177"/>
                  </a:lnTo>
                  <a:close/>
                  <a:moveTo>
                    <a:pt x="77" y="114"/>
                  </a:moveTo>
                  <a:lnTo>
                    <a:pt x="77" y="35"/>
                  </a:lnTo>
                  <a:lnTo>
                    <a:pt x="21" y="114"/>
                  </a:lnTo>
                  <a:lnTo>
                    <a:pt x="77" y="114"/>
                  </a:lnTo>
                  <a:close/>
                </a:path>
              </a:pathLst>
            </a:custGeom>
            <a:solidFill>
              <a:srgbClr val="2319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a:p>
          </p:txBody>
        </p:sp>
        <p:sp>
          <p:nvSpPr>
            <p:cNvPr id="352" name="Freeform 23"/>
            <p:cNvSpPr>
              <a:spLocks/>
            </p:cNvSpPr>
            <p:nvPr/>
          </p:nvSpPr>
          <p:spPr bwMode="auto">
            <a:xfrm>
              <a:off x="9845675" y="3735388"/>
              <a:ext cx="41275" cy="63500"/>
            </a:xfrm>
            <a:custGeom>
              <a:avLst/>
              <a:gdLst>
                <a:gd name="T0" fmla="*/ 0 w 114"/>
                <a:gd name="T1" fmla="*/ 21 h 174"/>
                <a:gd name="T2" fmla="*/ 0 w 114"/>
                <a:gd name="T3" fmla="*/ 0 h 174"/>
                <a:gd name="T4" fmla="*/ 114 w 114"/>
                <a:gd name="T5" fmla="*/ 0 h 174"/>
                <a:gd name="T6" fmla="*/ 114 w 114"/>
                <a:gd name="T7" fmla="*/ 17 h 174"/>
                <a:gd name="T8" fmla="*/ 80 w 114"/>
                <a:gd name="T9" fmla="*/ 64 h 174"/>
                <a:gd name="T10" fmla="*/ 55 w 114"/>
                <a:gd name="T11" fmla="*/ 126 h 174"/>
                <a:gd name="T12" fmla="*/ 46 w 114"/>
                <a:gd name="T13" fmla="*/ 174 h 174"/>
                <a:gd name="T14" fmla="*/ 24 w 114"/>
                <a:gd name="T15" fmla="*/ 174 h 174"/>
                <a:gd name="T16" fmla="*/ 32 w 114"/>
                <a:gd name="T17" fmla="*/ 124 h 174"/>
                <a:gd name="T18" fmla="*/ 55 w 114"/>
                <a:gd name="T19" fmla="*/ 67 h 174"/>
                <a:gd name="T20" fmla="*/ 86 w 114"/>
                <a:gd name="T21" fmla="*/ 21 h 174"/>
                <a:gd name="T22" fmla="*/ 0 w 114"/>
                <a:gd name="T23" fmla="*/ 21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4" h="174">
                  <a:moveTo>
                    <a:pt x="0" y="21"/>
                  </a:moveTo>
                  <a:lnTo>
                    <a:pt x="0" y="0"/>
                  </a:lnTo>
                  <a:lnTo>
                    <a:pt x="114" y="0"/>
                  </a:lnTo>
                  <a:lnTo>
                    <a:pt x="114" y="17"/>
                  </a:lnTo>
                  <a:cubicBezTo>
                    <a:pt x="103" y="29"/>
                    <a:pt x="91" y="44"/>
                    <a:pt x="80" y="64"/>
                  </a:cubicBezTo>
                  <a:cubicBezTo>
                    <a:pt x="69" y="84"/>
                    <a:pt x="61" y="105"/>
                    <a:pt x="55" y="126"/>
                  </a:cubicBezTo>
                  <a:cubicBezTo>
                    <a:pt x="50" y="141"/>
                    <a:pt x="48" y="157"/>
                    <a:pt x="46" y="174"/>
                  </a:cubicBezTo>
                  <a:lnTo>
                    <a:pt x="24" y="174"/>
                  </a:lnTo>
                  <a:cubicBezTo>
                    <a:pt x="24" y="160"/>
                    <a:pt x="27" y="144"/>
                    <a:pt x="32" y="124"/>
                  </a:cubicBezTo>
                  <a:cubicBezTo>
                    <a:pt x="38" y="104"/>
                    <a:pt x="45" y="85"/>
                    <a:pt x="55" y="67"/>
                  </a:cubicBezTo>
                  <a:cubicBezTo>
                    <a:pt x="65" y="49"/>
                    <a:pt x="75" y="33"/>
                    <a:pt x="86" y="21"/>
                  </a:cubicBezTo>
                  <a:lnTo>
                    <a:pt x="0" y="21"/>
                  </a:lnTo>
                  <a:close/>
                </a:path>
              </a:pathLst>
            </a:custGeom>
            <a:solidFill>
              <a:srgbClr val="2319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a:p>
          </p:txBody>
        </p:sp>
        <p:sp>
          <p:nvSpPr>
            <p:cNvPr id="353" name="Freeform 24"/>
            <p:cNvSpPr>
              <a:spLocks/>
            </p:cNvSpPr>
            <p:nvPr/>
          </p:nvSpPr>
          <p:spPr bwMode="auto">
            <a:xfrm>
              <a:off x="10212388" y="3354388"/>
              <a:ext cx="42863" cy="65088"/>
            </a:xfrm>
            <a:custGeom>
              <a:avLst/>
              <a:gdLst>
                <a:gd name="T0" fmla="*/ 117 w 117"/>
                <a:gd name="T1" fmla="*/ 157 h 178"/>
                <a:gd name="T2" fmla="*/ 117 w 117"/>
                <a:gd name="T3" fmla="*/ 178 h 178"/>
                <a:gd name="T4" fmla="*/ 0 w 117"/>
                <a:gd name="T5" fmla="*/ 178 h 178"/>
                <a:gd name="T6" fmla="*/ 3 w 117"/>
                <a:gd name="T7" fmla="*/ 163 h 178"/>
                <a:gd name="T8" fmla="*/ 17 w 117"/>
                <a:gd name="T9" fmla="*/ 139 h 178"/>
                <a:gd name="T10" fmla="*/ 46 w 117"/>
                <a:gd name="T11" fmla="*/ 112 h 178"/>
                <a:gd name="T12" fmla="*/ 85 w 117"/>
                <a:gd name="T13" fmla="*/ 75 h 178"/>
                <a:gd name="T14" fmla="*/ 95 w 117"/>
                <a:gd name="T15" fmla="*/ 49 h 178"/>
                <a:gd name="T16" fmla="*/ 86 w 117"/>
                <a:gd name="T17" fmla="*/ 27 h 178"/>
                <a:gd name="T18" fmla="*/ 62 w 117"/>
                <a:gd name="T19" fmla="*/ 18 h 178"/>
                <a:gd name="T20" fmla="*/ 36 w 117"/>
                <a:gd name="T21" fmla="*/ 28 h 178"/>
                <a:gd name="T22" fmla="*/ 27 w 117"/>
                <a:gd name="T23" fmla="*/ 53 h 178"/>
                <a:gd name="T24" fmla="*/ 5 w 117"/>
                <a:gd name="T25" fmla="*/ 51 h 178"/>
                <a:gd name="T26" fmla="*/ 22 w 117"/>
                <a:gd name="T27" fmla="*/ 13 h 178"/>
                <a:gd name="T28" fmla="*/ 62 w 117"/>
                <a:gd name="T29" fmla="*/ 0 h 178"/>
                <a:gd name="T30" fmla="*/ 102 w 117"/>
                <a:gd name="T31" fmla="*/ 14 h 178"/>
                <a:gd name="T32" fmla="*/ 117 w 117"/>
                <a:gd name="T33" fmla="*/ 49 h 178"/>
                <a:gd name="T34" fmla="*/ 113 w 117"/>
                <a:gd name="T35" fmla="*/ 70 h 178"/>
                <a:gd name="T36" fmla="*/ 98 w 117"/>
                <a:gd name="T37" fmla="*/ 92 h 178"/>
                <a:gd name="T38" fmla="*/ 65 w 117"/>
                <a:gd name="T39" fmla="*/ 123 h 178"/>
                <a:gd name="T40" fmla="*/ 40 w 117"/>
                <a:gd name="T41" fmla="*/ 145 h 178"/>
                <a:gd name="T42" fmla="*/ 31 w 117"/>
                <a:gd name="T43" fmla="*/ 157 h 178"/>
                <a:gd name="T44" fmla="*/ 117 w 117"/>
                <a:gd name="T45" fmla="*/ 157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7" h="178">
                  <a:moveTo>
                    <a:pt x="117" y="157"/>
                  </a:moveTo>
                  <a:lnTo>
                    <a:pt x="117" y="178"/>
                  </a:lnTo>
                  <a:lnTo>
                    <a:pt x="0" y="178"/>
                  </a:lnTo>
                  <a:cubicBezTo>
                    <a:pt x="0" y="172"/>
                    <a:pt x="1" y="167"/>
                    <a:pt x="3" y="163"/>
                  </a:cubicBezTo>
                  <a:cubicBezTo>
                    <a:pt x="6" y="155"/>
                    <a:pt x="11" y="147"/>
                    <a:pt x="17" y="139"/>
                  </a:cubicBezTo>
                  <a:cubicBezTo>
                    <a:pt x="24" y="131"/>
                    <a:pt x="33" y="122"/>
                    <a:pt x="46" y="112"/>
                  </a:cubicBezTo>
                  <a:cubicBezTo>
                    <a:pt x="65" y="97"/>
                    <a:pt x="78" y="84"/>
                    <a:pt x="85" y="75"/>
                  </a:cubicBezTo>
                  <a:cubicBezTo>
                    <a:pt x="92" y="66"/>
                    <a:pt x="95" y="57"/>
                    <a:pt x="95" y="49"/>
                  </a:cubicBezTo>
                  <a:cubicBezTo>
                    <a:pt x="95" y="40"/>
                    <a:pt x="92" y="33"/>
                    <a:pt x="86" y="27"/>
                  </a:cubicBezTo>
                  <a:cubicBezTo>
                    <a:pt x="80" y="21"/>
                    <a:pt x="71" y="18"/>
                    <a:pt x="62" y="18"/>
                  </a:cubicBezTo>
                  <a:cubicBezTo>
                    <a:pt x="51" y="18"/>
                    <a:pt x="43" y="21"/>
                    <a:pt x="36" y="28"/>
                  </a:cubicBezTo>
                  <a:cubicBezTo>
                    <a:pt x="30" y="34"/>
                    <a:pt x="27" y="42"/>
                    <a:pt x="27" y="53"/>
                  </a:cubicBezTo>
                  <a:lnTo>
                    <a:pt x="5" y="51"/>
                  </a:lnTo>
                  <a:cubicBezTo>
                    <a:pt x="6" y="35"/>
                    <a:pt x="12" y="22"/>
                    <a:pt x="22" y="13"/>
                  </a:cubicBezTo>
                  <a:cubicBezTo>
                    <a:pt x="32" y="4"/>
                    <a:pt x="45" y="0"/>
                    <a:pt x="62" y="0"/>
                  </a:cubicBezTo>
                  <a:cubicBezTo>
                    <a:pt x="79" y="0"/>
                    <a:pt x="92" y="5"/>
                    <a:pt x="102" y="14"/>
                  </a:cubicBezTo>
                  <a:cubicBezTo>
                    <a:pt x="112" y="24"/>
                    <a:pt x="117" y="35"/>
                    <a:pt x="117" y="49"/>
                  </a:cubicBezTo>
                  <a:cubicBezTo>
                    <a:pt x="117" y="56"/>
                    <a:pt x="116" y="63"/>
                    <a:pt x="113" y="70"/>
                  </a:cubicBezTo>
                  <a:cubicBezTo>
                    <a:pt x="110" y="77"/>
                    <a:pt x="105" y="84"/>
                    <a:pt x="98" y="92"/>
                  </a:cubicBezTo>
                  <a:cubicBezTo>
                    <a:pt x="92" y="99"/>
                    <a:pt x="80" y="110"/>
                    <a:pt x="65" y="123"/>
                  </a:cubicBezTo>
                  <a:cubicBezTo>
                    <a:pt x="52" y="134"/>
                    <a:pt x="43" y="141"/>
                    <a:pt x="40" y="145"/>
                  </a:cubicBezTo>
                  <a:cubicBezTo>
                    <a:pt x="36" y="149"/>
                    <a:pt x="33" y="153"/>
                    <a:pt x="31" y="157"/>
                  </a:cubicBezTo>
                  <a:lnTo>
                    <a:pt x="117" y="157"/>
                  </a:lnTo>
                  <a:close/>
                </a:path>
              </a:pathLst>
            </a:custGeom>
            <a:solidFill>
              <a:srgbClr val="2319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a:p>
          </p:txBody>
        </p:sp>
        <p:sp>
          <p:nvSpPr>
            <p:cNvPr id="354" name="Freeform 25"/>
            <p:cNvSpPr>
              <a:spLocks/>
            </p:cNvSpPr>
            <p:nvPr/>
          </p:nvSpPr>
          <p:spPr bwMode="auto">
            <a:xfrm>
              <a:off x="10213975" y="3552826"/>
              <a:ext cx="42863" cy="63500"/>
            </a:xfrm>
            <a:custGeom>
              <a:avLst/>
              <a:gdLst>
                <a:gd name="T0" fmla="*/ 0 w 117"/>
                <a:gd name="T1" fmla="*/ 128 h 178"/>
                <a:gd name="T2" fmla="*/ 22 w 117"/>
                <a:gd name="T3" fmla="*/ 127 h 178"/>
                <a:gd name="T4" fmla="*/ 34 w 117"/>
                <a:gd name="T5" fmla="*/ 152 h 178"/>
                <a:gd name="T6" fmla="*/ 56 w 117"/>
                <a:gd name="T7" fmla="*/ 160 h 178"/>
                <a:gd name="T8" fmla="*/ 83 w 117"/>
                <a:gd name="T9" fmla="*/ 148 h 178"/>
                <a:gd name="T10" fmla="*/ 94 w 117"/>
                <a:gd name="T11" fmla="*/ 117 h 178"/>
                <a:gd name="T12" fmla="*/ 83 w 117"/>
                <a:gd name="T13" fmla="*/ 87 h 178"/>
                <a:gd name="T14" fmla="*/ 56 w 117"/>
                <a:gd name="T15" fmla="*/ 77 h 178"/>
                <a:gd name="T16" fmla="*/ 37 w 117"/>
                <a:gd name="T17" fmla="*/ 81 h 178"/>
                <a:gd name="T18" fmla="*/ 24 w 117"/>
                <a:gd name="T19" fmla="*/ 94 h 178"/>
                <a:gd name="T20" fmla="*/ 4 w 117"/>
                <a:gd name="T21" fmla="*/ 91 h 178"/>
                <a:gd name="T22" fmla="*/ 21 w 117"/>
                <a:gd name="T23" fmla="*/ 0 h 178"/>
                <a:gd name="T24" fmla="*/ 108 w 117"/>
                <a:gd name="T25" fmla="*/ 0 h 178"/>
                <a:gd name="T26" fmla="*/ 108 w 117"/>
                <a:gd name="T27" fmla="*/ 21 h 178"/>
                <a:gd name="T28" fmla="*/ 38 w 117"/>
                <a:gd name="T29" fmla="*/ 21 h 178"/>
                <a:gd name="T30" fmla="*/ 28 w 117"/>
                <a:gd name="T31" fmla="*/ 69 h 178"/>
                <a:gd name="T32" fmla="*/ 62 w 117"/>
                <a:gd name="T33" fmla="*/ 57 h 178"/>
                <a:gd name="T34" fmla="*/ 101 w 117"/>
                <a:gd name="T35" fmla="*/ 73 h 178"/>
                <a:gd name="T36" fmla="*/ 117 w 117"/>
                <a:gd name="T37" fmla="*/ 115 h 178"/>
                <a:gd name="T38" fmla="*/ 103 w 117"/>
                <a:gd name="T39" fmla="*/ 156 h 178"/>
                <a:gd name="T40" fmla="*/ 56 w 117"/>
                <a:gd name="T41" fmla="*/ 178 h 178"/>
                <a:gd name="T42" fmla="*/ 17 w 117"/>
                <a:gd name="T43" fmla="*/ 164 h 178"/>
                <a:gd name="T44" fmla="*/ 0 w 117"/>
                <a:gd name="T45" fmla="*/ 128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7" h="178">
                  <a:moveTo>
                    <a:pt x="0" y="128"/>
                  </a:moveTo>
                  <a:lnTo>
                    <a:pt x="22" y="127"/>
                  </a:lnTo>
                  <a:cubicBezTo>
                    <a:pt x="24" y="138"/>
                    <a:pt x="28" y="146"/>
                    <a:pt x="34" y="152"/>
                  </a:cubicBezTo>
                  <a:cubicBezTo>
                    <a:pt x="40" y="157"/>
                    <a:pt x="48" y="160"/>
                    <a:pt x="56" y="160"/>
                  </a:cubicBezTo>
                  <a:cubicBezTo>
                    <a:pt x="67" y="160"/>
                    <a:pt x="76" y="156"/>
                    <a:pt x="83" y="148"/>
                  </a:cubicBezTo>
                  <a:cubicBezTo>
                    <a:pt x="90" y="140"/>
                    <a:pt x="94" y="130"/>
                    <a:pt x="94" y="117"/>
                  </a:cubicBezTo>
                  <a:cubicBezTo>
                    <a:pt x="94" y="104"/>
                    <a:pt x="90" y="95"/>
                    <a:pt x="83" y="87"/>
                  </a:cubicBezTo>
                  <a:cubicBezTo>
                    <a:pt x="76" y="80"/>
                    <a:pt x="67" y="77"/>
                    <a:pt x="56" y="77"/>
                  </a:cubicBezTo>
                  <a:cubicBezTo>
                    <a:pt x="49" y="77"/>
                    <a:pt x="43" y="78"/>
                    <a:pt x="37" y="81"/>
                  </a:cubicBezTo>
                  <a:cubicBezTo>
                    <a:pt x="32" y="85"/>
                    <a:pt x="27" y="89"/>
                    <a:pt x="24" y="94"/>
                  </a:cubicBezTo>
                  <a:lnTo>
                    <a:pt x="4" y="91"/>
                  </a:lnTo>
                  <a:lnTo>
                    <a:pt x="21" y="0"/>
                  </a:lnTo>
                  <a:lnTo>
                    <a:pt x="108" y="0"/>
                  </a:lnTo>
                  <a:lnTo>
                    <a:pt x="108" y="21"/>
                  </a:lnTo>
                  <a:lnTo>
                    <a:pt x="38" y="21"/>
                  </a:lnTo>
                  <a:lnTo>
                    <a:pt x="28" y="69"/>
                  </a:lnTo>
                  <a:cubicBezTo>
                    <a:pt x="39" y="61"/>
                    <a:pt x="50" y="57"/>
                    <a:pt x="62" y="57"/>
                  </a:cubicBezTo>
                  <a:cubicBezTo>
                    <a:pt x="77" y="57"/>
                    <a:pt x="90" y="63"/>
                    <a:pt x="101" y="73"/>
                  </a:cubicBezTo>
                  <a:cubicBezTo>
                    <a:pt x="111" y="84"/>
                    <a:pt x="117" y="98"/>
                    <a:pt x="117" y="115"/>
                  </a:cubicBezTo>
                  <a:cubicBezTo>
                    <a:pt x="117" y="131"/>
                    <a:pt x="112" y="145"/>
                    <a:pt x="103" y="156"/>
                  </a:cubicBezTo>
                  <a:cubicBezTo>
                    <a:pt x="91" y="170"/>
                    <a:pt x="76" y="178"/>
                    <a:pt x="56" y="178"/>
                  </a:cubicBezTo>
                  <a:cubicBezTo>
                    <a:pt x="40" y="178"/>
                    <a:pt x="27" y="173"/>
                    <a:pt x="17" y="164"/>
                  </a:cubicBezTo>
                  <a:cubicBezTo>
                    <a:pt x="7" y="155"/>
                    <a:pt x="1" y="143"/>
                    <a:pt x="0" y="128"/>
                  </a:cubicBezTo>
                  <a:close/>
                </a:path>
              </a:pathLst>
            </a:custGeom>
            <a:solidFill>
              <a:srgbClr val="2319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a:p>
          </p:txBody>
        </p:sp>
        <p:sp>
          <p:nvSpPr>
            <p:cNvPr id="355" name="Freeform 26"/>
            <p:cNvSpPr>
              <a:spLocks noEditPoints="1"/>
            </p:cNvSpPr>
            <p:nvPr/>
          </p:nvSpPr>
          <p:spPr bwMode="auto">
            <a:xfrm>
              <a:off x="10213975" y="3733801"/>
              <a:ext cx="41275" cy="65088"/>
            </a:xfrm>
            <a:custGeom>
              <a:avLst/>
              <a:gdLst>
                <a:gd name="T0" fmla="*/ 34 w 117"/>
                <a:gd name="T1" fmla="*/ 82 h 180"/>
                <a:gd name="T2" fmla="*/ 14 w 117"/>
                <a:gd name="T3" fmla="*/ 67 h 180"/>
                <a:gd name="T4" fmla="*/ 7 w 117"/>
                <a:gd name="T5" fmla="*/ 45 h 180"/>
                <a:gd name="T6" fmla="*/ 21 w 117"/>
                <a:gd name="T7" fmla="*/ 13 h 180"/>
                <a:gd name="T8" fmla="*/ 58 w 117"/>
                <a:gd name="T9" fmla="*/ 0 h 180"/>
                <a:gd name="T10" fmla="*/ 95 w 117"/>
                <a:gd name="T11" fmla="*/ 13 h 180"/>
                <a:gd name="T12" fmla="*/ 109 w 117"/>
                <a:gd name="T13" fmla="*/ 46 h 180"/>
                <a:gd name="T14" fmla="*/ 103 w 117"/>
                <a:gd name="T15" fmla="*/ 67 h 180"/>
                <a:gd name="T16" fmla="*/ 83 w 117"/>
                <a:gd name="T17" fmla="*/ 82 h 180"/>
                <a:gd name="T18" fmla="*/ 108 w 117"/>
                <a:gd name="T19" fmla="*/ 99 h 180"/>
                <a:gd name="T20" fmla="*/ 117 w 117"/>
                <a:gd name="T21" fmla="*/ 127 h 180"/>
                <a:gd name="T22" fmla="*/ 101 w 117"/>
                <a:gd name="T23" fmla="*/ 165 h 180"/>
                <a:gd name="T24" fmla="*/ 58 w 117"/>
                <a:gd name="T25" fmla="*/ 180 h 180"/>
                <a:gd name="T26" fmla="*/ 16 w 117"/>
                <a:gd name="T27" fmla="*/ 165 h 180"/>
                <a:gd name="T28" fmla="*/ 0 w 117"/>
                <a:gd name="T29" fmla="*/ 126 h 180"/>
                <a:gd name="T30" fmla="*/ 9 w 117"/>
                <a:gd name="T31" fmla="*/ 97 h 180"/>
                <a:gd name="T32" fmla="*/ 34 w 117"/>
                <a:gd name="T33" fmla="*/ 82 h 180"/>
                <a:gd name="T34" fmla="*/ 30 w 117"/>
                <a:gd name="T35" fmla="*/ 45 h 180"/>
                <a:gd name="T36" fmla="*/ 38 w 117"/>
                <a:gd name="T37" fmla="*/ 65 h 180"/>
                <a:gd name="T38" fmla="*/ 59 w 117"/>
                <a:gd name="T39" fmla="*/ 73 h 180"/>
                <a:gd name="T40" fmla="*/ 79 w 117"/>
                <a:gd name="T41" fmla="*/ 65 h 180"/>
                <a:gd name="T42" fmla="*/ 87 w 117"/>
                <a:gd name="T43" fmla="*/ 46 h 180"/>
                <a:gd name="T44" fmla="*/ 79 w 117"/>
                <a:gd name="T45" fmla="*/ 26 h 180"/>
                <a:gd name="T46" fmla="*/ 58 w 117"/>
                <a:gd name="T47" fmla="*/ 18 h 180"/>
                <a:gd name="T48" fmla="*/ 38 w 117"/>
                <a:gd name="T49" fmla="*/ 26 h 180"/>
                <a:gd name="T50" fmla="*/ 30 w 117"/>
                <a:gd name="T51" fmla="*/ 45 h 180"/>
                <a:gd name="T52" fmla="*/ 23 w 117"/>
                <a:gd name="T53" fmla="*/ 126 h 180"/>
                <a:gd name="T54" fmla="*/ 27 w 117"/>
                <a:gd name="T55" fmla="*/ 144 h 180"/>
                <a:gd name="T56" fmla="*/ 40 w 117"/>
                <a:gd name="T57" fmla="*/ 158 h 180"/>
                <a:gd name="T58" fmla="*/ 59 w 117"/>
                <a:gd name="T59" fmla="*/ 163 h 180"/>
                <a:gd name="T60" fmla="*/ 84 w 117"/>
                <a:gd name="T61" fmla="*/ 153 h 180"/>
                <a:gd name="T62" fmla="*/ 94 w 117"/>
                <a:gd name="T63" fmla="*/ 127 h 180"/>
                <a:gd name="T64" fmla="*/ 84 w 117"/>
                <a:gd name="T65" fmla="*/ 101 h 180"/>
                <a:gd name="T66" fmla="*/ 58 w 117"/>
                <a:gd name="T67" fmla="*/ 91 h 180"/>
                <a:gd name="T68" fmla="*/ 33 w 117"/>
                <a:gd name="T69" fmla="*/ 101 h 180"/>
                <a:gd name="T70" fmla="*/ 23 w 117"/>
                <a:gd name="T71" fmla="*/ 126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17" h="180">
                  <a:moveTo>
                    <a:pt x="34" y="82"/>
                  </a:moveTo>
                  <a:cubicBezTo>
                    <a:pt x="25" y="78"/>
                    <a:pt x="18" y="73"/>
                    <a:pt x="14" y="67"/>
                  </a:cubicBezTo>
                  <a:cubicBezTo>
                    <a:pt x="10" y="61"/>
                    <a:pt x="7" y="54"/>
                    <a:pt x="7" y="45"/>
                  </a:cubicBezTo>
                  <a:cubicBezTo>
                    <a:pt x="7" y="33"/>
                    <a:pt x="12" y="22"/>
                    <a:pt x="21" y="13"/>
                  </a:cubicBezTo>
                  <a:cubicBezTo>
                    <a:pt x="31" y="4"/>
                    <a:pt x="43" y="0"/>
                    <a:pt x="58" y="0"/>
                  </a:cubicBezTo>
                  <a:cubicBezTo>
                    <a:pt x="74" y="0"/>
                    <a:pt x="86" y="4"/>
                    <a:pt x="95" y="13"/>
                  </a:cubicBezTo>
                  <a:cubicBezTo>
                    <a:pt x="105" y="22"/>
                    <a:pt x="109" y="33"/>
                    <a:pt x="109" y="46"/>
                  </a:cubicBezTo>
                  <a:cubicBezTo>
                    <a:pt x="109" y="54"/>
                    <a:pt x="107" y="61"/>
                    <a:pt x="103" y="67"/>
                  </a:cubicBezTo>
                  <a:cubicBezTo>
                    <a:pt x="99" y="74"/>
                    <a:pt x="92" y="78"/>
                    <a:pt x="83" y="82"/>
                  </a:cubicBezTo>
                  <a:cubicBezTo>
                    <a:pt x="94" y="85"/>
                    <a:pt x="103" y="91"/>
                    <a:pt x="108" y="99"/>
                  </a:cubicBezTo>
                  <a:cubicBezTo>
                    <a:pt x="114" y="107"/>
                    <a:pt x="117" y="116"/>
                    <a:pt x="117" y="127"/>
                  </a:cubicBezTo>
                  <a:cubicBezTo>
                    <a:pt x="117" y="142"/>
                    <a:pt x="111" y="155"/>
                    <a:pt x="101" y="165"/>
                  </a:cubicBezTo>
                  <a:cubicBezTo>
                    <a:pt x="90" y="175"/>
                    <a:pt x="76" y="180"/>
                    <a:pt x="58" y="180"/>
                  </a:cubicBezTo>
                  <a:cubicBezTo>
                    <a:pt x="41" y="180"/>
                    <a:pt x="27" y="175"/>
                    <a:pt x="16" y="165"/>
                  </a:cubicBezTo>
                  <a:cubicBezTo>
                    <a:pt x="6" y="155"/>
                    <a:pt x="0" y="142"/>
                    <a:pt x="0" y="126"/>
                  </a:cubicBezTo>
                  <a:cubicBezTo>
                    <a:pt x="0" y="115"/>
                    <a:pt x="3" y="105"/>
                    <a:pt x="9" y="97"/>
                  </a:cubicBezTo>
                  <a:cubicBezTo>
                    <a:pt x="15" y="90"/>
                    <a:pt x="23" y="84"/>
                    <a:pt x="34" y="82"/>
                  </a:cubicBezTo>
                  <a:close/>
                  <a:moveTo>
                    <a:pt x="30" y="45"/>
                  </a:moveTo>
                  <a:cubicBezTo>
                    <a:pt x="30" y="53"/>
                    <a:pt x="32" y="60"/>
                    <a:pt x="38" y="65"/>
                  </a:cubicBezTo>
                  <a:cubicBezTo>
                    <a:pt x="43" y="70"/>
                    <a:pt x="50" y="73"/>
                    <a:pt x="59" y="73"/>
                  </a:cubicBezTo>
                  <a:cubicBezTo>
                    <a:pt x="67" y="73"/>
                    <a:pt x="74" y="71"/>
                    <a:pt x="79" y="65"/>
                  </a:cubicBezTo>
                  <a:cubicBezTo>
                    <a:pt x="85" y="60"/>
                    <a:pt x="87" y="54"/>
                    <a:pt x="87" y="46"/>
                  </a:cubicBezTo>
                  <a:cubicBezTo>
                    <a:pt x="87" y="38"/>
                    <a:pt x="85" y="31"/>
                    <a:pt x="79" y="26"/>
                  </a:cubicBezTo>
                  <a:cubicBezTo>
                    <a:pt x="74" y="20"/>
                    <a:pt x="67" y="18"/>
                    <a:pt x="58" y="18"/>
                  </a:cubicBezTo>
                  <a:cubicBezTo>
                    <a:pt x="50" y="18"/>
                    <a:pt x="43" y="20"/>
                    <a:pt x="38" y="26"/>
                  </a:cubicBezTo>
                  <a:cubicBezTo>
                    <a:pt x="32" y="31"/>
                    <a:pt x="30" y="37"/>
                    <a:pt x="30" y="45"/>
                  </a:cubicBezTo>
                  <a:close/>
                  <a:moveTo>
                    <a:pt x="23" y="126"/>
                  </a:moveTo>
                  <a:cubicBezTo>
                    <a:pt x="23" y="133"/>
                    <a:pt x="24" y="139"/>
                    <a:pt x="27" y="144"/>
                  </a:cubicBezTo>
                  <a:cubicBezTo>
                    <a:pt x="30" y="150"/>
                    <a:pt x="34" y="155"/>
                    <a:pt x="40" y="158"/>
                  </a:cubicBezTo>
                  <a:cubicBezTo>
                    <a:pt x="46" y="161"/>
                    <a:pt x="52" y="163"/>
                    <a:pt x="59" y="163"/>
                  </a:cubicBezTo>
                  <a:cubicBezTo>
                    <a:pt x="69" y="163"/>
                    <a:pt x="78" y="159"/>
                    <a:pt x="84" y="153"/>
                  </a:cubicBezTo>
                  <a:cubicBezTo>
                    <a:pt x="91" y="146"/>
                    <a:pt x="94" y="137"/>
                    <a:pt x="94" y="127"/>
                  </a:cubicBezTo>
                  <a:cubicBezTo>
                    <a:pt x="94" y="117"/>
                    <a:pt x="91" y="108"/>
                    <a:pt x="84" y="101"/>
                  </a:cubicBezTo>
                  <a:cubicBezTo>
                    <a:pt x="77" y="94"/>
                    <a:pt x="68" y="91"/>
                    <a:pt x="58" y="91"/>
                  </a:cubicBezTo>
                  <a:cubicBezTo>
                    <a:pt x="48" y="91"/>
                    <a:pt x="39" y="94"/>
                    <a:pt x="33" y="101"/>
                  </a:cubicBezTo>
                  <a:cubicBezTo>
                    <a:pt x="26" y="108"/>
                    <a:pt x="23" y="116"/>
                    <a:pt x="23" y="126"/>
                  </a:cubicBezTo>
                  <a:close/>
                </a:path>
              </a:pathLst>
            </a:custGeom>
            <a:solidFill>
              <a:srgbClr val="2319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a:p>
          </p:txBody>
        </p:sp>
        <p:sp>
          <p:nvSpPr>
            <p:cNvPr id="356" name="Freeform 27"/>
            <p:cNvSpPr>
              <a:spLocks noEditPoints="1"/>
            </p:cNvSpPr>
            <p:nvPr/>
          </p:nvSpPr>
          <p:spPr bwMode="auto">
            <a:xfrm>
              <a:off x="10213975" y="3932238"/>
              <a:ext cx="41275" cy="65088"/>
            </a:xfrm>
            <a:custGeom>
              <a:avLst/>
              <a:gdLst>
                <a:gd name="T0" fmla="*/ 0 w 115"/>
                <a:gd name="T1" fmla="*/ 90 h 180"/>
                <a:gd name="T2" fmla="*/ 6 w 115"/>
                <a:gd name="T3" fmla="*/ 39 h 180"/>
                <a:gd name="T4" fmla="*/ 25 w 115"/>
                <a:gd name="T5" fmla="*/ 10 h 180"/>
                <a:gd name="T6" fmla="*/ 57 w 115"/>
                <a:gd name="T7" fmla="*/ 0 h 180"/>
                <a:gd name="T8" fmla="*/ 82 w 115"/>
                <a:gd name="T9" fmla="*/ 5 h 180"/>
                <a:gd name="T10" fmla="*/ 100 w 115"/>
                <a:gd name="T11" fmla="*/ 22 h 180"/>
                <a:gd name="T12" fmla="*/ 111 w 115"/>
                <a:gd name="T13" fmla="*/ 48 h 180"/>
                <a:gd name="T14" fmla="*/ 115 w 115"/>
                <a:gd name="T15" fmla="*/ 90 h 180"/>
                <a:gd name="T16" fmla="*/ 108 w 115"/>
                <a:gd name="T17" fmla="*/ 140 h 180"/>
                <a:gd name="T18" fmla="*/ 89 w 115"/>
                <a:gd name="T19" fmla="*/ 170 h 180"/>
                <a:gd name="T20" fmla="*/ 57 w 115"/>
                <a:gd name="T21" fmla="*/ 180 h 180"/>
                <a:gd name="T22" fmla="*/ 17 w 115"/>
                <a:gd name="T23" fmla="*/ 162 h 180"/>
                <a:gd name="T24" fmla="*/ 0 w 115"/>
                <a:gd name="T25" fmla="*/ 90 h 180"/>
                <a:gd name="T26" fmla="*/ 22 w 115"/>
                <a:gd name="T27" fmla="*/ 90 h 180"/>
                <a:gd name="T28" fmla="*/ 32 w 115"/>
                <a:gd name="T29" fmla="*/ 148 h 180"/>
                <a:gd name="T30" fmla="*/ 57 w 115"/>
                <a:gd name="T31" fmla="*/ 162 h 180"/>
                <a:gd name="T32" fmla="*/ 82 w 115"/>
                <a:gd name="T33" fmla="*/ 148 h 180"/>
                <a:gd name="T34" fmla="*/ 92 w 115"/>
                <a:gd name="T35" fmla="*/ 90 h 180"/>
                <a:gd name="T36" fmla="*/ 82 w 115"/>
                <a:gd name="T37" fmla="*/ 32 h 180"/>
                <a:gd name="T38" fmla="*/ 57 w 115"/>
                <a:gd name="T39" fmla="*/ 18 h 180"/>
                <a:gd name="T40" fmla="*/ 33 w 115"/>
                <a:gd name="T41" fmla="*/ 30 h 180"/>
                <a:gd name="T42" fmla="*/ 22 w 115"/>
                <a:gd name="T43" fmla="*/ 9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5" h="180">
                  <a:moveTo>
                    <a:pt x="0" y="90"/>
                  </a:moveTo>
                  <a:cubicBezTo>
                    <a:pt x="0" y="69"/>
                    <a:pt x="2" y="52"/>
                    <a:pt x="6" y="39"/>
                  </a:cubicBezTo>
                  <a:cubicBezTo>
                    <a:pt x="10" y="27"/>
                    <a:pt x="17" y="17"/>
                    <a:pt x="25" y="10"/>
                  </a:cubicBezTo>
                  <a:cubicBezTo>
                    <a:pt x="34" y="3"/>
                    <a:pt x="44" y="0"/>
                    <a:pt x="57" y="0"/>
                  </a:cubicBezTo>
                  <a:cubicBezTo>
                    <a:pt x="67" y="0"/>
                    <a:pt x="75" y="1"/>
                    <a:pt x="82" y="5"/>
                  </a:cubicBezTo>
                  <a:cubicBezTo>
                    <a:pt x="89" y="9"/>
                    <a:pt x="95" y="15"/>
                    <a:pt x="100" y="22"/>
                  </a:cubicBezTo>
                  <a:cubicBezTo>
                    <a:pt x="104" y="29"/>
                    <a:pt x="108" y="38"/>
                    <a:pt x="111" y="48"/>
                  </a:cubicBezTo>
                  <a:cubicBezTo>
                    <a:pt x="113" y="58"/>
                    <a:pt x="115" y="72"/>
                    <a:pt x="115" y="90"/>
                  </a:cubicBezTo>
                  <a:cubicBezTo>
                    <a:pt x="115" y="111"/>
                    <a:pt x="113" y="127"/>
                    <a:pt x="108" y="140"/>
                  </a:cubicBezTo>
                  <a:cubicBezTo>
                    <a:pt x="104" y="153"/>
                    <a:pt x="98" y="163"/>
                    <a:pt x="89" y="170"/>
                  </a:cubicBezTo>
                  <a:cubicBezTo>
                    <a:pt x="81" y="177"/>
                    <a:pt x="70" y="180"/>
                    <a:pt x="57" y="180"/>
                  </a:cubicBezTo>
                  <a:cubicBezTo>
                    <a:pt x="40" y="180"/>
                    <a:pt x="27" y="174"/>
                    <a:pt x="17" y="162"/>
                  </a:cubicBezTo>
                  <a:cubicBezTo>
                    <a:pt x="5" y="147"/>
                    <a:pt x="0" y="123"/>
                    <a:pt x="0" y="90"/>
                  </a:cubicBezTo>
                  <a:close/>
                  <a:moveTo>
                    <a:pt x="22" y="90"/>
                  </a:moveTo>
                  <a:cubicBezTo>
                    <a:pt x="22" y="119"/>
                    <a:pt x="25" y="138"/>
                    <a:pt x="32" y="148"/>
                  </a:cubicBezTo>
                  <a:cubicBezTo>
                    <a:pt x="39" y="157"/>
                    <a:pt x="47" y="162"/>
                    <a:pt x="57" y="162"/>
                  </a:cubicBezTo>
                  <a:cubicBezTo>
                    <a:pt x="67" y="162"/>
                    <a:pt x="75" y="157"/>
                    <a:pt x="82" y="148"/>
                  </a:cubicBezTo>
                  <a:cubicBezTo>
                    <a:pt x="89" y="138"/>
                    <a:pt x="92" y="119"/>
                    <a:pt x="92" y="90"/>
                  </a:cubicBezTo>
                  <a:cubicBezTo>
                    <a:pt x="92" y="61"/>
                    <a:pt x="89" y="41"/>
                    <a:pt x="82" y="32"/>
                  </a:cubicBezTo>
                  <a:cubicBezTo>
                    <a:pt x="76" y="22"/>
                    <a:pt x="67" y="18"/>
                    <a:pt x="57" y="18"/>
                  </a:cubicBezTo>
                  <a:cubicBezTo>
                    <a:pt x="47" y="18"/>
                    <a:pt x="39" y="22"/>
                    <a:pt x="33" y="30"/>
                  </a:cubicBezTo>
                  <a:cubicBezTo>
                    <a:pt x="25" y="41"/>
                    <a:pt x="22" y="61"/>
                    <a:pt x="22" y="90"/>
                  </a:cubicBezTo>
                  <a:close/>
                </a:path>
              </a:pathLst>
            </a:custGeom>
            <a:solidFill>
              <a:srgbClr val="2319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a:p>
          </p:txBody>
        </p:sp>
        <p:sp>
          <p:nvSpPr>
            <p:cNvPr id="357" name="Freeform 28"/>
            <p:cNvSpPr>
              <a:spLocks/>
            </p:cNvSpPr>
            <p:nvPr/>
          </p:nvSpPr>
          <p:spPr bwMode="auto">
            <a:xfrm>
              <a:off x="10583863" y="3354388"/>
              <a:ext cx="42863" cy="66675"/>
            </a:xfrm>
            <a:custGeom>
              <a:avLst/>
              <a:gdLst>
                <a:gd name="T0" fmla="*/ 0 w 116"/>
                <a:gd name="T1" fmla="*/ 131 h 181"/>
                <a:gd name="T2" fmla="*/ 21 w 116"/>
                <a:gd name="T3" fmla="*/ 128 h 181"/>
                <a:gd name="T4" fmla="*/ 34 w 116"/>
                <a:gd name="T5" fmla="*/ 154 h 181"/>
                <a:gd name="T6" fmla="*/ 56 w 116"/>
                <a:gd name="T7" fmla="*/ 163 h 181"/>
                <a:gd name="T8" fmla="*/ 82 w 116"/>
                <a:gd name="T9" fmla="*/ 152 h 181"/>
                <a:gd name="T10" fmla="*/ 93 w 116"/>
                <a:gd name="T11" fmla="*/ 126 h 181"/>
                <a:gd name="T12" fmla="*/ 83 w 116"/>
                <a:gd name="T13" fmla="*/ 101 h 181"/>
                <a:gd name="T14" fmla="*/ 58 w 116"/>
                <a:gd name="T15" fmla="*/ 91 h 181"/>
                <a:gd name="T16" fmla="*/ 43 w 116"/>
                <a:gd name="T17" fmla="*/ 94 h 181"/>
                <a:gd name="T18" fmla="*/ 45 w 116"/>
                <a:gd name="T19" fmla="*/ 75 h 181"/>
                <a:gd name="T20" fmla="*/ 48 w 116"/>
                <a:gd name="T21" fmla="*/ 75 h 181"/>
                <a:gd name="T22" fmla="*/ 74 w 116"/>
                <a:gd name="T23" fmla="*/ 68 h 181"/>
                <a:gd name="T24" fmla="*/ 85 w 116"/>
                <a:gd name="T25" fmla="*/ 45 h 181"/>
                <a:gd name="T26" fmla="*/ 77 w 116"/>
                <a:gd name="T27" fmla="*/ 26 h 181"/>
                <a:gd name="T28" fmla="*/ 56 w 116"/>
                <a:gd name="T29" fmla="*/ 18 h 181"/>
                <a:gd name="T30" fmla="*/ 35 w 116"/>
                <a:gd name="T31" fmla="*/ 26 h 181"/>
                <a:gd name="T32" fmla="*/ 24 w 116"/>
                <a:gd name="T33" fmla="*/ 50 h 181"/>
                <a:gd name="T34" fmla="*/ 2 w 116"/>
                <a:gd name="T35" fmla="*/ 46 h 181"/>
                <a:gd name="T36" fmla="*/ 20 w 116"/>
                <a:gd name="T37" fmla="*/ 12 h 181"/>
                <a:gd name="T38" fmla="*/ 55 w 116"/>
                <a:gd name="T39" fmla="*/ 0 h 181"/>
                <a:gd name="T40" fmla="*/ 82 w 116"/>
                <a:gd name="T41" fmla="*/ 6 h 181"/>
                <a:gd name="T42" fmla="*/ 100 w 116"/>
                <a:gd name="T43" fmla="*/ 23 h 181"/>
                <a:gd name="T44" fmla="*/ 107 w 116"/>
                <a:gd name="T45" fmla="*/ 46 h 181"/>
                <a:gd name="T46" fmla="*/ 101 w 116"/>
                <a:gd name="T47" fmla="*/ 67 h 181"/>
                <a:gd name="T48" fmla="*/ 83 w 116"/>
                <a:gd name="T49" fmla="*/ 82 h 181"/>
                <a:gd name="T50" fmla="*/ 107 w 116"/>
                <a:gd name="T51" fmla="*/ 97 h 181"/>
                <a:gd name="T52" fmla="*/ 116 w 116"/>
                <a:gd name="T53" fmla="*/ 125 h 181"/>
                <a:gd name="T54" fmla="*/ 99 w 116"/>
                <a:gd name="T55" fmla="*/ 165 h 181"/>
                <a:gd name="T56" fmla="*/ 56 w 116"/>
                <a:gd name="T57" fmla="*/ 181 h 181"/>
                <a:gd name="T58" fmla="*/ 17 w 116"/>
                <a:gd name="T59" fmla="*/ 167 h 181"/>
                <a:gd name="T60" fmla="*/ 0 w 116"/>
                <a:gd name="T61" fmla="*/ 131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16" h="181">
                  <a:moveTo>
                    <a:pt x="0" y="131"/>
                  </a:moveTo>
                  <a:lnTo>
                    <a:pt x="21" y="128"/>
                  </a:lnTo>
                  <a:cubicBezTo>
                    <a:pt x="24" y="140"/>
                    <a:pt x="28" y="149"/>
                    <a:pt x="34" y="154"/>
                  </a:cubicBezTo>
                  <a:cubicBezTo>
                    <a:pt x="40" y="160"/>
                    <a:pt x="47" y="163"/>
                    <a:pt x="56" y="163"/>
                  </a:cubicBezTo>
                  <a:cubicBezTo>
                    <a:pt x="66" y="163"/>
                    <a:pt x="75" y="159"/>
                    <a:pt x="82" y="152"/>
                  </a:cubicBezTo>
                  <a:cubicBezTo>
                    <a:pt x="89" y="145"/>
                    <a:pt x="93" y="136"/>
                    <a:pt x="93" y="126"/>
                  </a:cubicBezTo>
                  <a:cubicBezTo>
                    <a:pt x="93" y="116"/>
                    <a:pt x="89" y="107"/>
                    <a:pt x="83" y="101"/>
                  </a:cubicBezTo>
                  <a:cubicBezTo>
                    <a:pt x="76" y="95"/>
                    <a:pt x="68" y="91"/>
                    <a:pt x="58" y="91"/>
                  </a:cubicBezTo>
                  <a:cubicBezTo>
                    <a:pt x="54" y="91"/>
                    <a:pt x="49" y="92"/>
                    <a:pt x="43" y="94"/>
                  </a:cubicBezTo>
                  <a:lnTo>
                    <a:pt x="45" y="75"/>
                  </a:lnTo>
                  <a:cubicBezTo>
                    <a:pt x="46" y="75"/>
                    <a:pt x="48" y="75"/>
                    <a:pt x="48" y="75"/>
                  </a:cubicBezTo>
                  <a:cubicBezTo>
                    <a:pt x="58" y="75"/>
                    <a:pt x="66" y="72"/>
                    <a:pt x="74" y="68"/>
                  </a:cubicBezTo>
                  <a:cubicBezTo>
                    <a:pt x="81" y="63"/>
                    <a:pt x="85" y="55"/>
                    <a:pt x="85" y="45"/>
                  </a:cubicBezTo>
                  <a:cubicBezTo>
                    <a:pt x="85" y="38"/>
                    <a:pt x="82" y="31"/>
                    <a:pt x="77" y="26"/>
                  </a:cubicBezTo>
                  <a:cubicBezTo>
                    <a:pt x="71" y="20"/>
                    <a:pt x="64" y="18"/>
                    <a:pt x="56" y="18"/>
                  </a:cubicBezTo>
                  <a:cubicBezTo>
                    <a:pt x="47" y="18"/>
                    <a:pt x="40" y="21"/>
                    <a:pt x="35" y="26"/>
                  </a:cubicBezTo>
                  <a:cubicBezTo>
                    <a:pt x="29" y="31"/>
                    <a:pt x="25" y="39"/>
                    <a:pt x="24" y="50"/>
                  </a:cubicBezTo>
                  <a:lnTo>
                    <a:pt x="2" y="46"/>
                  </a:lnTo>
                  <a:cubicBezTo>
                    <a:pt x="5" y="31"/>
                    <a:pt x="11" y="20"/>
                    <a:pt x="20" y="12"/>
                  </a:cubicBezTo>
                  <a:cubicBezTo>
                    <a:pt x="29" y="4"/>
                    <a:pt x="41" y="0"/>
                    <a:pt x="55" y="0"/>
                  </a:cubicBezTo>
                  <a:cubicBezTo>
                    <a:pt x="65" y="0"/>
                    <a:pt x="74" y="2"/>
                    <a:pt x="82" y="6"/>
                  </a:cubicBezTo>
                  <a:cubicBezTo>
                    <a:pt x="90" y="10"/>
                    <a:pt x="96" y="16"/>
                    <a:pt x="100" y="23"/>
                  </a:cubicBezTo>
                  <a:cubicBezTo>
                    <a:pt x="105" y="30"/>
                    <a:pt x="107" y="38"/>
                    <a:pt x="107" y="46"/>
                  </a:cubicBezTo>
                  <a:cubicBezTo>
                    <a:pt x="107" y="54"/>
                    <a:pt x="105" y="60"/>
                    <a:pt x="101" y="67"/>
                  </a:cubicBezTo>
                  <a:cubicBezTo>
                    <a:pt x="97" y="73"/>
                    <a:pt x="91" y="78"/>
                    <a:pt x="83" y="82"/>
                  </a:cubicBezTo>
                  <a:cubicBezTo>
                    <a:pt x="93" y="84"/>
                    <a:pt x="101" y="89"/>
                    <a:pt x="107" y="97"/>
                  </a:cubicBezTo>
                  <a:cubicBezTo>
                    <a:pt x="113" y="104"/>
                    <a:pt x="116" y="114"/>
                    <a:pt x="116" y="125"/>
                  </a:cubicBezTo>
                  <a:cubicBezTo>
                    <a:pt x="116" y="141"/>
                    <a:pt x="110" y="154"/>
                    <a:pt x="99" y="165"/>
                  </a:cubicBezTo>
                  <a:cubicBezTo>
                    <a:pt x="87" y="175"/>
                    <a:pt x="73" y="181"/>
                    <a:pt x="56" y="181"/>
                  </a:cubicBezTo>
                  <a:cubicBezTo>
                    <a:pt x="40" y="181"/>
                    <a:pt x="28" y="176"/>
                    <a:pt x="17" y="167"/>
                  </a:cubicBezTo>
                  <a:cubicBezTo>
                    <a:pt x="7" y="157"/>
                    <a:pt x="1" y="145"/>
                    <a:pt x="0" y="131"/>
                  </a:cubicBezTo>
                  <a:close/>
                </a:path>
              </a:pathLst>
            </a:custGeom>
            <a:solidFill>
              <a:srgbClr val="2319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a:p>
          </p:txBody>
        </p:sp>
        <p:sp>
          <p:nvSpPr>
            <p:cNvPr id="358" name="Freeform 29"/>
            <p:cNvSpPr>
              <a:spLocks noEditPoints="1"/>
            </p:cNvSpPr>
            <p:nvPr/>
          </p:nvSpPr>
          <p:spPr bwMode="auto">
            <a:xfrm>
              <a:off x="10583863" y="3551238"/>
              <a:ext cx="42863" cy="65088"/>
            </a:xfrm>
            <a:custGeom>
              <a:avLst/>
              <a:gdLst>
                <a:gd name="T0" fmla="*/ 114 w 117"/>
                <a:gd name="T1" fmla="*/ 44 h 181"/>
                <a:gd name="T2" fmla="*/ 92 w 117"/>
                <a:gd name="T3" fmla="*/ 46 h 181"/>
                <a:gd name="T4" fmla="*/ 84 w 117"/>
                <a:gd name="T5" fmla="*/ 27 h 181"/>
                <a:gd name="T6" fmla="*/ 62 w 117"/>
                <a:gd name="T7" fmla="*/ 18 h 181"/>
                <a:gd name="T8" fmla="*/ 44 w 117"/>
                <a:gd name="T9" fmla="*/ 24 h 181"/>
                <a:gd name="T10" fmla="*/ 27 w 117"/>
                <a:gd name="T11" fmla="*/ 45 h 181"/>
                <a:gd name="T12" fmla="*/ 21 w 117"/>
                <a:gd name="T13" fmla="*/ 86 h 181"/>
                <a:gd name="T14" fmla="*/ 40 w 117"/>
                <a:gd name="T15" fmla="*/ 69 h 181"/>
                <a:gd name="T16" fmla="*/ 64 w 117"/>
                <a:gd name="T17" fmla="*/ 63 h 181"/>
                <a:gd name="T18" fmla="*/ 101 w 117"/>
                <a:gd name="T19" fmla="*/ 79 h 181"/>
                <a:gd name="T20" fmla="*/ 117 w 117"/>
                <a:gd name="T21" fmla="*/ 120 h 181"/>
                <a:gd name="T22" fmla="*/ 109 w 117"/>
                <a:gd name="T23" fmla="*/ 151 h 181"/>
                <a:gd name="T24" fmla="*/ 90 w 117"/>
                <a:gd name="T25" fmla="*/ 173 h 181"/>
                <a:gd name="T26" fmla="*/ 61 w 117"/>
                <a:gd name="T27" fmla="*/ 181 h 181"/>
                <a:gd name="T28" fmla="*/ 17 w 117"/>
                <a:gd name="T29" fmla="*/ 161 h 181"/>
                <a:gd name="T30" fmla="*/ 0 w 117"/>
                <a:gd name="T31" fmla="*/ 95 h 181"/>
                <a:gd name="T32" fmla="*/ 19 w 117"/>
                <a:gd name="T33" fmla="*/ 20 h 181"/>
                <a:gd name="T34" fmla="*/ 63 w 117"/>
                <a:gd name="T35" fmla="*/ 0 h 181"/>
                <a:gd name="T36" fmla="*/ 98 w 117"/>
                <a:gd name="T37" fmla="*/ 12 h 181"/>
                <a:gd name="T38" fmla="*/ 114 w 117"/>
                <a:gd name="T39" fmla="*/ 44 h 181"/>
                <a:gd name="T40" fmla="*/ 25 w 117"/>
                <a:gd name="T41" fmla="*/ 120 h 181"/>
                <a:gd name="T42" fmla="*/ 29 w 117"/>
                <a:gd name="T43" fmla="*/ 142 h 181"/>
                <a:gd name="T44" fmla="*/ 43 w 117"/>
                <a:gd name="T45" fmla="*/ 157 h 181"/>
                <a:gd name="T46" fmla="*/ 61 w 117"/>
                <a:gd name="T47" fmla="*/ 163 h 181"/>
                <a:gd name="T48" fmla="*/ 84 w 117"/>
                <a:gd name="T49" fmla="*/ 152 h 181"/>
                <a:gd name="T50" fmla="*/ 94 w 117"/>
                <a:gd name="T51" fmla="*/ 122 h 181"/>
                <a:gd name="T52" fmla="*/ 85 w 117"/>
                <a:gd name="T53" fmla="*/ 93 h 181"/>
                <a:gd name="T54" fmla="*/ 60 w 117"/>
                <a:gd name="T55" fmla="*/ 82 h 181"/>
                <a:gd name="T56" fmla="*/ 35 w 117"/>
                <a:gd name="T57" fmla="*/ 93 h 181"/>
                <a:gd name="T58" fmla="*/ 25 w 117"/>
                <a:gd name="T59" fmla="*/ 12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7" h="181">
                  <a:moveTo>
                    <a:pt x="114" y="44"/>
                  </a:moveTo>
                  <a:lnTo>
                    <a:pt x="92" y="46"/>
                  </a:lnTo>
                  <a:cubicBezTo>
                    <a:pt x="90" y="37"/>
                    <a:pt x="87" y="31"/>
                    <a:pt x="84" y="27"/>
                  </a:cubicBezTo>
                  <a:cubicBezTo>
                    <a:pt x="78" y="21"/>
                    <a:pt x="71" y="18"/>
                    <a:pt x="62" y="18"/>
                  </a:cubicBezTo>
                  <a:cubicBezTo>
                    <a:pt x="55" y="18"/>
                    <a:pt x="49" y="20"/>
                    <a:pt x="44" y="24"/>
                  </a:cubicBezTo>
                  <a:cubicBezTo>
                    <a:pt x="37" y="29"/>
                    <a:pt x="31" y="36"/>
                    <a:pt x="27" y="45"/>
                  </a:cubicBezTo>
                  <a:cubicBezTo>
                    <a:pt x="23" y="55"/>
                    <a:pt x="21" y="69"/>
                    <a:pt x="21" y="86"/>
                  </a:cubicBezTo>
                  <a:cubicBezTo>
                    <a:pt x="26" y="78"/>
                    <a:pt x="33" y="72"/>
                    <a:pt x="40" y="69"/>
                  </a:cubicBezTo>
                  <a:cubicBezTo>
                    <a:pt x="48" y="65"/>
                    <a:pt x="56" y="63"/>
                    <a:pt x="64" y="63"/>
                  </a:cubicBezTo>
                  <a:cubicBezTo>
                    <a:pt x="79" y="63"/>
                    <a:pt x="91" y="68"/>
                    <a:pt x="101" y="79"/>
                  </a:cubicBezTo>
                  <a:cubicBezTo>
                    <a:pt x="111" y="90"/>
                    <a:pt x="117" y="103"/>
                    <a:pt x="117" y="120"/>
                  </a:cubicBezTo>
                  <a:cubicBezTo>
                    <a:pt x="117" y="131"/>
                    <a:pt x="114" y="142"/>
                    <a:pt x="109" y="151"/>
                  </a:cubicBezTo>
                  <a:cubicBezTo>
                    <a:pt x="105" y="161"/>
                    <a:pt x="98" y="168"/>
                    <a:pt x="90" y="173"/>
                  </a:cubicBezTo>
                  <a:cubicBezTo>
                    <a:pt x="81" y="178"/>
                    <a:pt x="72" y="181"/>
                    <a:pt x="61" y="181"/>
                  </a:cubicBezTo>
                  <a:cubicBezTo>
                    <a:pt x="43" y="181"/>
                    <a:pt x="28" y="174"/>
                    <a:pt x="17" y="161"/>
                  </a:cubicBezTo>
                  <a:cubicBezTo>
                    <a:pt x="5" y="147"/>
                    <a:pt x="0" y="125"/>
                    <a:pt x="0" y="95"/>
                  </a:cubicBezTo>
                  <a:cubicBezTo>
                    <a:pt x="0" y="61"/>
                    <a:pt x="6" y="36"/>
                    <a:pt x="19" y="20"/>
                  </a:cubicBezTo>
                  <a:cubicBezTo>
                    <a:pt x="30" y="7"/>
                    <a:pt x="45" y="0"/>
                    <a:pt x="63" y="0"/>
                  </a:cubicBezTo>
                  <a:cubicBezTo>
                    <a:pt x="77" y="0"/>
                    <a:pt x="89" y="4"/>
                    <a:pt x="98" y="12"/>
                  </a:cubicBezTo>
                  <a:cubicBezTo>
                    <a:pt x="106" y="20"/>
                    <a:pt x="112" y="30"/>
                    <a:pt x="114" y="44"/>
                  </a:cubicBezTo>
                  <a:close/>
                  <a:moveTo>
                    <a:pt x="25" y="120"/>
                  </a:moveTo>
                  <a:cubicBezTo>
                    <a:pt x="25" y="128"/>
                    <a:pt x="26" y="135"/>
                    <a:pt x="29" y="142"/>
                  </a:cubicBezTo>
                  <a:cubicBezTo>
                    <a:pt x="33" y="149"/>
                    <a:pt x="37" y="154"/>
                    <a:pt x="43" y="157"/>
                  </a:cubicBezTo>
                  <a:cubicBezTo>
                    <a:pt x="48" y="161"/>
                    <a:pt x="54" y="163"/>
                    <a:pt x="61" y="163"/>
                  </a:cubicBezTo>
                  <a:cubicBezTo>
                    <a:pt x="70" y="163"/>
                    <a:pt x="78" y="159"/>
                    <a:pt x="84" y="152"/>
                  </a:cubicBezTo>
                  <a:cubicBezTo>
                    <a:pt x="91" y="144"/>
                    <a:pt x="94" y="134"/>
                    <a:pt x="94" y="122"/>
                  </a:cubicBezTo>
                  <a:cubicBezTo>
                    <a:pt x="94" y="109"/>
                    <a:pt x="91" y="100"/>
                    <a:pt x="85" y="93"/>
                  </a:cubicBezTo>
                  <a:cubicBezTo>
                    <a:pt x="78" y="86"/>
                    <a:pt x="70" y="82"/>
                    <a:pt x="60" y="82"/>
                  </a:cubicBezTo>
                  <a:cubicBezTo>
                    <a:pt x="50" y="82"/>
                    <a:pt x="42" y="86"/>
                    <a:pt x="35" y="93"/>
                  </a:cubicBezTo>
                  <a:cubicBezTo>
                    <a:pt x="28" y="100"/>
                    <a:pt x="25" y="109"/>
                    <a:pt x="25" y="120"/>
                  </a:cubicBezTo>
                  <a:close/>
                </a:path>
              </a:pathLst>
            </a:custGeom>
            <a:solidFill>
              <a:srgbClr val="2319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a:p>
          </p:txBody>
        </p:sp>
        <p:sp>
          <p:nvSpPr>
            <p:cNvPr id="359" name="Freeform 30"/>
            <p:cNvSpPr>
              <a:spLocks noEditPoints="1"/>
            </p:cNvSpPr>
            <p:nvPr/>
          </p:nvSpPr>
          <p:spPr bwMode="auto">
            <a:xfrm>
              <a:off x="10583863" y="3733801"/>
              <a:ext cx="42863" cy="65088"/>
            </a:xfrm>
            <a:custGeom>
              <a:avLst/>
              <a:gdLst>
                <a:gd name="T0" fmla="*/ 3 w 116"/>
                <a:gd name="T1" fmla="*/ 136 h 180"/>
                <a:gd name="T2" fmla="*/ 24 w 116"/>
                <a:gd name="T3" fmla="*/ 135 h 180"/>
                <a:gd name="T4" fmla="*/ 34 w 116"/>
                <a:gd name="T5" fmla="*/ 156 h 180"/>
                <a:gd name="T6" fmla="*/ 53 w 116"/>
                <a:gd name="T7" fmla="*/ 163 h 180"/>
                <a:gd name="T8" fmla="*/ 71 w 116"/>
                <a:gd name="T9" fmla="*/ 158 h 180"/>
                <a:gd name="T10" fmla="*/ 83 w 116"/>
                <a:gd name="T11" fmla="*/ 146 h 180"/>
                <a:gd name="T12" fmla="*/ 91 w 116"/>
                <a:gd name="T13" fmla="*/ 125 h 180"/>
                <a:gd name="T14" fmla="*/ 94 w 116"/>
                <a:gd name="T15" fmla="*/ 98 h 180"/>
                <a:gd name="T16" fmla="*/ 94 w 116"/>
                <a:gd name="T17" fmla="*/ 94 h 180"/>
                <a:gd name="T18" fmla="*/ 76 w 116"/>
                <a:gd name="T19" fmla="*/ 111 h 180"/>
                <a:gd name="T20" fmla="*/ 52 w 116"/>
                <a:gd name="T21" fmla="*/ 117 h 180"/>
                <a:gd name="T22" fmla="*/ 15 w 116"/>
                <a:gd name="T23" fmla="*/ 101 h 180"/>
                <a:gd name="T24" fmla="*/ 0 w 116"/>
                <a:gd name="T25" fmla="*/ 60 h 180"/>
                <a:gd name="T26" fmla="*/ 16 w 116"/>
                <a:gd name="T27" fmla="*/ 16 h 180"/>
                <a:gd name="T28" fmla="*/ 55 w 116"/>
                <a:gd name="T29" fmla="*/ 0 h 180"/>
                <a:gd name="T30" fmla="*/ 87 w 116"/>
                <a:gd name="T31" fmla="*/ 9 h 180"/>
                <a:gd name="T32" fmla="*/ 108 w 116"/>
                <a:gd name="T33" fmla="*/ 36 h 180"/>
                <a:gd name="T34" fmla="*/ 116 w 116"/>
                <a:gd name="T35" fmla="*/ 85 h 180"/>
                <a:gd name="T36" fmla="*/ 108 w 116"/>
                <a:gd name="T37" fmla="*/ 139 h 180"/>
                <a:gd name="T38" fmla="*/ 87 w 116"/>
                <a:gd name="T39" fmla="*/ 170 h 180"/>
                <a:gd name="T40" fmla="*/ 53 w 116"/>
                <a:gd name="T41" fmla="*/ 180 h 180"/>
                <a:gd name="T42" fmla="*/ 19 w 116"/>
                <a:gd name="T43" fmla="*/ 169 h 180"/>
                <a:gd name="T44" fmla="*/ 3 w 116"/>
                <a:gd name="T45" fmla="*/ 136 h 180"/>
                <a:gd name="T46" fmla="*/ 92 w 116"/>
                <a:gd name="T47" fmla="*/ 58 h 180"/>
                <a:gd name="T48" fmla="*/ 82 w 116"/>
                <a:gd name="T49" fmla="*/ 29 h 180"/>
                <a:gd name="T50" fmla="*/ 58 w 116"/>
                <a:gd name="T51" fmla="*/ 18 h 180"/>
                <a:gd name="T52" fmla="*/ 33 w 116"/>
                <a:gd name="T53" fmla="*/ 30 h 180"/>
                <a:gd name="T54" fmla="*/ 22 w 116"/>
                <a:gd name="T55" fmla="*/ 60 h 180"/>
                <a:gd name="T56" fmla="*/ 32 w 116"/>
                <a:gd name="T57" fmla="*/ 88 h 180"/>
                <a:gd name="T58" fmla="*/ 57 w 116"/>
                <a:gd name="T59" fmla="*/ 98 h 180"/>
                <a:gd name="T60" fmla="*/ 82 w 116"/>
                <a:gd name="T61" fmla="*/ 88 h 180"/>
                <a:gd name="T62" fmla="*/ 92 w 116"/>
                <a:gd name="T63" fmla="*/ 58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6" h="180">
                  <a:moveTo>
                    <a:pt x="3" y="136"/>
                  </a:moveTo>
                  <a:lnTo>
                    <a:pt x="24" y="135"/>
                  </a:lnTo>
                  <a:cubicBezTo>
                    <a:pt x="25" y="144"/>
                    <a:pt x="29" y="152"/>
                    <a:pt x="34" y="156"/>
                  </a:cubicBezTo>
                  <a:cubicBezTo>
                    <a:pt x="39" y="160"/>
                    <a:pt x="45" y="163"/>
                    <a:pt x="53" y="163"/>
                  </a:cubicBezTo>
                  <a:cubicBezTo>
                    <a:pt x="60" y="163"/>
                    <a:pt x="65" y="161"/>
                    <a:pt x="71" y="158"/>
                  </a:cubicBezTo>
                  <a:cubicBezTo>
                    <a:pt x="76" y="155"/>
                    <a:pt x="80" y="151"/>
                    <a:pt x="83" y="146"/>
                  </a:cubicBezTo>
                  <a:cubicBezTo>
                    <a:pt x="86" y="141"/>
                    <a:pt x="89" y="134"/>
                    <a:pt x="91" y="125"/>
                  </a:cubicBezTo>
                  <a:cubicBezTo>
                    <a:pt x="93" y="116"/>
                    <a:pt x="94" y="107"/>
                    <a:pt x="94" y="98"/>
                  </a:cubicBezTo>
                  <a:cubicBezTo>
                    <a:pt x="94" y="97"/>
                    <a:pt x="94" y="96"/>
                    <a:pt x="94" y="94"/>
                  </a:cubicBezTo>
                  <a:cubicBezTo>
                    <a:pt x="90" y="101"/>
                    <a:pt x="84" y="107"/>
                    <a:pt x="76" y="111"/>
                  </a:cubicBezTo>
                  <a:cubicBezTo>
                    <a:pt x="69" y="115"/>
                    <a:pt x="61" y="117"/>
                    <a:pt x="52" y="117"/>
                  </a:cubicBezTo>
                  <a:cubicBezTo>
                    <a:pt x="37" y="117"/>
                    <a:pt x="25" y="112"/>
                    <a:pt x="15" y="101"/>
                  </a:cubicBezTo>
                  <a:cubicBezTo>
                    <a:pt x="5" y="91"/>
                    <a:pt x="0" y="77"/>
                    <a:pt x="0" y="60"/>
                  </a:cubicBezTo>
                  <a:cubicBezTo>
                    <a:pt x="0" y="42"/>
                    <a:pt x="5" y="27"/>
                    <a:pt x="16" y="16"/>
                  </a:cubicBezTo>
                  <a:cubicBezTo>
                    <a:pt x="26" y="5"/>
                    <a:pt x="39" y="0"/>
                    <a:pt x="55" y="0"/>
                  </a:cubicBezTo>
                  <a:cubicBezTo>
                    <a:pt x="67" y="0"/>
                    <a:pt x="77" y="3"/>
                    <a:pt x="87" y="9"/>
                  </a:cubicBezTo>
                  <a:cubicBezTo>
                    <a:pt x="96" y="15"/>
                    <a:pt x="103" y="24"/>
                    <a:pt x="108" y="36"/>
                  </a:cubicBezTo>
                  <a:cubicBezTo>
                    <a:pt x="113" y="47"/>
                    <a:pt x="116" y="64"/>
                    <a:pt x="116" y="85"/>
                  </a:cubicBezTo>
                  <a:cubicBezTo>
                    <a:pt x="116" y="108"/>
                    <a:pt x="113" y="126"/>
                    <a:pt x="108" y="139"/>
                  </a:cubicBezTo>
                  <a:cubicBezTo>
                    <a:pt x="104" y="153"/>
                    <a:pt x="96" y="163"/>
                    <a:pt x="87" y="170"/>
                  </a:cubicBezTo>
                  <a:cubicBezTo>
                    <a:pt x="77" y="177"/>
                    <a:pt x="66" y="180"/>
                    <a:pt x="53" y="180"/>
                  </a:cubicBezTo>
                  <a:cubicBezTo>
                    <a:pt x="39" y="180"/>
                    <a:pt x="27" y="177"/>
                    <a:pt x="19" y="169"/>
                  </a:cubicBezTo>
                  <a:cubicBezTo>
                    <a:pt x="10" y="161"/>
                    <a:pt x="5" y="150"/>
                    <a:pt x="3" y="136"/>
                  </a:cubicBezTo>
                  <a:close/>
                  <a:moveTo>
                    <a:pt x="92" y="58"/>
                  </a:moveTo>
                  <a:cubicBezTo>
                    <a:pt x="92" y="46"/>
                    <a:pt x="88" y="36"/>
                    <a:pt x="82" y="29"/>
                  </a:cubicBezTo>
                  <a:cubicBezTo>
                    <a:pt x="75" y="22"/>
                    <a:pt x="67" y="18"/>
                    <a:pt x="58" y="18"/>
                  </a:cubicBezTo>
                  <a:cubicBezTo>
                    <a:pt x="48" y="18"/>
                    <a:pt x="40" y="22"/>
                    <a:pt x="33" y="30"/>
                  </a:cubicBezTo>
                  <a:cubicBezTo>
                    <a:pt x="25" y="37"/>
                    <a:pt x="22" y="48"/>
                    <a:pt x="22" y="60"/>
                  </a:cubicBezTo>
                  <a:cubicBezTo>
                    <a:pt x="22" y="71"/>
                    <a:pt x="25" y="81"/>
                    <a:pt x="32" y="88"/>
                  </a:cubicBezTo>
                  <a:cubicBezTo>
                    <a:pt x="39" y="95"/>
                    <a:pt x="47" y="98"/>
                    <a:pt x="57" y="98"/>
                  </a:cubicBezTo>
                  <a:cubicBezTo>
                    <a:pt x="67" y="98"/>
                    <a:pt x="75" y="95"/>
                    <a:pt x="82" y="88"/>
                  </a:cubicBezTo>
                  <a:cubicBezTo>
                    <a:pt x="88" y="81"/>
                    <a:pt x="92" y="71"/>
                    <a:pt x="92" y="58"/>
                  </a:cubicBezTo>
                  <a:close/>
                </a:path>
              </a:pathLst>
            </a:custGeom>
            <a:solidFill>
              <a:srgbClr val="2319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a:p>
          </p:txBody>
        </p:sp>
        <p:sp>
          <p:nvSpPr>
            <p:cNvPr id="360" name="Rectangle 31"/>
            <p:cNvSpPr>
              <a:spLocks noChangeArrowheads="1"/>
            </p:cNvSpPr>
            <p:nvPr/>
          </p:nvSpPr>
          <p:spPr bwMode="auto">
            <a:xfrm>
              <a:off x="9821863" y="3952876"/>
              <a:ext cx="96838" cy="15875"/>
            </a:xfrm>
            <a:prstGeom prst="rect">
              <a:avLst/>
            </a:prstGeom>
            <a:solidFill>
              <a:srgbClr val="23191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zh-CN" altLang="en-US"/>
            </a:p>
          </p:txBody>
        </p:sp>
        <p:sp>
          <p:nvSpPr>
            <p:cNvPr id="361" name="Freeform 32"/>
            <p:cNvSpPr>
              <a:spLocks/>
            </p:cNvSpPr>
            <p:nvPr/>
          </p:nvSpPr>
          <p:spPr bwMode="auto">
            <a:xfrm>
              <a:off x="10541000" y="3919538"/>
              <a:ext cx="111125" cy="77788"/>
            </a:xfrm>
            <a:custGeom>
              <a:avLst/>
              <a:gdLst>
                <a:gd name="T0" fmla="*/ 310 w 310"/>
                <a:gd name="T1" fmla="*/ 0 h 218"/>
                <a:gd name="T2" fmla="*/ 310 w 310"/>
                <a:gd name="T3" fmla="*/ 193 h 218"/>
                <a:gd name="T4" fmla="*/ 56 w 310"/>
                <a:gd name="T5" fmla="*/ 193 h 218"/>
                <a:gd name="T6" fmla="*/ 56 w 310"/>
                <a:gd name="T7" fmla="*/ 218 h 218"/>
                <a:gd name="T8" fmla="*/ 0 w 310"/>
                <a:gd name="T9" fmla="*/ 181 h 218"/>
                <a:gd name="T10" fmla="*/ 56 w 310"/>
                <a:gd name="T11" fmla="*/ 143 h 218"/>
                <a:gd name="T12" fmla="*/ 56 w 310"/>
                <a:gd name="T13" fmla="*/ 173 h 218"/>
                <a:gd name="T14" fmla="*/ 290 w 310"/>
                <a:gd name="T15" fmla="*/ 173 h 218"/>
                <a:gd name="T16" fmla="*/ 290 w 310"/>
                <a:gd name="T17" fmla="*/ 0 h 218"/>
                <a:gd name="T18" fmla="*/ 310 w 310"/>
                <a:gd name="T19" fmla="*/ 0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0" h="218">
                  <a:moveTo>
                    <a:pt x="310" y="0"/>
                  </a:moveTo>
                  <a:lnTo>
                    <a:pt x="310" y="193"/>
                  </a:lnTo>
                  <a:lnTo>
                    <a:pt x="56" y="193"/>
                  </a:lnTo>
                  <a:lnTo>
                    <a:pt x="56" y="218"/>
                  </a:lnTo>
                  <a:lnTo>
                    <a:pt x="0" y="181"/>
                  </a:lnTo>
                  <a:lnTo>
                    <a:pt x="56" y="143"/>
                  </a:lnTo>
                  <a:lnTo>
                    <a:pt x="56" y="173"/>
                  </a:lnTo>
                  <a:lnTo>
                    <a:pt x="290" y="173"/>
                  </a:lnTo>
                  <a:lnTo>
                    <a:pt x="290" y="0"/>
                  </a:lnTo>
                  <a:lnTo>
                    <a:pt x="310" y="0"/>
                  </a:lnTo>
                  <a:close/>
                </a:path>
              </a:pathLst>
            </a:custGeom>
            <a:solidFill>
              <a:srgbClr val="2319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a:p>
          </p:txBody>
        </p:sp>
        <p:sp>
          <p:nvSpPr>
            <p:cNvPr id="362" name="Oval 33"/>
            <p:cNvSpPr>
              <a:spLocks noChangeArrowheads="1"/>
            </p:cNvSpPr>
            <p:nvPr/>
          </p:nvSpPr>
          <p:spPr bwMode="auto">
            <a:xfrm>
              <a:off x="8847138" y="3394076"/>
              <a:ext cx="644525" cy="646113"/>
            </a:xfrm>
            <a:prstGeom prst="ellipse">
              <a:avLst/>
            </a:prstGeom>
            <a:solidFill>
              <a:srgbClr val="7170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a:p>
          </p:txBody>
        </p:sp>
        <p:sp>
          <p:nvSpPr>
            <p:cNvPr id="363" name="Oval 34"/>
            <p:cNvSpPr>
              <a:spLocks noChangeArrowheads="1"/>
            </p:cNvSpPr>
            <p:nvPr/>
          </p:nvSpPr>
          <p:spPr bwMode="auto">
            <a:xfrm>
              <a:off x="8975725" y="3417888"/>
              <a:ext cx="361950" cy="361950"/>
            </a:xfrm>
            <a:prstGeom prst="ellipse">
              <a:avLst/>
            </a:prstGeom>
            <a:solidFill>
              <a:srgbClr val="2319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a:p>
          </p:txBody>
        </p:sp>
        <p:sp>
          <p:nvSpPr>
            <p:cNvPr id="364" name="Oval 35"/>
            <p:cNvSpPr>
              <a:spLocks noChangeArrowheads="1"/>
            </p:cNvSpPr>
            <p:nvPr/>
          </p:nvSpPr>
          <p:spPr bwMode="auto">
            <a:xfrm>
              <a:off x="9201150" y="2970213"/>
              <a:ext cx="103188" cy="104775"/>
            </a:xfrm>
            <a:prstGeom prst="ellipse">
              <a:avLst/>
            </a:prstGeom>
            <a:solidFill>
              <a:srgbClr val="2319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a:p>
          </p:txBody>
        </p:sp>
        <p:sp>
          <p:nvSpPr>
            <p:cNvPr id="365" name="Oval 36"/>
            <p:cNvSpPr>
              <a:spLocks noChangeArrowheads="1"/>
            </p:cNvSpPr>
            <p:nvPr/>
          </p:nvSpPr>
          <p:spPr bwMode="auto">
            <a:xfrm>
              <a:off x="9564688" y="2970213"/>
              <a:ext cx="104775" cy="104775"/>
            </a:xfrm>
            <a:prstGeom prst="ellipse">
              <a:avLst/>
            </a:prstGeom>
            <a:solidFill>
              <a:srgbClr val="2319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a:p>
          </p:txBody>
        </p:sp>
        <p:sp>
          <p:nvSpPr>
            <p:cNvPr id="366" name="Oval 37"/>
            <p:cNvSpPr>
              <a:spLocks noChangeArrowheads="1"/>
            </p:cNvSpPr>
            <p:nvPr/>
          </p:nvSpPr>
          <p:spPr bwMode="auto">
            <a:xfrm>
              <a:off x="9383713" y="2970213"/>
              <a:ext cx="103188" cy="104775"/>
            </a:xfrm>
            <a:prstGeom prst="ellipse">
              <a:avLst/>
            </a:prstGeom>
            <a:solidFill>
              <a:srgbClr val="2319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a:p>
          </p:txBody>
        </p:sp>
        <p:sp>
          <p:nvSpPr>
            <p:cNvPr id="367" name="Oval 38"/>
            <p:cNvSpPr>
              <a:spLocks noChangeArrowheads="1"/>
            </p:cNvSpPr>
            <p:nvPr/>
          </p:nvSpPr>
          <p:spPr bwMode="auto">
            <a:xfrm>
              <a:off x="9747250" y="2970213"/>
              <a:ext cx="104775" cy="104775"/>
            </a:xfrm>
            <a:prstGeom prst="ellipse">
              <a:avLst/>
            </a:prstGeom>
            <a:solidFill>
              <a:srgbClr val="2319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a:p>
          </p:txBody>
        </p:sp>
      </p:grpSp>
      <p:sp>
        <p:nvSpPr>
          <p:cNvPr id="368" name="矩形 367"/>
          <p:cNvSpPr/>
          <p:nvPr/>
        </p:nvSpPr>
        <p:spPr>
          <a:xfrm>
            <a:off x="4103370" y="4789171"/>
            <a:ext cx="1383030" cy="219291"/>
          </a:xfrm>
          <a:prstGeom prst="rect">
            <a:avLst/>
          </a:prstGeom>
        </p:spPr>
        <p:txBody>
          <a:bodyPr wrap="square">
            <a:spAutoFit/>
          </a:bodyPr>
          <a:lstStyle/>
          <a:p>
            <a:pPr algn="ctr"/>
            <a:r>
              <a:rPr lang="en-US" altLang="zh-CN" sz="825" b="1" dirty="0">
                <a:latin typeface="Arial" pitchFamily="34" charset="0"/>
              </a:rPr>
              <a:t>Smart 3P Keypad Meter</a:t>
            </a:r>
            <a:endParaRPr lang="zh-CN" altLang="en-US" sz="825" b="1" dirty="0">
              <a:latin typeface="Arial" pitchFamily="34" charset="0"/>
            </a:endParaRPr>
          </a:p>
        </p:txBody>
      </p:sp>
      <p:pic>
        <p:nvPicPr>
          <p:cNvPr id="369" name="图片 368"/>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114122" y="4971939"/>
            <a:ext cx="1848326" cy="777352"/>
          </a:xfrm>
          <a:prstGeom prst="rect">
            <a:avLst/>
          </a:prstGeom>
        </p:spPr>
      </p:pic>
      <p:sp>
        <p:nvSpPr>
          <p:cNvPr id="208" name="TextBox 102"/>
          <p:cNvSpPr txBox="1"/>
          <p:nvPr/>
        </p:nvSpPr>
        <p:spPr>
          <a:xfrm>
            <a:off x="3028950" y="3325540"/>
            <a:ext cx="1337310" cy="219291"/>
          </a:xfrm>
          <a:prstGeom prst="rect">
            <a:avLst/>
          </a:prstGeom>
          <a:noFill/>
        </p:spPr>
        <p:txBody>
          <a:bodyPr wrap="square" rtlCol="0">
            <a:spAutoFit/>
          </a:bodyPr>
          <a:lstStyle/>
          <a:p>
            <a:pPr algn="ctr"/>
            <a:r>
              <a:rPr lang="en-US" altLang="zh-CN" sz="825" b="1" dirty="0">
                <a:solidFill>
                  <a:srgbClr val="FF0000"/>
                </a:solidFill>
                <a:latin typeface="Arial" pitchFamily="34" charset="0"/>
                <a:ea typeface="微软雅黑" pitchFamily="34" charset="-122"/>
              </a:rPr>
              <a:t>PLC/RF Solution</a:t>
            </a:r>
          </a:p>
        </p:txBody>
      </p:sp>
      <p:sp>
        <p:nvSpPr>
          <p:cNvPr id="209" name="TextBox 102"/>
          <p:cNvSpPr txBox="1"/>
          <p:nvPr/>
        </p:nvSpPr>
        <p:spPr>
          <a:xfrm>
            <a:off x="868680" y="3303271"/>
            <a:ext cx="914400" cy="346249"/>
          </a:xfrm>
          <a:prstGeom prst="rect">
            <a:avLst/>
          </a:prstGeom>
          <a:noFill/>
        </p:spPr>
        <p:txBody>
          <a:bodyPr wrap="square" rtlCol="0">
            <a:spAutoFit/>
          </a:bodyPr>
          <a:lstStyle/>
          <a:p>
            <a:pPr algn="ctr"/>
            <a:r>
              <a:rPr lang="en-US" altLang="zh-CN" sz="825" b="1" dirty="0">
                <a:solidFill>
                  <a:srgbClr val="FF0000"/>
                </a:solidFill>
                <a:latin typeface="Arial" pitchFamily="34" charset="0"/>
                <a:ea typeface="微软雅黑" pitchFamily="34" charset="-122"/>
              </a:rPr>
              <a:t>GPRS Solution</a:t>
            </a:r>
          </a:p>
        </p:txBody>
      </p:sp>
      <p:pic>
        <p:nvPicPr>
          <p:cNvPr id="3" name="Picture 2"/>
          <p:cNvPicPr>
            <a:picLocks noChangeAspect="1"/>
          </p:cNvPicPr>
          <p:nvPr/>
        </p:nvPicPr>
        <p:blipFill>
          <a:blip r:embed="rId12"/>
          <a:stretch>
            <a:fillRect/>
          </a:stretch>
        </p:blipFill>
        <p:spPr>
          <a:xfrm>
            <a:off x="5730687" y="1018616"/>
            <a:ext cx="1472431" cy="769023"/>
          </a:xfrm>
          <a:prstGeom prst="rect">
            <a:avLst/>
          </a:prstGeom>
        </p:spPr>
      </p:pic>
      <p:pic>
        <p:nvPicPr>
          <p:cNvPr id="22" name="Picture 21"/>
          <p:cNvPicPr>
            <a:picLocks noChangeAspect="1"/>
          </p:cNvPicPr>
          <p:nvPr/>
        </p:nvPicPr>
        <p:blipFill>
          <a:blip r:embed="rId13"/>
          <a:stretch>
            <a:fillRect/>
          </a:stretch>
        </p:blipFill>
        <p:spPr>
          <a:xfrm>
            <a:off x="5121744" y="1900107"/>
            <a:ext cx="760201" cy="347794"/>
          </a:xfrm>
          <a:prstGeom prst="rect">
            <a:avLst/>
          </a:prstGeom>
        </p:spPr>
      </p:pic>
      <p:pic>
        <p:nvPicPr>
          <p:cNvPr id="24" name="Picture 23"/>
          <p:cNvPicPr>
            <a:picLocks noChangeAspect="1"/>
          </p:cNvPicPr>
          <p:nvPr/>
        </p:nvPicPr>
        <p:blipFill>
          <a:blip r:embed="rId14"/>
          <a:stretch>
            <a:fillRect/>
          </a:stretch>
        </p:blipFill>
        <p:spPr>
          <a:xfrm>
            <a:off x="5022846" y="2230385"/>
            <a:ext cx="949573" cy="182615"/>
          </a:xfrm>
          <a:prstGeom prst="rect">
            <a:avLst/>
          </a:prstGeom>
        </p:spPr>
      </p:pic>
      <p:sp>
        <p:nvSpPr>
          <p:cNvPr id="25" name="TextBox 24"/>
          <p:cNvSpPr txBox="1"/>
          <p:nvPr/>
        </p:nvSpPr>
        <p:spPr>
          <a:xfrm>
            <a:off x="7124699" y="1250950"/>
            <a:ext cx="1079501" cy="369332"/>
          </a:xfrm>
          <a:prstGeom prst="rect">
            <a:avLst/>
          </a:prstGeom>
          <a:noFill/>
        </p:spPr>
        <p:txBody>
          <a:bodyPr wrap="square" rtlCol="0">
            <a:spAutoFit/>
          </a:bodyPr>
          <a:lstStyle/>
          <a:p>
            <a:pPr algn="ctr"/>
            <a:r>
              <a:rPr lang="en-US" sz="900" b="1" dirty="0"/>
              <a:t>Unified Prepaid System</a:t>
            </a:r>
          </a:p>
        </p:txBody>
      </p:sp>
      <p:pic>
        <p:nvPicPr>
          <p:cNvPr id="219" name="Picture 218"/>
          <p:cNvPicPr>
            <a:picLocks noChangeAspect="1"/>
          </p:cNvPicPr>
          <p:nvPr/>
        </p:nvPicPr>
        <p:blipFill>
          <a:blip r:embed="rId15"/>
          <a:stretch>
            <a:fillRect/>
          </a:stretch>
        </p:blipFill>
        <p:spPr>
          <a:xfrm>
            <a:off x="6718737" y="2316024"/>
            <a:ext cx="397124" cy="351739"/>
          </a:xfrm>
          <a:prstGeom prst="rect">
            <a:avLst/>
          </a:prstGeom>
        </p:spPr>
      </p:pic>
      <p:pic>
        <p:nvPicPr>
          <p:cNvPr id="228" name="Picture 227"/>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6078931" y="2335142"/>
            <a:ext cx="337806" cy="316161"/>
          </a:xfrm>
          <a:prstGeom prst="rect">
            <a:avLst/>
          </a:prstGeom>
        </p:spPr>
      </p:pic>
      <p:sp>
        <p:nvSpPr>
          <p:cNvPr id="27" name="TextBox 26"/>
          <p:cNvSpPr txBox="1"/>
          <p:nvPr/>
        </p:nvSpPr>
        <p:spPr>
          <a:xfrm>
            <a:off x="5980822" y="2624655"/>
            <a:ext cx="495649" cy="323165"/>
          </a:xfrm>
          <a:prstGeom prst="rect">
            <a:avLst/>
          </a:prstGeom>
          <a:noFill/>
        </p:spPr>
        <p:txBody>
          <a:bodyPr wrap="none" rtlCol="0">
            <a:spAutoFit/>
          </a:bodyPr>
          <a:lstStyle/>
          <a:p>
            <a:pPr algn="ctr"/>
            <a:r>
              <a:rPr lang="en-US" sz="750" b="1" dirty="0">
                <a:latin typeface="Arial Narrow" panose="020B0606020202030204" pitchFamily="34" charset="0"/>
              </a:rPr>
              <a:t>UVS </a:t>
            </a:r>
          </a:p>
          <a:p>
            <a:pPr algn="ctr"/>
            <a:r>
              <a:rPr lang="en-US" sz="750" b="1" dirty="0">
                <a:latin typeface="Arial Narrow" panose="020B0606020202030204" pitchFamily="34" charset="0"/>
              </a:rPr>
              <a:t>Vending</a:t>
            </a:r>
          </a:p>
        </p:txBody>
      </p:sp>
      <p:sp>
        <p:nvSpPr>
          <p:cNvPr id="246" name="TextBox 245"/>
          <p:cNvSpPr txBox="1"/>
          <p:nvPr/>
        </p:nvSpPr>
        <p:spPr>
          <a:xfrm>
            <a:off x="6688828" y="2641200"/>
            <a:ext cx="495649" cy="323165"/>
          </a:xfrm>
          <a:prstGeom prst="rect">
            <a:avLst/>
          </a:prstGeom>
          <a:noFill/>
        </p:spPr>
        <p:txBody>
          <a:bodyPr wrap="none" rtlCol="0">
            <a:spAutoFit/>
          </a:bodyPr>
          <a:lstStyle/>
          <a:p>
            <a:pPr algn="ctr"/>
            <a:r>
              <a:rPr lang="en-US" sz="750" b="1" dirty="0">
                <a:latin typeface="Arial Narrow" panose="020B0606020202030204" pitchFamily="34" charset="0"/>
              </a:rPr>
              <a:t>Bank </a:t>
            </a:r>
          </a:p>
          <a:p>
            <a:pPr algn="ctr"/>
            <a:r>
              <a:rPr lang="en-US" sz="750" b="1" dirty="0">
                <a:latin typeface="Arial Narrow" panose="020B0606020202030204" pitchFamily="34" charset="0"/>
              </a:rPr>
              <a:t>Vending</a:t>
            </a:r>
          </a:p>
        </p:txBody>
      </p:sp>
      <p:cxnSp>
        <p:nvCxnSpPr>
          <p:cNvPr id="32" name="Straight Connector 31"/>
          <p:cNvCxnSpPr/>
          <p:nvPr/>
        </p:nvCxnSpPr>
        <p:spPr>
          <a:xfrm flipH="1">
            <a:off x="6585858" y="1782536"/>
            <a:ext cx="1" cy="391886"/>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6226628" y="2167693"/>
            <a:ext cx="647997" cy="2969"/>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6233357" y="2170265"/>
            <a:ext cx="0" cy="174171"/>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6" name="Straight Connector 255"/>
          <p:cNvCxnSpPr/>
          <p:nvPr/>
        </p:nvCxnSpPr>
        <p:spPr>
          <a:xfrm>
            <a:off x="6869779" y="2164778"/>
            <a:ext cx="0" cy="174171"/>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7" name="Straight Connector 256"/>
          <p:cNvCxnSpPr/>
          <p:nvPr/>
        </p:nvCxnSpPr>
        <p:spPr>
          <a:xfrm flipH="1">
            <a:off x="6572250" y="2159292"/>
            <a:ext cx="12236" cy="698208"/>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259" name="Picture 258"/>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6385095" y="2812392"/>
            <a:ext cx="434990" cy="317196"/>
          </a:xfrm>
          <a:prstGeom prst="rect">
            <a:avLst/>
          </a:prstGeom>
        </p:spPr>
      </p:pic>
      <p:sp>
        <p:nvSpPr>
          <p:cNvPr id="94" name="TextBox 93"/>
          <p:cNvSpPr txBox="1"/>
          <p:nvPr/>
        </p:nvSpPr>
        <p:spPr>
          <a:xfrm>
            <a:off x="6470724" y="3116357"/>
            <a:ext cx="378630" cy="230832"/>
          </a:xfrm>
          <a:prstGeom prst="rect">
            <a:avLst/>
          </a:prstGeom>
          <a:noFill/>
        </p:spPr>
        <p:txBody>
          <a:bodyPr wrap="none" rtlCol="0">
            <a:spAutoFit/>
          </a:bodyPr>
          <a:lstStyle/>
          <a:p>
            <a:r>
              <a:rPr lang="en-US" sz="900" b="1" dirty="0"/>
              <a:t>POS</a:t>
            </a:r>
          </a:p>
        </p:txBody>
      </p:sp>
      <p:pic>
        <p:nvPicPr>
          <p:cNvPr id="240" name="图片 13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380048" y="3154850"/>
            <a:ext cx="521198" cy="797025"/>
          </a:xfrm>
          <a:prstGeom prst="rect">
            <a:avLst/>
          </a:prstGeom>
        </p:spPr>
      </p:pic>
      <p:sp>
        <p:nvSpPr>
          <p:cNvPr id="242" name="矩形 48"/>
          <p:cNvSpPr/>
          <p:nvPr/>
        </p:nvSpPr>
        <p:spPr>
          <a:xfrm>
            <a:off x="4819085" y="3925391"/>
            <a:ext cx="1656257" cy="230832"/>
          </a:xfrm>
          <a:prstGeom prst="rect">
            <a:avLst/>
          </a:prstGeom>
        </p:spPr>
        <p:txBody>
          <a:bodyPr wrap="square">
            <a:spAutoFit/>
          </a:bodyPr>
          <a:lstStyle/>
          <a:p>
            <a:pPr algn="ctr"/>
            <a:r>
              <a:rPr lang="en-US" altLang="zh-CN" sz="900" b="1" dirty="0">
                <a:latin typeface="Arial" pitchFamily="34" charset="0"/>
              </a:rPr>
              <a:t>DCU</a:t>
            </a:r>
            <a:endParaRPr lang="zh-CN" altLang="en-US" sz="900" b="1" dirty="0">
              <a:latin typeface="Arial" pitchFamily="34" charset="0"/>
            </a:endParaRPr>
          </a:p>
        </p:txBody>
      </p:sp>
      <p:sp>
        <p:nvSpPr>
          <p:cNvPr id="16" name="TextBox 15"/>
          <p:cNvSpPr txBox="1"/>
          <p:nvPr/>
        </p:nvSpPr>
        <p:spPr>
          <a:xfrm>
            <a:off x="219801" y="238466"/>
            <a:ext cx="5012391" cy="923330"/>
          </a:xfrm>
          <a:prstGeom prst="rect">
            <a:avLst/>
          </a:prstGeom>
          <a:noFill/>
        </p:spPr>
        <p:txBody>
          <a:bodyPr wrap="square" rtlCol="0">
            <a:spAutoFit/>
          </a:bodyPr>
          <a:lstStyle/>
          <a:p>
            <a:r>
              <a:rPr lang="en-US" sz="2700" b="1" u="sng" dirty="0">
                <a:solidFill>
                  <a:schemeClr val="accent2">
                    <a:lumMod val="50000"/>
                  </a:schemeClr>
                </a:solidFill>
                <a:effectLst>
                  <a:outerShdw blurRad="38100" dist="38100" dir="2700000" algn="tl">
                    <a:srgbClr val="000000">
                      <a:alpha val="43137"/>
                    </a:srgbClr>
                  </a:outerShdw>
                </a:effectLst>
              </a:rPr>
              <a:t>Smart Metering System with existing Unified Prepaid System</a:t>
            </a:r>
          </a:p>
        </p:txBody>
      </p:sp>
    </p:spTree>
    <p:extLst>
      <p:ext uri="{BB962C8B-B14F-4D97-AF65-F5344CB8AC3E}">
        <p14:creationId xmlns:p14="http://schemas.microsoft.com/office/powerpoint/2010/main" val="12856000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7AFA856-D9A0-4027-9E73-DAEE8903A02E}"/>
              </a:ext>
            </a:extLst>
          </p:cNvPr>
          <p:cNvSpPr>
            <a:spLocks noGrp="1"/>
          </p:cNvSpPr>
          <p:nvPr>
            <p:ph type="body" sz="quarter" idx="13"/>
          </p:nvPr>
        </p:nvSpPr>
        <p:spPr>
          <a:xfrm>
            <a:off x="107950" y="3213100"/>
            <a:ext cx="7439025" cy="1368425"/>
          </a:xfrm>
        </p:spPr>
        <p:txBody>
          <a:bodyPr rtlCol="0"/>
          <a:lstStyle/>
          <a:p>
            <a:pPr marL="0" indent="0" algn="ctr" eaLnBrk="1" fontAlgn="auto" hangingPunct="1">
              <a:spcAft>
                <a:spcPts val="0"/>
              </a:spcAft>
              <a:defRPr/>
            </a:pPr>
            <a:r>
              <a:rPr lang="bn-BD" sz="2600" dirty="0">
                <a:solidFill>
                  <a:srgbClr val="C00000"/>
                </a:solidFill>
                <a:ea typeface="+mj-ea"/>
                <a:cs typeface="+mj-cs"/>
              </a:rPr>
              <a:t>I</a:t>
            </a:r>
            <a:r>
              <a:rPr lang="en-US" sz="2600" dirty="0" err="1">
                <a:solidFill>
                  <a:srgbClr val="C00000"/>
                </a:solidFill>
                <a:ea typeface="+mj-ea"/>
                <a:cs typeface="+mj-cs"/>
              </a:rPr>
              <a:t>ntroducing</a:t>
            </a:r>
            <a:r>
              <a:rPr lang="bn-BD" sz="2600" dirty="0">
                <a:solidFill>
                  <a:srgbClr val="C00000"/>
                </a:solidFill>
                <a:ea typeface="+mj-ea"/>
                <a:cs typeface="+mj-cs"/>
              </a:rPr>
              <a:t>   ......</a:t>
            </a:r>
            <a:br>
              <a:rPr lang="en-US" sz="4400" b="0" dirty="0">
                <a:solidFill>
                  <a:srgbClr val="262626"/>
                </a:solidFill>
                <a:ea typeface="+mj-ea"/>
                <a:cs typeface="+mj-cs"/>
              </a:rPr>
            </a:br>
            <a:r>
              <a:rPr lang="bn-BD" sz="3900" dirty="0">
                <a:solidFill>
                  <a:prstClr val="white"/>
                </a:solidFill>
                <a:latin typeface="Arial" pitchFamily="34" charset="0"/>
                <a:ea typeface="+mj-ea"/>
                <a:cs typeface="Arial" pitchFamily="34" charset="0"/>
              </a:rPr>
              <a:t>The </a:t>
            </a:r>
            <a:r>
              <a:rPr lang="en-US" sz="3900" dirty="0">
                <a:solidFill>
                  <a:prstClr val="white"/>
                </a:solidFill>
                <a:latin typeface="Arial" pitchFamily="34" charset="0"/>
                <a:ea typeface="+mj-ea"/>
                <a:cs typeface="Arial" pitchFamily="34" charset="0"/>
              </a:rPr>
              <a:t>Communication Module</a:t>
            </a:r>
            <a:endParaRPr lang="en-US" sz="3900" dirty="0"/>
          </a:p>
        </p:txBody>
      </p:sp>
      <p:sp>
        <p:nvSpPr>
          <p:cNvPr id="3" name="Text Placeholder 2">
            <a:extLst>
              <a:ext uri="{FF2B5EF4-FFF2-40B4-BE49-F238E27FC236}">
                <a16:creationId xmlns:a16="http://schemas.microsoft.com/office/drawing/2014/main" id="{6D26C60A-27D7-4103-9CD2-475EAF3A1BBD}"/>
              </a:ext>
            </a:extLst>
          </p:cNvPr>
          <p:cNvSpPr>
            <a:spLocks noGrp="1"/>
          </p:cNvSpPr>
          <p:nvPr>
            <p:ph type="body" sz="quarter" idx="14"/>
          </p:nvPr>
        </p:nvSpPr>
        <p:spPr>
          <a:xfrm>
            <a:off x="4527550" y="2197100"/>
            <a:ext cx="4191000" cy="533400"/>
          </a:xfrm>
        </p:spPr>
        <p:txBody>
          <a:bodyPr rtlCol="0"/>
          <a:lstStyle/>
          <a:p>
            <a:pPr eaLnBrk="1" fontAlgn="auto" hangingPunct="1">
              <a:spcAft>
                <a:spcPts val="0"/>
              </a:spcAft>
              <a:defRPr/>
            </a:pPr>
            <a:r>
              <a:rPr lang="bn-BD"/>
              <a:t>A</a:t>
            </a:r>
            <a:r>
              <a:t> tour of new </a:t>
            </a:r>
            <a:r>
              <a:rPr lang="bn-BD"/>
              <a:t>erra</a:t>
            </a:r>
            <a:endParaRPr/>
          </a:p>
        </p:txBody>
      </p:sp>
    </p:spTree>
  </p:cSld>
  <p:clrMapOvr>
    <a:masterClrMapping/>
  </p:clrMapOvr>
  <p:transition spd="slow"/>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a:extLst>
              <a:ext uri="{FF2B5EF4-FFF2-40B4-BE49-F238E27FC236}">
                <a16:creationId xmlns:a16="http://schemas.microsoft.com/office/drawing/2014/main" id="{3AD7C774-C919-4A9A-9EF6-6442579E2148}"/>
              </a:ext>
            </a:extLst>
          </p:cNvPr>
          <p:cNvSpPr>
            <a:spLocks noGrp="1"/>
          </p:cNvSpPr>
          <p:nvPr>
            <p:ph type="title"/>
          </p:nvPr>
        </p:nvSpPr>
        <p:spPr/>
        <p:txBody>
          <a:bodyPr/>
          <a:lstStyle/>
          <a:p>
            <a:pPr algn="ctr">
              <a:defRPr/>
            </a:pPr>
            <a:r>
              <a:rPr lang="en-US" altLang="en-US" dirty="0"/>
              <a:t>Objectives</a:t>
            </a:r>
            <a:br>
              <a:rPr lang="en-US" altLang="en-US" dirty="0"/>
            </a:br>
            <a:r>
              <a:rPr lang="en-US" sz="2400" dirty="0">
                <a:solidFill>
                  <a:srgbClr val="FF0000"/>
                </a:solidFill>
                <a:uFill>
                  <a:solidFill>
                    <a:srgbClr val="000000"/>
                  </a:solidFill>
                </a:uFill>
                <a:latin typeface="Arial" panose="020B0604020202020204" pitchFamily="34" charset="0"/>
                <a:ea typeface="Arial" panose="020B0604020202020204" pitchFamily="34" charset="0"/>
                <a:cs typeface="Arial" panose="020B0604020202020204" pitchFamily="34" charset="0"/>
              </a:rPr>
              <a:t>for Smart Pre-Paid Metering System</a:t>
            </a:r>
            <a:endParaRPr lang="en-US" altLang="en-US" sz="2400" dirty="0">
              <a:solidFill>
                <a:srgbClr val="FF0000"/>
              </a:solidFill>
            </a:endParaRPr>
          </a:p>
        </p:txBody>
      </p:sp>
      <p:sp>
        <p:nvSpPr>
          <p:cNvPr id="26627" name="Content Placeholder 2">
            <a:extLst>
              <a:ext uri="{FF2B5EF4-FFF2-40B4-BE49-F238E27FC236}">
                <a16:creationId xmlns:a16="http://schemas.microsoft.com/office/drawing/2014/main" id="{4DB63EBB-21BD-4876-9C31-338180F3B33F}"/>
              </a:ext>
            </a:extLst>
          </p:cNvPr>
          <p:cNvSpPr>
            <a:spLocks noGrp="1"/>
          </p:cNvSpPr>
          <p:nvPr>
            <p:ph idx="1"/>
          </p:nvPr>
        </p:nvSpPr>
        <p:spPr/>
        <p:txBody>
          <a:bodyPr/>
          <a:lstStyle/>
          <a:p>
            <a:pPr marL="250825" indent="-6350" algn="just">
              <a:lnSpc>
                <a:spcPct val="107000"/>
              </a:lnSpc>
              <a:spcBef>
                <a:spcPct val="0"/>
              </a:spcBef>
              <a:spcAft>
                <a:spcPts val="425"/>
              </a:spcAft>
            </a:pPr>
            <a:r>
              <a:rPr lang="en-US" altLang="en-US" sz="1800">
                <a:solidFill>
                  <a:srgbClr val="000000"/>
                </a:solidFill>
                <a:latin typeface="Arial" panose="020B0604020202020204" pitchFamily="34" charset="0"/>
                <a:cs typeface="Arial" panose="020B0604020202020204" pitchFamily="34" charset="0"/>
              </a:rPr>
              <a:t>The objectives of these approaches are: </a:t>
            </a:r>
          </a:p>
          <a:p>
            <a:pPr marL="250825" indent="-6350" algn="just">
              <a:lnSpc>
                <a:spcPct val="107000"/>
              </a:lnSpc>
              <a:spcBef>
                <a:spcPct val="0"/>
              </a:spcBef>
              <a:spcAft>
                <a:spcPts val="425"/>
              </a:spcAft>
              <a:buFont typeface="Wingdings 2" panose="05020102010507070707" pitchFamily="18" charset="2"/>
              <a:buNone/>
            </a:pPr>
            <a:endParaRPr lang="en-US" altLang="en-US" sz="1800">
              <a:solidFill>
                <a:srgbClr val="000000"/>
              </a:solidFill>
              <a:latin typeface="Arial" panose="020B0604020202020204" pitchFamily="34" charset="0"/>
              <a:cs typeface="Arial" panose="020B0604020202020204" pitchFamily="34" charset="0"/>
            </a:endParaRPr>
          </a:p>
          <a:p>
            <a:pPr marL="250825" indent="-6350" algn="just">
              <a:lnSpc>
                <a:spcPct val="107000"/>
              </a:lnSpc>
              <a:spcBef>
                <a:spcPct val="0"/>
              </a:spcBef>
              <a:spcAft>
                <a:spcPts val="425"/>
              </a:spcAft>
              <a:buFont typeface="Wingdings 2" panose="05020102010507070707" pitchFamily="18" charset="2"/>
              <a:buNone/>
            </a:pPr>
            <a:r>
              <a:rPr lang="en-US" altLang="en-US" sz="1800">
                <a:solidFill>
                  <a:srgbClr val="000000"/>
                </a:solidFill>
                <a:latin typeface="Arial" panose="020B0604020202020204" pitchFamily="34" charset="0"/>
                <a:cs typeface="Arial" panose="020B0604020202020204" pitchFamily="34" charset="0"/>
              </a:rPr>
              <a:t>	To increase customer services; and </a:t>
            </a:r>
          </a:p>
          <a:p>
            <a:pPr marL="250825" indent="-6350" algn="just">
              <a:lnSpc>
                <a:spcPct val="107000"/>
              </a:lnSpc>
              <a:spcBef>
                <a:spcPct val="0"/>
              </a:spcBef>
              <a:spcAft>
                <a:spcPts val="425"/>
              </a:spcAft>
              <a:buFont typeface="Wingdings 2" panose="05020102010507070707" pitchFamily="18" charset="2"/>
              <a:buNone/>
            </a:pPr>
            <a:r>
              <a:rPr lang="en-US" altLang="en-US" sz="1800">
                <a:solidFill>
                  <a:srgbClr val="000000"/>
                </a:solidFill>
                <a:latin typeface="Arial" panose="020B0604020202020204" pitchFamily="34" charset="0"/>
                <a:cs typeface="Arial" panose="020B0604020202020204" pitchFamily="34" charset="0"/>
              </a:rPr>
              <a:t>	To improve performance of the utilities. </a:t>
            </a:r>
          </a:p>
          <a:p>
            <a:pPr marL="250825" indent="-6350" algn="just">
              <a:lnSpc>
                <a:spcPct val="107000"/>
              </a:lnSpc>
              <a:spcBef>
                <a:spcPct val="0"/>
              </a:spcBef>
              <a:spcAft>
                <a:spcPts val="425"/>
              </a:spcAft>
              <a:buFont typeface="Wingdings 2" panose="05020102010507070707" pitchFamily="18" charset="2"/>
              <a:buNone/>
            </a:pPr>
            <a:endParaRPr lang="en-US" altLang="en-US" sz="1800">
              <a:solidFill>
                <a:srgbClr val="000000"/>
              </a:solidFill>
              <a:latin typeface="Arial" panose="020B0604020202020204" pitchFamily="34" charset="0"/>
              <a:cs typeface="Arial" panose="020B0604020202020204" pitchFamily="34" charset="0"/>
            </a:endParaRPr>
          </a:p>
          <a:p>
            <a:pPr marL="250825" indent="-6350" algn="just">
              <a:lnSpc>
                <a:spcPct val="107000"/>
              </a:lnSpc>
              <a:spcBef>
                <a:spcPct val="0"/>
              </a:spcBef>
              <a:spcAft>
                <a:spcPts val="463"/>
              </a:spcAft>
              <a:buClr>
                <a:srgbClr val="000000"/>
              </a:buClr>
              <a:buSzPts val="1100"/>
              <a:buFont typeface="Symbol" panose="05050102010706020507" pitchFamily="18" charset="2"/>
              <a:buChar char="-"/>
            </a:pPr>
            <a:r>
              <a:rPr lang="en-US" altLang="en-US" sz="1800">
                <a:solidFill>
                  <a:srgbClr val="000000"/>
                </a:solidFill>
                <a:latin typeface="Arial" panose="020B0604020202020204" pitchFamily="34" charset="0"/>
                <a:cs typeface="Arial" panose="020B0604020202020204" pitchFamily="34" charset="0"/>
              </a:rPr>
              <a:t>To select appropriate communication technology</a:t>
            </a:r>
          </a:p>
          <a:p>
            <a:pPr marL="250825" indent="-6350" algn="just">
              <a:lnSpc>
                <a:spcPct val="107000"/>
              </a:lnSpc>
              <a:spcBef>
                <a:spcPct val="0"/>
              </a:spcBef>
              <a:spcAft>
                <a:spcPts val="463"/>
              </a:spcAft>
              <a:buClr>
                <a:srgbClr val="000000"/>
              </a:buClr>
              <a:buSzPts val="1100"/>
              <a:buFont typeface="Symbol" panose="05050102010706020507" pitchFamily="18" charset="2"/>
              <a:buChar char="-"/>
            </a:pPr>
            <a:r>
              <a:rPr lang="en-US" altLang="en-US" sz="1800">
                <a:solidFill>
                  <a:srgbClr val="000000"/>
                </a:solidFill>
                <a:latin typeface="Arial" panose="020B0604020202020204" pitchFamily="34" charset="0"/>
                <a:cs typeface="Arial" panose="020B0604020202020204" pitchFamily="34" charset="0"/>
              </a:rPr>
              <a:t>To develop smart and safe network to support two way communications; </a:t>
            </a:r>
          </a:p>
          <a:p>
            <a:pPr marL="250825" indent="-6350" algn="just">
              <a:lnSpc>
                <a:spcPct val="107000"/>
              </a:lnSpc>
              <a:spcBef>
                <a:spcPct val="0"/>
              </a:spcBef>
              <a:spcAft>
                <a:spcPts val="475"/>
              </a:spcAft>
              <a:buClr>
                <a:srgbClr val="000000"/>
              </a:buClr>
              <a:buSzPts val="1100"/>
              <a:buFont typeface="Symbol" panose="05050102010706020507" pitchFamily="18" charset="2"/>
              <a:buChar char="-"/>
            </a:pPr>
            <a:r>
              <a:rPr lang="en-US" altLang="en-US" sz="1800">
                <a:solidFill>
                  <a:srgbClr val="000000"/>
                </a:solidFill>
                <a:latin typeface="Arial" panose="020B0604020202020204" pitchFamily="34" charset="0"/>
                <a:cs typeface="Arial" panose="020B0604020202020204" pitchFamily="34" charset="0"/>
              </a:rPr>
              <a:t>To strengthen the security; </a:t>
            </a:r>
          </a:p>
          <a:p>
            <a:pPr marL="250825" indent="-6350" algn="just">
              <a:lnSpc>
                <a:spcPct val="107000"/>
              </a:lnSpc>
              <a:spcBef>
                <a:spcPct val="0"/>
              </a:spcBef>
              <a:spcAft>
                <a:spcPts val="463"/>
              </a:spcAft>
              <a:buClr>
                <a:srgbClr val="000000"/>
              </a:buClr>
              <a:buSzPts val="1100"/>
              <a:buFont typeface="Wingdings 2" panose="05020102010507070707" pitchFamily="18" charset="2"/>
              <a:buNone/>
            </a:pPr>
            <a:r>
              <a:rPr lang="en-US" altLang="en-US" sz="1800">
                <a:solidFill>
                  <a:srgbClr val="000000"/>
                </a:solidFill>
                <a:latin typeface="Arial" panose="020B0604020202020204" pitchFamily="34" charset="0"/>
                <a:cs typeface="Arial" panose="020B0604020202020204" pitchFamily="34" charset="0"/>
              </a:rPr>
              <a:t> </a:t>
            </a:r>
          </a:p>
          <a:p>
            <a:pPr marL="250825" indent="-6350"/>
            <a:endParaRPr lang="en-US" altLang="en-US"/>
          </a:p>
        </p:txBody>
      </p:sp>
    </p:spTree>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a:extLst>
              <a:ext uri="{FF2B5EF4-FFF2-40B4-BE49-F238E27FC236}">
                <a16:creationId xmlns:a16="http://schemas.microsoft.com/office/drawing/2014/main" id="{5A6DDE21-4A7C-4858-AB81-B1A0E342231F}"/>
              </a:ext>
            </a:extLst>
          </p:cNvPr>
          <p:cNvSpPr>
            <a:spLocks noGrp="1"/>
          </p:cNvSpPr>
          <p:nvPr>
            <p:ph type="title" idx="4294967295"/>
          </p:nvPr>
        </p:nvSpPr>
        <p:spPr>
          <a:xfrm>
            <a:off x="0" y="142875"/>
            <a:ext cx="8229600" cy="693738"/>
          </a:xfrm>
        </p:spPr>
        <p:txBody>
          <a:bodyPr/>
          <a:lstStyle/>
          <a:p>
            <a:pPr algn="ctr"/>
            <a:r>
              <a:rPr lang="en-US" altLang="en-US"/>
              <a:t>The Scopes </a:t>
            </a:r>
          </a:p>
        </p:txBody>
      </p:sp>
      <p:sp>
        <p:nvSpPr>
          <p:cNvPr id="27651" name="Content Placeholder 2">
            <a:extLst>
              <a:ext uri="{FF2B5EF4-FFF2-40B4-BE49-F238E27FC236}">
                <a16:creationId xmlns:a16="http://schemas.microsoft.com/office/drawing/2014/main" id="{CCDA643E-C5A3-4F58-A4EF-E52281C58B85}"/>
              </a:ext>
            </a:extLst>
          </p:cNvPr>
          <p:cNvSpPr txBox="1">
            <a:spLocks noChangeArrowheads="1"/>
          </p:cNvSpPr>
          <p:nvPr/>
        </p:nvSpPr>
        <p:spPr bwMode="auto">
          <a:xfrm>
            <a:off x="457200" y="1935163"/>
            <a:ext cx="8229600" cy="438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73050" indent="-273050">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defRPr>
            </a:lvl1pPr>
            <a:lvl2pPr marL="639763" indent="-246063">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defRPr>
            </a:lvl2pPr>
            <a:lvl3pPr indent="-246063">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defRPr>
            </a:lvl3pPr>
            <a:lvl4pPr marL="1187450" indent="-20955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defRPr>
            </a:lvl4pPr>
            <a:lvl5pPr marL="1462088" indent="-20955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5pPr>
            <a:lvl6pPr marL="1919288" indent="-20955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6pPr>
            <a:lvl7pPr marL="2376488" indent="-20955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7pPr>
            <a:lvl8pPr marL="2833688" indent="-20955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8pPr>
            <a:lvl9pPr marL="3290888" indent="-20955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9pPr>
          </a:lstStyle>
          <a:p>
            <a:endParaRPr lang="en-US" altLang="en-US"/>
          </a:p>
        </p:txBody>
      </p:sp>
      <p:sp>
        <p:nvSpPr>
          <p:cNvPr id="27652" name="TextBox 4">
            <a:extLst>
              <a:ext uri="{FF2B5EF4-FFF2-40B4-BE49-F238E27FC236}">
                <a16:creationId xmlns:a16="http://schemas.microsoft.com/office/drawing/2014/main" id="{77C5CB83-188E-4A51-9CB6-368485CB12F7}"/>
              </a:ext>
            </a:extLst>
          </p:cNvPr>
          <p:cNvSpPr txBox="1">
            <a:spLocks noChangeArrowheads="1"/>
          </p:cNvSpPr>
          <p:nvPr/>
        </p:nvSpPr>
        <p:spPr bwMode="auto">
          <a:xfrm>
            <a:off x="207963" y="833438"/>
            <a:ext cx="8640762" cy="5861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50825" indent="-6350">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
              <a:lnSpc>
                <a:spcPct val="107000"/>
              </a:lnSpc>
              <a:spcAft>
                <a:spcPts val="500"/>
              </a:spcAft>
            </a:pPr>
            <a:r>
              <a:rPr lang="en-US" altLang="en-US" sz="1400">
                <a:solidFill>
                  <a:srgbClr val="000000"/>
                </a:solidFill>
                <a:latin typeface="Arial" panose="020B0604020202020204" pitchFamily="34" charset="0"/>
              </a:rPr>
              <a:t>The scopes of services on the Smart Metering Communication</a:t>
            </a:r>
          </a:p>
          <a:p>
            <a:pPr algn="just">
              <a:lnSpc>
                <a:spcPct val="107000"/>
              </a:lnSpc>
              <a:spcAft>
                <a:spcPts val="463"/>
              </a:spcAft>
              <a:buClr>
                <a:srgbClr val="000000"/>
              </a:buClr>
              <a:buSzPts val="1100"/>
              <a:buFont typeface="Symbol" panose="05050102010706020507" pitchFamily="18" charset="2"/>
              <a:buChar char="-"/>
            </a:pPr>
            <a:r>
              <a:rPr lang="en-US" altLang="en-US" sz="1400">
                <a:solidFill>
                  <a:srgbClr val="000000"/>
                </a:solidFill>
                <a:latin typeface="Arial" panose="020B0604020202020204" pitchFamily="34" charset="0"/>
              </a:rPr>
              <a:t>Study of the </a:t>
            </a:r>
            <a:r>
              <a:rPr lang="en-US" altLang="en-US" sz="1400">
                <a:solidFill>
                  <a:srgbClr val="FF0000"/>
                </a:solidFill>
                <a:latin typeface="Arial" panose="020B0604020202020204" pitchFamily="34" charset="0"/>
              </a:rPr>
              <a:t>existing pre-paid metering system </a:t>
            </a:r>
            <a:r>
              <a:rPr lang="en-US" altLang="en-US" sz="1400">
                <a:solidFill>
                  <a:srgbClr val="000000"/>
                </a:solidFill>
                <a:latin typeface="Arial" panose="020B0604020202020204" pitchFamily="34" charset="0"/>
              </a:rPr>
              <a:t>of the utilities in Bangladesh; </a:t>
            </a:r>
          </a:p>
          <a:p>
            <a:pPr algn="just">
              <a:lnSpc>
                <a:spcPct val="142000"/>
              </a:lnSpc>
              <a:spcAft>
                <a:spcPts val="25"/>
              </a:spcAft>
              <a:buClr>
                <a:srgbClr val="000000"/>
              </a:buClr>
              <a:buSzPts val="1100"/>
              <a:buFont typeface="Symbol" panose="05050102010706020507" pitchFamily="18" charset="2"/>
              <a:buChar char="-"/>
            </a:pPr>
            <a:r>
              <a:rPr lang="en-US" altLang="en-US" sz="1400">
                <a:solidFill>
                  <a:srgbClr val="FF0000"/>
                </a:solidFill>
                <a:latin typeface="Arial" panose="020B0604020202020204" pitchFamily="34" charset="0"/>
              </a:rPr>
              <a:t>available communication technologies/medium </a:t>
            </a:r>
            <a:r>
              <a:rPr lang="en-US" altLang="en-US" sz="1400">
                <a:solidFill>
                  <a:srgbClr val="000000"/>
                </a:solidFill>
                <a:latin typeface="Arial" panose="020B0604020202020204" pitchFamily="34" charset="0"/>
              </a:rPr>
              <a:t>and its availability of the components of the smart metering/prepaid metering system; </a:t>
            </a:r>
          </a:p>
          <a:p>
            <a:pPr algn="just">
              <a:lnSpc>
                <a:spcPct val="142000"/>
              </a:lnSpc>
              <a:spcAft>
                <a:spcPts val="25"/>
              </a:spcAft>
              <a:buClr>
                <a:srgbClr val="000000"/>
              </a:buClr>
              <a:buSzPts val="1100"/>
              <a:buFont typeface="Symbol" panose="05050102010706020507" pitchFamily="18" charset="2"/>
              <a:buChar char="-"/>
            </a:pPr>
            <a:r>
              <a:rPr lang="en-US" altLang="en-US" sz="1400">
                <a:solidFill>
                  <a:srgbClr val="FF0000"/>
                </a:solidFill>
                <a:latin typeface="Arial" panose="020B0604020202020204" pitchFamily="34" charset="0"/>
              </a:rPr>
              <a:t>Advantages </a:t>
            </a:r>
            <a:r>
              <a:rPr lang="en-US" altLang="en-US" sz="1400">
                <a:solidFill>
                  <a:srgbClr val="000000"/>
                </a:solidFill>
                <a:latin typeface="Arial" panose="020B0604020202020204" pitchFamily="34" charset="0"/>
              </a:rPr>
              <a:t>	and 	</a:t>
            </a:r>
            <a:r>
              <a:rPr lang="en-US" altLang="en-US" sz="1400">
                <a:solidFill>
                  <a:srgbClr val="FF0000"/>
                </a:solidFill>
                <a:latin typeface="Arial" panose="020B0604020202020204" pitchFamily="34" charset="0"/>
              </a:rPr>
              <a:t>disadvantages </a:t>
            </a:r>
            <a:r>
              <a:rPr lang="en-US" altLang="en-US" sz="1400">
                <a:solidFill>
                  <a:srgbClr val="000000"/>
                </a:solidFill>
                <a:latin typeface="Arial" panose="020B0604020202020204" pitchFamily="34" charset="0"/>
              </a:rPr>
              <a:t>	of 	different 	components of communication technologies/mediums; </a:t>
            </a:r>
          </a:p>
          <a:p>
            <a:pPr algn="just">
              <a:lnSpc>
                <a:spcPct val="107000"/>
              </a:lnSpc>
              <a:spcAft>
                <a:spcPts val="463"/>
              </a:spcAft>
              <a:buClr>
                <a:srgbClr val="000000"/>
              </a:buClr>
              <a:buSzPts val="1100"/>
              <a:buFont typeface="Symbol" panose="05050102010706020507" pitchFamily="18" charset="2"/>
              <a:buChar char="-"/>
            </a:pPr>
            <a:r>
              <a:rPr lang="en-US" altLang="en-US" sz="1400">
                <a:solidFill>
                  <a:srgbClr val="FF0000"/>
                </a:solidFill>
                <a:latin typeface="Arial" panose="020B0604020202020204" pitchFamily="34" charset="0"/>
              </a:rPr>
              <a:t>Cost comparison </a:t>
            </a:r>
            <a:r>
              <a:rPr lang="en-US" altLang="en-US" sz="1400">
                <a:solidFill>
                  <a:srgbClr val="000000"/>
                </a:solidFill>
                <a:latin typeface="Arial" panose="020B0604020202020204" pitchFamily="34" charset="0"/>
              </a:rPr>
              <a:t>of different communication technologies for </a:t>
            </a:r>
            <a:r>
              <a:rPr lang="en-US" altLang="en-US" sz="1400">
                <a:solidFill>
                  <a:srgbClr val="FF0000"/>
                </a:solidFill>
                <a:latin typeface="Arial" panose="020B0604020202020204" pitchFamily="34" charset="0"/>
              </a:rPr>
              <a:t>efficient system developments</a:t>
            </a:r>
            <a:r>
              <a:rPr lang="en-US" altLang="en-US" sz="1400">
                <a:solidFill>
                  <a:srgbClr val="000000"/>
                </a:solidFill>
                <a:latin typeface="Arial" panose="020B0604020202020204" pitchFamily="34" charset="0"/>
              </a:rPr>
              <a:t>; </a:t>
            </a:r>
          </a:p>
          <a:p>
            <a:pPr algn="just">
              <a:lnSpc>
                <a:spcPct val="142000"/>
              </a:lnSpc>
              <a:spcAft>
                <a:spcPts val="25"/>
              </a:spcAft>
              <a:buClr>
                <a:srgbClr val="000000"/>
              </a:buClr>
              <a:buSzPts val="1100"/>
              <a:buFont typeface="Symbol" panose="05050102010706020507" pitchFamily="18" charset="2"/>
              <a:buChar char="-"/>
            </a:pPr>
            <a:r>
              <a:rPr lang="en-US" altLang="en-US" sz="1400">
                <a:solidFill>
                  <a:srgbClr val="000000"/>
                </a:solidFill>
                <a:latin typeface="Arial" panose="020B0604020202020204" pitchFamily="34" charset="0"/>
              </a:rPr>
              <a:t>Give example of different communication technologies that are being used successfully around the globe </a:t>
            </a:r>
            <a:r>
              <a:rPr lang="en-US" altLang="en-US" sz="1400">
                <a:solidFill>
                  <a:srgbClr val="FF0000"/>
                </a:solidFill>
                <a:latin typeface="Arial" panose="020B0604020202020204" pitchFamily="34" charset="0"/>
              </a:rPr>
              <a:t>considering rural and urban areas.   </a:t>
            </a:r>
          </a:p>
          <a:p>
            <a:pPr algn="just">
              <a:lnSpc>
                <a:spcPct val="142000"/>
              </a:lnSpc>
              <a:spcAft>
                <a:spcPts val="25"/>
              </a:spcAft>
              <a:buClr>
                <a:srgbClr val="000000"/>
              </a:buClr>
              <a:buSzPts val="1100"/>
              <a:buFont typeface="Symbol" panose="05050102010706020507" pitchFamily="18" charset="2"/>
              <a:buChar char="-"/>
            </a:pPr>
            <a:r>
              <a:rPr lang="en-US" altLang="en-US" sz="1400">
                <a:solidFill>
                  <a:srgbClr val="000000"/>
                </a:solidFill>
                <a:latin typeface="Arial" panose="020B0604020202020204" pitchFamily="34" charset="0"/>
              </a:rPr>
              <a:t>Recommend appropriate communication technology/technologies for distribution entities considering </a:t>
            </a:r>
            <a:r>
              <a:rPr lang="en-US" altLang="en-US" sz="1400">
                <a:solidFill>
                  <a:srgbClr val="FF0000"/>
                </a:solidFill>
                <a:latin typeface="Arial" panose="020B0604020202020204" pitchFamily="34" charset="0"/>
              </a:rPr>
              <a:t>operation area and service arrangement, geographic location, consumer pattern, technical facilities etc.;  </a:t>
            </a:r>
          </a:p>
          <a:p>
            <a:pPr algn="just">
              <a:lnSpc>
                <a:spcPct val="142000"/>
              </a:lnSpc>
              <a:spcAft>
                <a:spcPts val="188"/>
              </a:spcAft>
              <a:buClr>
                <a:srgbClr val="000000"/>
              </a:buClr>
              <a:buSzPts val="1100"/>
              <a:buFont typeface="Symbol" panose="05050102010706020507" pitchFamily="18" charset="2"/>
              <a:buChar char="-"/>
            </a:pPr>
            <a:r>
              <a:rPr lang="en-US" altLang="en-US" sz="1400">
                <a:solidFill>
                  <a:srgbClr val="FF0000"/>
                </a:solidFill>
                <a:latin typeface="Arial" panose="020B0604020202020204" pitchFamily="34" charset="0"/>
              </a:rPr>
              <a:t>Prepare list materi</a:t>
            </a:r>
            <a:r>
              <a:rPr lang="en-US" altLang="en-US" sz="1400">
                <a:solidFill>
                  <a:srgbClr val="000000"/>
                </a:solidFill>
                <a:latin typeface="Arial" panose="020B0604020202020204" pitchFamily="34" charset="0"/>
              </a:rPr>
              <a:t>al that will be required for the proposed communication technologies along with detail specification of all devices including estimated cost as </a:t>
            </a:r>
            <a:r>
              <a:rPr lang="en-US" altLang="en-US" sz="1400">
                <a:solidFill>
                  <a:srgbClr val="FF0000"/>
                </a:solidFill>
                <a:latin typeface="Arial" panose="020B0604020202020204" pitchFamily="34" charset="0"/>
              </a:rPr>
              <a:t>on the goal arrowing the reduce buden and increase the futuristic facts; </a:t>
            </a:r>
          </a:p>
          <a:p>
            <a:pPr algn="just">
              <a:lnSpc>
                <a:spcPct val="142000"/>
              </a:lnSpc>
              <a:spcAft>
                <a:spcPts val="25"/>
              </a:spcAft>
              <a:buClr>
                <a:srgbClr val="000000"/>
              </a:buClr>
              <a:buSzPts val="1100"/>
              <a:buFont typeface="Symbol" panose="05050102010706020507" pitchFamily="18" charset="2"/>
              <a:buChar char="-"/>
            </a:pPr>
            <a:r>
              <a:rPr lang="en-US" altLang="en-US" sz="1400">
                <a:solidFill>
                  <a:srgbClr val="000000"/>
                </a:solidFill>
                <a:latin typeface="Arial" panose="020B0604020202020204" pitchFamily="34" charset="0"/>
              </a:rPr>
              <a:t>Suggest on possible cyber </a:t>
            </a:r>
            <a:r>
              <a:rPr lang="en-US" altLang="en-US" sz="1400">
                <a:solidFill>
                  <a:srgbClr val="FF0000"/>
                </a:solidFill>
                <a:latin typeface="Arial" panose="020B0604020202020204" pitchFamily="34" charset="0"/>
              </a:rPr>
              <a:t>risk</a:t>
            </a:r>
            <a:r>
              <a:rPr lang="en-US" altLang="en-US" sz="1400">
                <a:solidFill>
                  <a:srgbClr val="000000"/>
                </a:solidFill>
                <a:latin typeface="Arial" panose="020B0604020202020204" pitchFamily="34" charset="0"/>
              </a:rPr>
              <a:t>s and </a:t>
            </a:r>
            <a:r>
              <a:rPr lang="en-US" altLang="en-US" sz="1400">
                <a:solidFill>
                  <a:srgbClr val="FF0000"/>
                </a:solidFill>
                <a:latin typeface="Arial" panose="020B0604020202020204" pitchFamily="34" charset="0"/>
              </a:rPr>
              <a:t>security</a:t>
            </a:r>
            <a:r>
              <a:rPr lang="en-US" altLang="en-US" sz="1400">
                <a:solidFill>
                  <a:srgbClr val="000000"/>
                </a:solidFill>
                <a:latin typeface="Arial" panose="020B0604020202020204" pitchFamily="34" charset="0"/>
              </a:rPr>
              <a:t>, </a:t>
            </a:r>
            <a:r>
              <a:rPr lang="en-US" altLang="en-US" sz="1400">
                <a:solidFill>
                  <a:srgbClr val="FF0000"/>
                </a:solidFill>
                <a:latin typeface="Arial" panose="020B0604020202020204" pitchFamily="34" charset="0"/>
              </a:rPr>
              <a:t>licensing of </a:t>
            </a:r>
            <a:r>
              <a:rPr lang="en-US" altLang="en-US" sz="1400">
                <a:solidFill>
                  <a:srgbClr val="000000"/>
                </a:solidFill>
                <a:latin typeface="Arial" panose="020B0604020202020204" pitchFamily="34" charset="0"/>
              </a:rPr>
              <a:t>relevant software’s, replacement/up gradation of  communication devices, data communication and storage, O/M of the communication system etc.; </a:t>
            </a:r>
          </a:p>
          <a:p>
            <a:pPr algn="just">
              <a:lnSpc>
                <a:spcPct val="142000"/>
              </a:lnSpc>
              <a:spcAft>
                <a:spcPts val="25"/>
              </a:spcAft>
              <a:buClr>
                <a:srgbClr val="000000"/>
              </a:buClr>
              <a:buSzPts val="1100"/>
              <a:buFont typeface="Symbol" panose="05050102010706020507" pitchFamily="18" charset="2"/>
              <a:buChar char="-"/>
            </a:pPr>
            <a:r>
              <a:rPr lang="en-US" altLang="en-US" sz="1400">
                <a:solidFill>
                  <a:srgbClr val="FF0000"/>
                </a:solidFill>
                <a:latin typeface="Arial" panose="020B0604020202020204" pitchFamily="34" charset="0"/>
              </a:rPr>
              <a:t>Constant eye on </a:t>
            </a:r>
            <a:r>
              <a:rPr lang="en-US" altLang="en-US" sz="1400">
                <a:solidFill>
                  <a:srgbClr val="000000"/>
                </a:solidFill>
                <a:latin typeface="Arial" panose="020B0604020202020204" pitchFamily="34" charset="0"/>
              </a:rPr>
              <a:t>regarding communication technology of Smart Pre-Paid Metering System. </a:t>
            </a:r>
          </a:p>
        </p:txBody>
      </p:sp>
    </p:spTree>
  </p:cSld>
  <p:clrMapOvr>
    <a:masterClrMapping/>
  </p:clrMapOvr>
  <p:transition spd="slow">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A22319F8-65A9-47A5-8A59-B854CDDA158A}"/>
              </a:ext>
            </a:extLst>
          </p:cNvPr>
          <p:cNvSpPr>
            <a:spLocks noGrp="1" noChangeArrowheads="1"/>
          </p:cNvSpPr>
          <p:nvPr>
            <p:ph type="title"/>
          </p:nvPr>
        </p:nvSpPr>
        <p:spPr/>
        <p:txBody>
          <a:bodyPr/>
          <a:lstStyle/>
          <a:p>
            <a:pPr eaLnBrk="1" hangingPunct="1">
              <a:defRPr/>
            </a:pPr>
            <a:r>
              <a:rPr lang="en-US" altLang="en-US" sz="2954" b="1" dirty="0"/>
              <a:t>How does a Pre-Paid scheme works?</a:t>
            </a:r>
          </a:p>
        </p:txBody>
      </p:sp>
      <p:sp>
        <p:nvSpPr>
          <p:cNvPr id="25603" name="Rectangle 3">
            <a:extLst>
              <a:ext uri="{FF2B5EF4-FFF2-40B4-BE49-F238E27FC236}">
                <a16:creationId xmlns:a16="http://schemas.microsoft.com/office/drawing/2014/main" id="{91462B90-869C-4537-9691-63C9019DB3B7}"/>
              </a:ext>
            </a:extLst>
          </p:cNvPr>
          <p:cNvSpPr>
            <a:spLocks noGrp="1" noChangeArrowheads="1"/>
          </p:cNvSpPr>
          <p:nvPr>
            <p:ph type="body" idx="1"/>
          </p:nvPr>
        </p:nvSpPr>
        <p:spPr>
          <a:xfrm>
            <a:off x="76200" y="2867025"/>
            <a:ext cx="1295400" cy="350838"/>
          </a:xfrm>
        </p:spPr>
        <p:txBody>
          <a:bodyPr/>
          <a:lstStyle/>
          <a:p>
            <a:pPr eaLnBrk="1" hangingPunct="1">
              <a:lnSpc>
                <a:spcPct val="90000"/>
              </a:lnSpc>
              <a:buFontTx/>
              <a:buNone/>
              <a:defRPr/>
            </a:pPr>
            <a:r>
              <a:rPr lang="en-US" altLang="en-US" sz="1846"/>
              <a:t>Customer</a:t>
            </a:r>
          </a:p>
        </p:txBody>
      </p:sp>
      <p:sp>
        <p:nvSpPr>
          <p:cNvPr id="25607" name="AutoShape 7">
            <a:extLst>
              <a:ext uri="{FF2B5EF4-FFF2-40B4-BE49-F238E27FC236}">
                <a16:creationId xmlns:a16="http://schemas.microsoft.com/office/drawing/2014/main" id="{1699B09F-C81B-484B-8EDA-F4F13DAC0E29}"/>
              </a:ext>
            </a:extLst>
          </p:cNvPr>
          <p:cNvSpPr>
            <a:spLocks noChangeArrowheads="1"/>
          </p:cNvSpPr>
          <p:nvPr/>
        </p:nvSpPr>
        <p:spPr bwMode="auto">
          <a:xfrm>
            <a:off x="1651000" y="3744913"/>
            <a:ext cx="609600" cy="352425"/>
          </a:xfrm>
          <a:prstGeom prst="foldedCorner">
            <a:avLst>
              <a:gd name="adj" fmla="val 12500"/>
            </a:avLst>
          </a:prstGeom>
          <a:solidFill>
            <a:srgbClr val="666699"/>
          </a:solidFill>
          <a:ln w="9525">
            <a:solidFill>
              <a:schemeClr val="tx1"/>
            </a:solidFill>
            <a:round/>
            <a:headEnd/>
            <a:tailEnd/>
          </a:ln>
          <a:effec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defRPr/>
            </a:pPr>
            <a:endParaRPr lang="en-US" altLang="en-US" sz="1662"/>
          </a:p>
        </p:txBody>
      </p:sp>
      <p:sp>
        <p:nvSpPr>
          <p:cNvPr id="25608" name="AutoShape 8">
            <a:extLst>
              <a:ext uri="{FF2B5EF4-FFF2-40B4-BE49-F238E27FC236}">
                <a16:creationId xmlns:a16="http://schemas.microsoft.com/office/drawing/2014/main" id="{ED379C28-8D30-49BA-BC58-B60D649FC109}"/>
              </a:ext>
            </a:extLst>
          </p:cNvPr>
          <p:cNvSpPr>
            <a:spLocks noChangeArrowheads="1"/>
          </p:cNvSpPr>
          <p:nvPr/>
        </p:nvSpPr>
        <p:spPr bwMode="auto">
          <a:xfrm>
            <a:off x="3352800" y="2867025"/>
            <a:ext cx="1828800" cy="1476375"/>
          </a:xfrm>
          <a:prstGeom prst="hexagon">
            <a:avLst>
              <a:gd name="adj" fmla="val 30952"/>
              <a:gd name="vf" fmla="val 115470"/>
            </a:avLst>
          </a:prstGeom>
          <a:solidFill>
            <a:srgbClr val="008000"/>
          </a:solidFill>
          <a:ln w="9525">
            <a:solidFill>
              <a:schemeClr val="tx1"/>
            </a:solidFill>
            <a:miter lim="800000"/>
            <a:headEnd/>
            <a:tailEnd/>
          </a:ln>
          <a:effec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defRPr/>
            </a:pPr>
            <a:endParaRPr lang="en-US" altLang="en-US" sz="1662"/>
          </a:p>
        </p:txBody>
      </p:sp>
      <p:sp>
        <p:nvSpPr>
          <p:cNvPr id="25609" name="Rectangle 9">
            <a:extLst>
              <a:ext uri="{FF2B5EF4-FFF2-40B4-BE49-F238E27FC236}">
                <a16:creationId xmlns:a16="http://schemas.microsoft.com/office/drawing/2014/main" id="{83571FEC-9FFD-4E66-AE12-632702E4199D}"/>
              </a:ext>
            </a:extLst>
          </p:cNvPr>
          <p:cNvSpPr>
            <a:spLocks noChangeArrowheads="1"/>
          </p:cNvSpPr>
          <p:nvPr/>
        </p:nvSpPr>
        <p:spPr bwMode="auto">
          <a:xfrm>
            <a:off x="3200400" y="2514600"/>
            <a:ext cx="2057400" cy="352425"/>
          </a:xfrm>
          <a:prstGeom prst="rect">
            <a:avLst/>
          </a:prstGeom>
          <a:noFill/>
          <a:ln>
            <a:noFill/>
          </a:ln>
          <a:effectLst/>
        </p:spPr>
        <p:txBody>
          <a:bodyPr/>
          <a:lstStyle>
            <a:lvl1pPr marL="342900" indent="-34290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lnSpc>
                <a:spcPct val="90000"/>
              </a:lnSpc>
              <a:buFontTx/>
              <a:buNone/>
              <a:defRPr/>
            </a:pPr>
            <a:r>
              <a:rPr lang="en-US" altLang="en-US" sz="1846" dirty="0"/>
              <a:t>Vending </a:t>
            </a:r>
          </a:p>
        </p:txBody>
      </p:sp>
      <p:sp>
        <p:nvSpPr>
          <p:cNvPr id="25610" name="Rectangle 10">
            <a:extLst>
              <a:ext uri="{FF2B5EF4-FFF2-40B4-BE49-F238E27FC236}">
                <a16:creationId xmlns:a16="http://schemas.microsoft.com/office/drawing/2014/main" id="{F3BE4EFB-5AED-4924-8338-2BE56381DC00}"/>
              </a:ext>
            </a:extLst>
          </p:cNvPr>
          <p:cNvSpPr>
            <a:spLocks noChangeArrowheads="1"/>
          </p:cNvSpPr>
          <p:nvPr/>
        </p:nvSpPr>
        <p:spPr bwMode="auto">
          <a:xfrm>
            <a:off x="838200" y="4121150"/>
            <a:ext cx="2362200" cy="350838"/>
          </a:xfrm>
          <a:prstGeom prst="rect">
            <a:avLst/>
          </a:prstGeom>
          <a:noFill/>
          <a:ln>
            <a:noFill/>
          </a:ln>
          <a:effectLst/>
        </p:spPr>
        <p:txBody>
          <a:bodyPr/>
          <a:lstStyle>
            <a:lvl1pPr marL="342900" indent="-34290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lnSpc>
                <a:spcPct val="90000"/>
              </a:lnSpc>
              <a:buFontTx/>
              <a:buNone/>
              <a:defRPr/>
            </a:pPr>
            <a:r>
              <a:rPr lang="en-US" altLang="en-US" sz="1846" dirty="0"/>
              <a:t>Currency &amp; Meter</a:t>
            </a:r>
          </a:p>
        </p:txBody>
      </p:sp>
      <p:sp>
        <p:nvSpPr>
          <p:cNvPr id="25611" name="AutoShape 11">
            <a:extLst>
              <a:ext uri="{FF2B5EF4-FFF2-40B4-BE49-F238E27FC236}">
                <a16:creationId xmlns:a16="http://schemas.microsoft.com/office/drawing/2014/main" id="{B731E73B-FE03-4752-BAAC-0A10E8158F86}"/>
              </a:ext>
            </a:extLst>
          </p:cNvPr>
          <p:cNvSpPr>
            <a:spLocks noChangeArrowheads="1"/>
          </p:cNvSpPr>
          <p:nvPr/>
        </p:nvSpPr>
        <p:spPr bwMode="auto">
          <a:xfrm>
            <a:off x="1371600" y="3359150"/>
            <a:ext cx="1752600" cy="422275"/>
          </a:xfrm>
          <a:custGeom>
            <a:avLst/>
            <a:gdLst>
              <a:gd name="T0" fmla="*/ 2147483646 w 21600"/>
              <a:gd name="T1" fmla="*/ 0 h 21600"/>
              <a:gd name="T2" fmla="*/ 0 w 21600"/>
              <a:gd name="T3" fmla="*/ 2147483646 h 21600"/>
              <a:gd name="T4" fmla="*/ 2147483646 w 21600"/>
              <a:gd name="T5" fmla="*/ 2147483646 h 21600"/>
              <a:gd name="T6" fmla="*/ 2147483646 w 21600"/>
              <a:gd name="T7" fmla="*/ 2147483646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rgbClr val="FF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612" name="AutoShape 12">
            <a:extLst>
              <a:ext uri="{FF2B5EF4-FFF2-40B4-BE49-F238E27FC236}">
                <a16:creationId xmlns:a16="http://schemas.microsoft.com/office/drawing/2014/main" id="{F8A4A239-475E-464D-9183-B0CA8FDB7811}"/>
              </a:ext>
            </a:extLst>
          </p:cNvPr>
          <p:cNvSpPr>
            <a:spLocks noChangeArrowheads="1"/>
          </p:cNvSpPr>
          <p:nvPr/>
        </p:nvSpPr>
        <p:spPr bwMode="auto">
          <a:xfrm>
            <a:off x="5486400" y="3359150"/>
            <a:ext cx="1752600" cy="422275"/>
          </a:xfrm>
          <a:custGeom>
            <a:avLst/>
            <a:gdLst>
              <a:gd name="T0" fmla="*/ 2147483646 w 21600"/>
              <a:gd name="T1" fmla="*/ 0 h 21600"/>
              <a:gd name="T2" fmla="*/ 0 w 21600"/>
              <a:gd name="T3" fmla="*/ 2147483646 h 21600"/>
              <a:gd name="T4" fmla="*/ 2147483646 w 21600"/>
              <a:gd name="T5" fmla="*/ 2147483646 h 21600"/>
              <a:gd name="T6" fmla="*/ 2147483646 w 21600"/>
              <a:gd name="T7" fmla="*/ 2147483646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rgbClr val="FF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613" name="Rectangle 13">
            <a:extLst>
              <a:ext uri="{FF2B5EF4-FFF2-40B4-BE49-F238E27FC236}">
                <a16:creationId xmlns:a16="http://schemas.microsoft.com/office/drawing/2014/main" id="{0AD47F3A-36D4-4532-9145-F7B99CE51F0E}"/>
              </a:ext>
            </a:extLst>
          </p:cNvPr>
          <p:cNvSpPr>
            <a:spLocks noChangeArrowheads="1"/>
          </p:cNvSpPr>
          <p:nvPr/>
        </p:nvSpPr>
        <p:spPr bwMode="auto">
          <a:xfrm>
            <a:off x="7543800" y="2936875"/>
            <a:ext cx="914400" cy="1195388"/>
          </a:xfrm>
          <a:prstGeom prst="rect">
            <a:avLst/>
          </a:prstGeom>
          <a:solidFill>
            <a:srgbClr val="808080"/>
          </a:solidFill>
          <a:ln w="9525">
            <a:solidFill>
              <a:schemeClr val="tx1"/>
            </a:solidFill>
            <a:miter lim="800000"/>
            <a:headEnd/>
            <a:tailEnd/>
          </a:ln>
          <a:effec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defRPr/>
            </a:pPr>
            <a:endParaRPr lang="en-US" altLang="en-US" sz="1662"/>
          </a:p>
        </p:txBody>
      </p:sp>
      <p:sp>
        <p:nvSpPr>
          <p:cNvPr id="25614" name="Rectangle 14">
            <a:extLst>
              <a:ext uri="{FF2B5EF4-FFF2-40B4-BE49-F238E27FC236}">
                <a16:creationId xmlns:a16="http://schemas.microsoft.com/office/drawing/2014/main" id="{43C420F4-A733-47AF-B9F3-673DAA96C959}"/>
              </a:ext>
            </a:extLst>
          </p:cNvPr>
          <p:cNvSpPr>
            <a:spLocks noChangeArrowheads="1"/>
          </p:cNvSpPr>
          <p:nvPr/>
        </p:nvSpPr>
        <p:spPr bwMode="auto">
          <a:xfrm>
            <a:off x="6934200" y="2514600"/>
            <a:ext cx="2057400" cy="352425"/>
          </a:xfrm>
          <a:prstGeom prst="rect">
            <a:avLst/>
          </a:prstGeom>
          <a:noFill/>
          <a:ln>
            <a:noFill/>
          </a:ln>
          <a:effectLst/>
        </p:spPr>
        <p:txBody>
          <a:bodyPr/>
          <a:lstStyle>
            <a:lvl1pPr marL="342900" indent="-34290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lnSpc>
                <a:spcPct val="90000"/>
              </a:lnSpc>
              <a:buFontTx/>
              <a:buNone/>
              <a:defRPr/>
            </a:pPr>
            <a:r>
              <a:rPr lang="en-US" altLang="en-US" sz="1846" dirty="0"/>
              <a:t>Smart Pre-Paid Meter</a:t>
            </a:r>
          </a:p>
        </p:txBody>
      </p:sp>
      <p:sp>
        <p:nvSpPr>
          <p:cNvPr id="25615" name="AutoShape 15">
            <a:extLst>
              <a:ext uri="{FF2B5EF4-FFF2-40B4-BE49-F238E27FC236}">
                <a16:creationId xmlns:a16="http://schemas.microsoft.com/office/drawing/2014/main" id="{B830ECAE-6914-4E77-ADBB-19014F94CDDA}"/>
              </a:ext>
            </a:extLst>
          </p:cNvPr>
          <p:cNvSpPr>
            <a:spLocks noChangeArrowheads="1"/>
          </p:cNvSpPr>
          <p:nvPr/>
        </p:nvSpPr>
        <p:spPr bwMode="auto">
          <a:xfrm>
            <a:off x="5562600" y="4835525"/>
            <a:ext cx="1143000" cy="1055688"/>
          </a:xfrm>
          <a:prstGeom prst="can">
            <a:avLst>
              <a:gd name="adj" fmla="val 25000"/>
            </a:avLst>
          </a:prstGeom>
          <a:solidFill>
            <a:srgbClr val="000080"/>
          </a:solidFill>
          <a:ln w="9525">
            <a:solidFill>
              <a:schemeClr val="tx1"/>
            </a:solidFill>
            <a:round/>
            <a:headEnd/>
            <a:tailEnd/>
          </a:ln>
          <a:effec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defRPr/>
            </a:pPr>
            <a:endParaRPr lang="en-US" altLang="en-US" sz="1662"/>
          </a:p>
        </p:txBody>
      </p:sp>
      <p:sp>
        <p:nvSpPr>
          <p:cNvPr id="25616" name="AutoShape 16">
            <a:extLst>
              <a:ext uri="{FF2B5EF4-FFF2-40B4-BE49-F238E27FC236}">
                <a16:creationId xmlns:a16="http://schemas.microsoft.com/office/drawing/2014/main" id="{5F7F55F2-A8F0-493B-A3DB-76B972EDF8C5}"/>
              </a:ext>
            </a:extLst>
          </p:cNvPr>
          <p:cNvSpPr>
            <a:spLocks noChangeArrowheads="1"/>
          </p:cNvSpPr>
          <p:nvPr/>
        </p:nvSpPr>
        <p:spPr bwMode="auto">
          <a:xfrm rot="5400000" flipH="1">
            <a:off x="5398294" y="3686969"/>
            <a:ext cx="633412" cy="1524000"/>
          </a:xfrm>
          <a:prstGeom prst="lightningBolt">
            <a:avLst/>
          </a:prstGeom>
          <a:solidFill>
            <a:srgbClr val="FFFFFF"/>
          </a:solidFill>
          <a:ln w="9525">
            <a:solidFill>
              <a:schemeClr val="tx1"/>
            </a:solidFill>
            <a:miter lim="800000"/>
            <a:headEnd/>
            <a:tailEnd/>
          </a:ln>
          <a:effec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defRPr/>
            </a:pPr>
            <a:endParaRPr lang="en-US" altLang="en-US" sz="1662"/>
          </a:p>
        </p:txBody>
      </p:sp>
      <p:sp>
        <p:nvSpPr>
          <p:cNvPr id="25617" name="AutoShape 17">
            <a:extLst>
              <a:ext uri="{FF2B5EF4-FFF2-40B4-BE49-F238E27FC236}">
                <a16:creationId xmlns:a16="http://schemas.microsoft.com/office/drawing/2014/main" id="{E470F3E8-FE14-4519-9758-27D104D8D103}"/>
              </a:ext>
            </a:extLst>
          </p:cNvPr>
          <p:cNvSpPr>
            <a:spLocks noChangeArrowheads="1"/>
          </p:cNvSpPr>
          <p:nvPr/>
        </p:nvSpPr>
        <p:spPr bwMode="auto">
          <a:xfrm rot="5400000" flipV="1">
            <a:off x="4407693" y="3967957"/>
            <a:ext cx="633413" cy="1524000"/>
          </a:xfrm>
          <a:prstGeom prst="lightningBolt">
            <a:avLst/>
          </a:prstGeom>
          <a:solidFill>
            <a:srgbClr val="FFFFFF"/>
          </a:solidFill>
          <a:ln w="9525">
            <a:solidFill>
              <a:schemeClr val="tx1"/>
            </a:solidFill>
            <a:miter lim="800000"/>
            <a:headEnd/>
            <a:tailEnd/>
          </a:ln>
          <a:effec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defRPr/>
            </a:pPr>
            <a:endParaRPr lang="en-US" altLang="en-US" sz="1662"/>
          </a:p>
        </p:txBody>
      </p:sp>
      <p:sp>
        <p:nvSpPr>
          <p:cNvPr id="25619" name="Rectangle 19">
            <a:extLst>
              <a:ext uri="{FF2B5EF4-FFF2-40B4-BE49-F238E27FC236}">
                <a16:creationId xmlns:a16="http://schemas.microsoft.com/office/drawing/2014/main" id="{9E2CAF82-5948-4517-8266-57CE9F8C6030}"/>
              </a:ext>
            </a:extLst>
          </p:cNvPr>
          <p:cNvSpPr>
            <a:spLocks noChangeArrowheads="1"/>
          </p:cNvSpPr>
          <p:nvPr/>
        </p:nvSpPr>
        <p:spPr bwMode="auto">
          <a:xfrm>
            <a:off x="6324600" y="4905375"/>
            <a:ext cx="2208213" cy="914400"/>
          </a:xfrm>
          <a:prstGeom prst="rect">
            <a:avLst/>
          </a:prstGeom>
          <a:noFill/>
          <a:ln>
            <a:noFill/>
          </a:ln>
          <a:effectLst/>
        </p:spPr>
        <p:txBody>
          <a:bodyPr/>
          <a:lstStyle>
            <a:lvl1pPr marL="342900" indent="-34290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lnSpc>
                <a:spcPct val="90000"/>
              </a:lnSpc>
              <a:buFontTx/>
              <a:buNone/>
              <a:defRPr/>
            </a:pPr>
            <a:r>
              <a:rPr lang="en-US" altLang="en-US" sz="1846" dirty="0"/>
              <a:t>     System information</a:t>
            </a:r>
          </a:p>
        </p:txBody>
      </p:sp>
      <p:sp>
        <p:nvSpPr>
          <p:cNvPr id="25620" name="AutoShape 20">
            <a:extLst>
              <a:ext uri="{FF2B5EF4-FFF2-40B4-BE49-F238E27FC236}">
                <a16:creationId xmlns:a16="http://schemas.microsoft.com/office/drawing/2014/main" id="{07FC4893-22DD-4B99-AF1C-50C6397EE36F}"/>
              </a:ext>
            </a:extLst>
          </p:cNvPr>
          <p:cNvSpPr>
            <a:spLocks noChangeArrowheads="1"/>
          </p:cNvSpPr>
          <p:nvPr/>
        </p:nvSpPr>
        <p:spPr bwMode="auto">
          <a:xfrm>
            <a:off x="152400" y="3287713"/>
            <a:ext cx="1066800" cy="493712"/>
          </a:xfrm>
          <a:prstGeom prst="roundRect">
            <a:avLst>
              <a:gd name="adj" fmla="val 16667"/>
            </a:avLst>
          </a:prstGeom>
          <a:solidFill>
            <a:srgbClr val="663300"/>
          </a:solidFill>
          <a:ln w="9525">
            <a:solidFill>
              <a:schemeClr val="tx1"/>
            </a:solidFill>
            <a:round/>
            <a:headEnd/>
            <a:tailEnd/>
          </a:ln>
          <a:effec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defRPr/>
            </a:pPr>
            <a:endParaRPr lang="en-US" altLang="en-US" sz="1662"/>
          </a:p>
        </p:txBody>
      </p:sp>
    </p:spTree>
    <p:extLst>
      <p:ext uri="{BB962C8B-B14F-4D97-AF65-F5344CB8AC3E}">
        <p14:creationId xmlns:p14="http://schemas.microsoft.com/office/powerpoint/2010/main" val="287341834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25620"/>
                                        </p:tgtEl>
                                        <p:attrNameLst>
                                          <p:attrName>style.visibility</p:attrName>
                                        </p:attrNameLst>
                                      </p:cBhvr>
                                      <p:to>
                                        <p:strVal val="visible"/>
                                      </p:to>
                                    </p:set>
                                    <p:anim calcmode="lin" valueType="num">
                                      <p:cBhvr additive="base">
                                        <p:cTn id="7" dur="500" fill="hold"/>
                                        <p:tgtEl>
                                          <p:spTgt spid="25620"/>
                                        </p:tgtEl>
                                        <p:attrNameLst>
                                          <p:attrName>ppt_x</p:attrName>
                                        </p:attrNameLst>
                                      </p:cBhvr>
                                      <p:tavLst>
                                        <p:tav tm="0">
                                          <p:val>
                                            <p:strVal val="0-#ppt_w/2"/>
                                          </p:val>
                                        </p:tav>
                                        <p:tav tm="100000">
                                          <p:val>
                                            <p:strVal val="#ppt_x"/>
                                          </p:val>
                                        </p:tav>
                                      </p:tavLst>
                                    </p:anim>
                                    <p:anim calcmode="lin" valueType="num">
                                      <p:cBhvr additive="base">
                                        <p:cTn id="8" dur="500" fill="hold"/>
                                        <p:tgtEl>
                                          <p:spTgt spid="25620"/>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25603">
                                            <p:txEl>
                                              <p:pRg st="0" end="0"/>
                                            </p:txEl>
                                          </p:spTgt>
                                        </p:tgtEl>
                                        <p:attrNameLst>
                                          <p:attrName>style.visibility</p:attrName>
                                        </p:attrNameLst>
                                      </p:cBhvr>
                                      <p:to>
                                        <p:strVal val="visible"/>
                                      </p:to>
                                    </p:set>
                                    <p:anim calcmode="lin" valueType="num">
                                      <p:cBhvr additive="base">
                                        <p:cTn id="13" dur="500" fill="hold"/>
                                        <p:tgtEl>
                                          <p:spTgt spid="25603">
                                            <p:txEl>
                                              <p:pRg st="0" end="0"/>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2560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25608"/>
                                        </p:tgtEl>
                                        <p:attrNameLst>
                                          <p:attrName>style.visibility</p:attrName>
                                        </p:attrNameLst>
                                      </p:cBhvr>
                                      <p:to>
                                        <p:strVal val="visible"/>
                                      </p:to>
                                    </p:set>
                                    <p:anim calcmode="lin" valueType="num">
                                      <p:cBhvr additive="base">
                                        <p:cTn id="19" dur="500" fill="hold"/>
                                        <p:tgtEl>
                                          <p:spTgt spid="25608"/>
                                        </p:tgtEl>
                                        <p:attrNameLst>
                                          <p:attrName>ppt_x</p:attrName>
                                        </p:attrNameLst>
                                      </p:cBhvr>
                                      <p:tavLst>
                                        <p:tav tm="0">
                                          <p:val>
                                            <p:strVal val="#ppt_x"/>
                                          </p:val>
                                        </p:tav>
                                        <p:tav tm="100000">
                                          <p:val>
                                            <p:strVal val="#ppt_x"/>
                                          </p:val>
                                        </p:tav>
                                      </p:tavLst>
                                    </p:anim>
                                    <p:anim calcmode="lin" valueType="num">
                                      <p:cBhvr additive="base">
                                        <p:cTn id="20" dur="500" fill="hold"/>
                                        <p:tgtEl>
                                          <p:spTgt spid="25608"/>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9" fill="hold" grpId="0" nodeType="clickEffect">
                                  <p:stCondLst>
                                    <p:cond delay="0"/>
                                  </p:stCondLst>
                                  <p:childTnLst>
                                    <p:set>
                                      <p:cBhvr>
                                        <p:cTn id="24" dur="1" fill="hold">
                                          <p:stCondLst>
                                            <p:cond delay="0"/>
                                          </p:stCondLst>
                                        </p:cTn>
                                        <p:tgtEl>
                                          <p:spTgt spid="25609"/>
                                        </p:tgtEl>
                                        <p:attrNameLst>
                                          <p:attrName>style.visibility</p:attrName>
                                        </p:attrNameLst>
                                      </p:cBhvr>
                                      <p:to>
                                        <p:strVal val="visible"/>
                                      </p:to>
                                    </p:set>
                                    <p:anim calcmode="lin" valueType="num">
                                      <p:cBhvr additive="base">
                                        <p:cTn id="25" dur="500" fill="hold"/>
                                        <p:tgtEl>
                                          <p:spTgt spid="25609"/>
                                        </p:tgtEl>
                                        <p:attrNameLst>
                                          <p:attrName>ppt_x</p:attrName>
                                        </p:attrNameLst>
                                      </p:cBhvr>
                                      <p:tavLst>
                                        <p:tav tm="0">
                                          <p:val>
                                            <p:strVal val="0-#ppt_w/2"/>
                                          </p:val>
                                        </p:tav>
                                        <p:tav tm="100000">
                                          <p:val>
                                            <p:strVal val="#ppt_x"/>
                                          </p:val>
                                        </p:tav>
                                      </p:tavLst>
                                    </p:anim>
                                    <p:anim calcmode="lin" valueType="num">
                                      <p:cBhvr additive="base">
                                        <p:cTn id="26" dur="500" fill="hold"/>
                                        <p:tgtEl>
                                          <p:spTgt spid="25609"/>
                                        </p:tgtEl>
                                        <p:attrNameLst>
                                          <p:attrName>ppt_y</p:attrName>
                                        </p:attrNameLst>
                                      </p:cBhvr>
                                      <p:tavLst>
                                        <p:tav tm="0">
                                          <p:val>
                                            <p:strVal val="0-#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8" fill="hold" nodeType="clickEffect">
                                  <p:stCondLst>
                                    <p:cond delay="0"/>
                                  </p:stCondLst>
                                  <p:childTnLst>
                                    <p:set>
                                      <p:cBhvr>
                                        <p:cTn id="30" dur="1" fill="hold">
                                          <p:stCondLst>
                                            <p:cond delay="0"/>
                                          </p:stCondLst>
                                        </p:cTn>
                                        <p:tgtEl>
                                          <p:spTgt spid="25611"/>
                                        </p:tgtEl>
                                        <p:attrNameLst>
                                          <p:attrName>style.visibility</p:attrName>
                                        </p:attrNameLst>
                                      </p:cBhvr>
                                      <p:to>
                                        <p:strVal val="visible"/>
                                      </p:to>
                                    </p:set>
                                    <p:anim calcmode="lin" valueType="num">
                                      <p:cBhvr additive="base">
                                        <p:cTn id="31" dur="500" fill="hold"/>
                                        <p:tgtEl>
                                          <p:spTgt spid="25611"/>
                                        </p:tgtEl>
                                        <p:attrNameLst>
                                          <p:attrName>ppt_x</p:attrName>
                                        </p:attrNameLst>
                                      </p:cBhvr>
                                      <p:tavLst>
                                        <p:tav tm="0">
                                          <p:val>
                                            <p:strVal val="0-#ppt_w/2"/>
                                          </p:val>
                                        </p:tav>
                                        <p:tav tm="100000">
                                          <p:val>
                                            <p:strVal val="#ppt_x"/>
                                          </p:val>
                                        </p:tav>
                                      </p:tavLst>
                                    </p:anim>
                                    <p:anim calcmode="lin" valueType="num">
                                      <p:cBhvr additive="base">
                                        <p:cTn id="32" dur="500" fill="hold"/>
                                        <p:tgtEl>
                                          <p:spTgt spid="25611"/>
                                        </p:tgtEl>
                                        <p:attrNameLst>
                                          <p:attrName>ppt_y</p:attrName>
                                        </p:attrNameLst>
                                      </p:cBhvr>
                                      <p:tavLst>
                                        <p:tav tm="0">
                                          <p:val>
                                            <p:strVal val="#ppt_y"/>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4" fill="hold" nodeType="clickEffect">
                                  <p:stCondLst>
                                    <p:cond delay="0"/>
                                  </p:stCondLst>
                                  <p:childTnLst>
                                    <p:set>
                                      <p:cBhvr>
                                        <p:cTn id="36" dur="1" fill="hold">
                                          <p:stCondLst>
                                            <p:cond delay="0"/>
                                          </p:stCondLst>
                                        </p:cTn>
                                        <p:tgtEl>
                                          <p:spTgt spid="25607"/>
                                        </p:tgtEl>
                                        <p:attrNameLst>
                                          <p:attrName>style.visibility</p:attrName>
                                        </p:attrNameLst>
                                      </p:cBhvr>
                                      <p:to>
                                        <p:strVal val="visible"/>
                                      </p:to>
                                    </p:set>
                                    <p:anim calcmode="lin" valueType="num">
                                      <p:cBhvr additive="base">
                                        <p:cTn id="37" dur="500" fill="hold"/>
                                        <p:tgtEl>
                                          <p:spTgt spid="25607"/>
                                        </p:tgtEl>
                                        <p:attrNameLst>
                                          <p:attrName>ppt_x</p:attrName>
                                        </p:attrNameLst>
                                      </p:cBhvr>
                                      <p:tavLst>
                                        <p:tav tm="0">
                                          <p:val>
                                            <p:strVal val="#ppt_x"/>
                                          </p:val>
                                        </p:tav>
                                        <p:tav tm="100000">
                                          <p:val>
                                            <p:strVal val="#ppt_x"/>
                                          </p:val>
                                        </p:tav>
                                      </p:tavLst>
                                    </p:anim>
                                    <p:anim calcmode="lin" valueType="num">
                                      <p:cBhvr additive="base">
                                        <p:cTn id="38" dur="500" fill="hold"/>
                                        <p:tgtEl>
                                          <p:spTgt spid="25607"/>
                                        </p:tgtEl>
                                        <p:attrNameLst>
                                          <p:attrName>ppt_y</p:attrName>
                                        </p:attrNameLst>
                                      </p:cBhvr>
                                      <p:tavLst>
                                        <p:tav tm="0">
                                          <p:val>
                                            <p:strVal val="1+#ppt_h/2"/>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25610"/>
                                        </p:tgtEl>
                                        <p:attrNameLst>
                                          <p:attrName>style.visibility</p:attrName>
                                        </p:attrNameLst>
                                      </p:cBhvr>
                                      <p:to>
                                        <p:strVal val="visible"/>
                                      </p:to>
                                    </p:set>
                                    <p:anim calcmode="lin" valueType="num">
                                      <p:cBhvr additive="base">
                                        <p:cTn id="43" dur="500" fill="hold"/>
                                        <p:tgtEl>
                                          <p:spTgt spid="25610"/>
                                        </p:tgtEl>
                                        <p:attrNameLst>
                                          <p:attrName>ppt_x</p:attrName>
                                        </p:attrNameLst>
                                      </p:cBhvr>
                                      <p:tavLst>
                                        <p:tav tm="0">
                                          <p:val>
                                            <p:strVal val="#ppt_x"/>
                                          </p:val>
                                        </p:tav>
                                        <p:tav tm="100000">
                                          <p:val>
                                            <p:strVal val="#ppt_x"/>
                                          </p:val>
                                        </p:tav>
                                      </p:tavLst>
                                    </p:anim>
                                    <p:anim calcmode="lin" valueType="num">
                                      <p:cBhvr additive="base">
                                        <p:cTn id="44" dur="500" fill="hold"/>
                                        <p:tgtEl>
                                          <p:spTgt spid="25610"/>
                                        </p:tgtEl>
                                        <p:attrNameLst>
                                          <p:attrName>ppt_y</p:attrName>
                                        </p:attrNameLst>
                                      </p:cBhvr>
                                      <p:tavLst>
                                        <p:tav tm="0">
                                          <p:val>
                                            <p:strVal val="1+#ppt_h/2"/>
                                          </p:val>
                                        </p:tav>
                                        <p:tav tm="100000">
                                          <p:val>
                                            <p:strVal val="#ppt_y"/>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2" presetClass="entr" presetSubtype="9" fill="hold" nodeType="clickEffect">
                                  <p:stCondLst>
                                    <p:cond delay="0"/>
                                  </p:stCondLst>
                                  <p:childTnLst>
                                    <p:set>
                                      <p:cBhvr>
                                        <p:cTn id="48" dur="1" fill="hold">
                                          <p:stCondLst>
                                            <p:cond delay="0"/>
                                          </p:stCondLst>
                                        </p:cTn>
                                        <p:tgtEl>
                                          <p:spTgt spid="25612"/>
                                        </p:tgtEl>
                                        <p:attrNameLst>
                                          <p:attrName>style.visibility</p:attrName>
                                        </p:attrNameLst>
                                      </p:cBhvr>
                                      <p:to>
                                        <p:strVal val="visible"/>
                                      </p:to>
                                    </p:set>
                                    <p:anim calcmode="lin" valueType="num">
                                      <p:cBhvr additive="base">
                                        <p:cTn id="49" dur="500" fill="hold"/>
                                        <p:tgtEl>
                                          <p:spTgt spid="25612"/>
                                        </p:tgtEl>
                                        <p:attrNameLst>
                                          <p:attrName>ppt_x</p:attrName>
                                        </p:attrNameLst>
                                      </p:cBhvr>
                                      <p:tavLst>
                                        <p:tav tm="0">
                                          <p:val>
                                            <p:strVal val="0-#ppt_w/2"/>
                                          </p:val>
                                        </p:tav>
                                        <p:tav tm="100000">
                                          <p:val>
                                            <p:strVal val="#ppt_x"/>
                                          </p:val>
                                        </p:tav>
                                      </p:tavLst>
                                    </p:anim>
                                    <p:anim calcmode="lin" valueType="num">
                                      <p:cBhvr additive="base">
                                        <p:cTn id="50" dur="500" fill="hold"/>
                                        <p:tgtEl>
                                          <p:spTgt spid="25612"/>
                                        </p:tgtEl>
                                        <p:attrNameLst>
                                          <p:attrName>ppt_y</p:attrName>
                                        </p:attrNameLst>
                                      </p:cBhvr>
                                      <p:tavLst>
                                        <p:tav tm="0">
                                          <p:val>
                                            <p:strVal val="0-#ppt_h/2"/>
                                          </p:val>
                                        </p:tav>
                                        <p:tav tm="100000">
                                          <p:val>
                                            <p:strVal val="#ppt_y"/>
                                          </p:val>
                                        </p:tav>
                                      </p:tavLst>
                                    </p:anim>
                                  </p:childTnLst>
                                </p:cTn>
                              </p:par>
                            </p:childTnLst>
                          </p:cTn>
                        </p:par>
                      </p:childTnLst>
                    </p:cTn>
                  </p:par>
                  <p:par>
                    <p:cTn id="51" fill="hold" nodeType="clickPar">
                      <p:stCondLst>
                        <p:cond delay="indefinite"/>
                      </p:stCondLst>
                      <p:childTnLst>
                        <p:par>
                          <p:cTn id="52" fill="hold" nodeType="withGroup">
                            <p:stCondLst>
                              <p:cond delay="0"/>
                            </p:stCondLst>
                            <p:childTnLst>
                              <p:par>
                                <p:cTn id="53" presetID="2" presetClass="entr" presetSubtype="2" fill="hold" nodeType="clickEffect">
                                  <p:stCondLst>
                                    <p:cond delay="0"/>
                                  </p:stCondLst>
                                  <p:childTnLst>
                                    <p:set>
                                      <p:cBhvr>
                                        <p:cTn id="54" dur="1" fill="hold">
                                          <p:stCondLst>
                                            <p:cond delay="0"/>
                                          </p:stCondLst>
                                        </p:cTn>
                                        <p:tgtEl>
                                          <p:spTgt spid="25613"/>
                                        </p:tgtEl>
                                        <p:attrNameLst>
                                          <p:attrName>style.visibility</p:attrName>
                                        </p:attrNameLst>
                                      </p:cBhvr>
                                      <p:to>
                                        <p:strVal val="visible"/>
                                      </p:to>
                                    </p:set>
                                    <p:anim calcmode="lin" valueType="num">
                                      <p:cBhvr additive="base">
                                        <p:cTn id="55" dur="500" fill="hold"/>
                                        <p:tgtEl>
                                          <p:spTgt spid="25613"/>
                                        </p:tgtEl>
                                        <p:attrNameLst>
                                          <p:attrName>ppt_x</p:attrName>
                                        </p:attrNameLst>
                                      </p:cBhvr>
                                      <p:tavLst>
                                        <p:tav tm="0">
                                          <p:val>
                                            <p:strVal val="1+#ppt_w/2"/>
                                          </p:val>
                                        </p:tav>
                                        <p:tav tm="100000">
                                          <p:val>
                                            <p:strVal val="#ppt_x"/>
                                          </p:val>
                                        </p:tav>
                                      </p:tavLst>
                                    </p:anim>
                                    <p:anim calcmode="lin" valueType="num">
                                      <p:cBhvr additive="base">
                                        <p:cTn id="56" dur="500" fill="hold"/>
                                        <p:tgtEl>
                                          <p:spTgt spid="25613"/>
                                        </p:tgtEl>
                                        <p:attrNameLst>
                                          <p:attrName>ppt_y</p:attrName>
                                        </p:attrNameLst>
                                      </p:cBhvr>
                                      <p:tavLst>
                                        <p:tav tm="0">
                                          <p:val>
                                            <p:strVal val="#ppt_y"/>
                                          </p:val>
                                        </p:tav>
                                        <p:tav tm="100000">
                                          <p:val>
                                            <p:strVal val="#ppt_y"/>
                                          </p:val>
                                        </p:tav>
                                      </p:tavLst>
                                    </p:anim>
                                  </p:childTnLst>
                                </p:cTn>
                              </p:par>
                            </p:childTnLst>
                          </p:cTn>
                        </p:par>
                      </p:childTnLst>
                    </p:cTn>
                  </p:par>
                  <p:par>
                    <p:cTn id="57" fill="hold" nodeType="clickPar">
                      <p:stCondLst>
                        <p:cond delay="indefinite"/>
                      </p:stCondLst>
                      <p:childTnLst>
                        <p:par>
                          <p:cTn id="58" fill="hold" nodeType="withGroup">
                            <p:stCondLst>
                              <p:cond delay="0"/>
                            </p:stCondLst>
                            <p:childTnLst>
                              <p:par>
                                <p:cTn id="59" presetID="2" presetClass="entr" presetSubtype="2" fill="hold" grpId="0" nodeType="clickEffect">
                                  <p:stCondLst>
                                    <p:cond delay="0"/>
                                  </p:stCondLst>
                                  <p:childTnLst>
                                    <p:set>
                                      <p:cBhvr>
                                        <p:cTn id="60" dur="1" fill="hold">
                                          <p:stCondLst>
                                            <p:cond delay="0"/>
                                          </p:stCondLst>
                                        </p:cTn>
                                        <p:tgtEl>
                                          <p:spTgt spid="25614"/>
                                        </p:tgtEl>
                                        <p:attrNameLst>
                                          <p:attrName>style.visibility</p:attrName>
                                        </p:attrNameLst>
                                      </p:cBhvr>
                                      <p:to>
                                        <p:strVal val="visible"/>
                                      </p:to>
                                    </p:set>
                                    <p:anim calcmode="lin" valueType="num">
                                      <p:cBhvr additive="base">
                                        <p:cTn id="61" dur="500" fill="hold"/>
                                        <p:tgtEl>
                                          <p:spTgt spid="25614"/>
                                        </p:tgtEl>
                                        <p:attrNameLst>
                                          <p:attrName>ppt_x</p:attrName>
                                        </p:attrNameLst>
                                      </p:cBhvr>
                                      <p:tavLst>
                                        <p:tav tm="0">
                                          <p:val>
                                            <p:strVal val="1+#ppt_w/2"/>
                                          </p:val>
                                        </p:tav>
                                        <p:tav tm="100000">
                                          <p:val>
                                            <p:strVal val="#ppt_x"/>
                                          </p:val>
                                        </p:tav>
                                      </p:tavLst>
                                    </p:anim>
                                    <p:anim calcmode="lin" valueType="num">
                                      <p:cBhvr additive="base">
                                        <p:cTn id="62" dur="500" fill="hold"/>
                                        <p:tgtEl>
                                          <p:spTgt spid="25614"/>
                                        </p:tgtEl>
                                        <p:attrNameLst>
                                          <p:attrName>ppt_y</p:attrName>
                                        </p:attrNameLst>
                                      </p:cBhvr>
                                      <p:tavLst>
                                        <p:tav tm="0">
                                          <p:val>
                                            <p:strVal val="#ppt_y"/>
                                          </p:val>
                                        </p:tav>
                                        <p:tav tm="100000">
                                          <p:val>
                                            <p:strVal val="#ppt_y"/>
                                          </p:val>
                                        </p:tav>
                                      </p:tavLst>
                                    </p:anim>
                                  </p:childTnLst>
                                </p:cTn>
                              </p:par>
                            </p:childTnLst>
                          </p:cTn>
                        </p:par>
                      </p:childTnLst>
                    </p:cTn>
                  </p:par>
                  <p:par>
                    <p:cTn id="63" fill="hold" nodeType="clickPar">
                      <p:stCondLst>
                        <p:cond delay="indefinite"/>
                      </p:stCondLst>
                      <p:childTnLst>
                        <p:par>
                          <p:cTn id="64" fill="hold" nodeType="withGroup">
                            <p:stCondLst>
                              <p:cond delay="0"/>
                            </p:stCondLst>
                            <p:childTnLst>
                              <p:par>
                                <p:cTn id="65" presetID="2" presetClass="entr" presetSubtype="2" fill="hold" nodeType="clickEffect">
                                  <p:stCondLst>
                                    <p:cond delay="0"/>
                                  </p:stCondLst>
                                  <p:childTnLst>
                                    <p:set>
                                      <p:cBhvr>
                                        <p:cTn id="66" dur="1" fill="hold">
                                          <p:stCondLst>
                                            <p:cond delay="0"/>
                                          </p:stCondLst>
                                        </p:cTn>
                                        <p:tgtEl>
                                          <p:spTgt spid="25615"/>
                                        </p:tgtEl>
                                        <p:attrNameLst>
                                          <p:attrName>style.visibility</p:attrName>
                                        </p:attrNameLst>
                                      </p:cBhvr>
                                      <p:to>
                                        <p:strVal val="visible"/>
                                      </p:to>
                                    </p:set>
                                    <p:anim calcmode="lin" valueType="num">
                                      <p:cBhvr additive="base">
                                        <p:cTn id="67" dur="500" fill="hold"/>
                                        <p:tgtEl>
                                          <p:spTgt spid="25615"/>
                                        </p:tgtEl>
                                        <p:attrNameLst>
                                          <p:attrName>ppt_x</p:attrName>
                                        </p:attrNameLst>
                                      </p:cBhvr>
                                      <p:tavLst>
                                        <p:tav tm="0">
                                          <p:val>
                                            <p:strVal val="1+#ppt_w/2"/>
                                          </p:val>
                                        </p:tav>
                                        <p:tav tm="100000">
                                          <p:val>
                                            <p:strVal val="#ppt_x"/>
                                          </p:val>
                                        </p:tav>
                                      </p:tavLst>
                                    </p:anim>
                                    <p:anim calcmode="lin" valueType="num">
                                      <p:cBhvr additive="base">
                                        <p:cTn id="68" dur="500" fill="hold"/>
                                        <p:tgtEl>
                                          <p:spTgt spid="25615"/>
                                        </p:tgtEl>
                                        <p:attrNameLst>
                                          <p:attrName>ppt_y</p:attrName>
                                        </p:attrNameLst>
                                      </p:cBhvr>
                                      <p:tavLst>
                                        <p:tav tm="0">
                                          <p:val>
                                            <p:strVal val="#ppt_y"/>
                                          </p:val>
                                        </p:tav>
                                        <p:tav tm="100000">
                                          <p:val>
                                            <p:strVal val="#ppt_y"/>
                                          </p:val>
                                        </p:tav>
                                      </p:tavLst>
                                    </p:anim>
                                  </p:childTnLst>
                                </p:cTn>
                              </p:par>
                            </p:childTnLst>
                          </p:cTn>
                        </p:par>
                      </p:childTnLst>
                    </p:cTn>
                  </p:par>
                  <p:par>
                    <p:cTn id="69" fill="hold" nodeType="clickPar">
                      <p:stCondLst>
                        <p:cond delay="indefinite"/>
                      </p:stCondLst>
                      <p:childTnLst>
                        <p:par>
                          <p:cTn id="70" fill="hold" nodeType="withGroup">
                            <p:stCondLst>
                              <p:cond delay="0"/>
                            </p:stCondLst>
                            <p:childTnLst>
                              <p:par>
                                <p:cTn id="71" presetID="2" presetClass="entr" presetSubtype="2" fill="hold" grpId="0" nodeType="clickEffect">
                                  <p:stCondLst>
                                    <p:cond delay="0"/>
                                  </p:stCondLst>
                                  <p:childTnLst>
                                    <p:set>
                                      <p:cBhvr>
                                        <p:cTn id="72" dur="1" fill="hold">
                                          <p:stCondLst>
                                            <p:cond delay="0"/>
                                          </p:stCondLst>
                                        </p:cTn>
                                        <p:tgtEl>
                                          <p:spTgt spid="25619"/>
                                        </p:tgtEl>
                                        <p:attrNameLst>
                                          <p:attrName>style.visibility</p:attrName>
                                        </p:attrNameLst>
                                      </p:cBhvr>
                                      <p:to>
                                        <p:strVal val="visible"/>
                                      </p:to>
                                    </p:set>
                                    <p:anim calcmode="lin" valueType="num">
                                      <p:cBhvr additive="base">
                                        <p:cTn id="73" dur="500" fill="hold"/>
                                        <p:tgtEl>
                                          <p:spTgt spid="25619"/>
                                        </p:tgtEl>
                                        <p:attrNameLst>
                                          <p:attrName>ppt_x</p:attrName>
                                        </p:attrNameLst>
                                      </p:cBhvr>
                                      <p:tavLst>
                                        <p:tav tm="0">
                                          <p:val>
                                            <p:strVal val="1+#ppt_w/2"/>
                                          </p:val>
                                        </p:tav>
                                        <p:tav tm="100000">
                                          <p:val>
                                            <p:strVal val="#ppt_x"/>
                                          </p:val>
                                        </p:tav>
                                      </p:tavLst>
                                    </p:anim>
                                    <p:anim calcmode="lin" valueType="num">
                                      <p:cBhvr additive="base">
                                        <p:cTn id="74" dur="500" fill="hold"/>
                                        <p:tgtEl>
                                          <p:spTgt spid="25619"/>
                                        </p:tgtEl>
                                        <p:attrNameLst>
                                          <p:attrName>ppt_y</p:attrName>
                                        </p:attrNameLst>
                                      </p:cBhvr>
                                      <p:tavLst>
                                        <p:tav tm="0">
                                          <p:val>
                                            <p:strVal val="#ppt_y"/>
                                          </p:val>
                                        </p:tav>
                                        <p:tav tm="100000">
                                          <p:val>
                                            <p:strVal val="#ppt_y"/>
                                          </p:val>
                                        </p:tav>
                                      </p:tavLst>
                                    </p:anim>
                                  </p:childTnLst>
                                </p:cTn>
                              </p:par>
                            </p:childTnLst>
                          </p:cTn>
                        </p:par>
                      </p:childTnLst>
                    </p:cTn>
                  </p:par>
                  <p:par>
                    <p:cTn id="75" fill="hold" nodeType="clickPar">
                      <p:stCondLst>
                        <p:cond delay="indefinite"/>
                      </p:stCondLst>
                      <p:childTnLst>
                        <p:par>
                          <p:cTn id="76" fill="hold" nodeType="withGroup">
                            <p:stCondLst>
                              <p:cond delay="0"/>
                            </p:stCondLst>
                            <p:childTnLst>
                              <p:par>
                                <p:cTn id="77" presetID="2" presetClass="entr" presetSubtype="6" fill="hold" nodeType="clickEffect">
                                  <p:stCondLst>
                                    <p:cond delay="0"/>
                                  </p:stCondLst>
                                  <p:childTnLst>
                                    <p:set>
                                      <p:cBhvr>
                                        <p:cTn id="78" dur="1" fill="hold">
                                          <p:stCondLst>
                                            <p:cond delay="0"/>
                                          </p:stCondLst>
                                        </p:cTn>
                                        <p:tgtEl>
                                          <p:spTgt spid="25616"/>
                                        </p:tgtEl>
                                        <p:attrNameLst>
                                          <p:attrName>style.visibility</p:attrName>
                                        </p:attrNameLst>
                                      </p:cBhvr>
                                      <p:to>
                                        <p:strVal val="visible"/>
                                      </p:to>
                                    </p:set>
                                    <p:anim calcmode="lin" valueType="num">
                                      <p:cBhvr additive="base">
                                        <p:cTn id="79" dur="500" fill="hold"/>
                                        <p:tgtEl>
                                          <p:spTgt spid="25616"/>
                                        </p:tgtEl>
                                        <p:attrNameLst>
                                          <p:attrName>ppt_x</p:attrName>
                                        </p:attrNameLst>
                                      </p:cBhvr>
                                      <p:tavLst>
                                        <p:tav tm="0">
                                          <p:val>
                                            <p:strVal val="1+#ppt_w/2"/>
                                          </p:val>
                                        </p:tav>
                                        <p:tav tm="100000">
                                          <p:val>
                                            <p:strVal val="#ppt_x"/>
                                          </p:val>
                                        </p:tav>
                                      </p:tavLst>
                                    </p:anim>
                                    <p:anim calcmode="lin" valueType="num">
                                      <p:cBhvr additive="base">
                                        <p:cTn id="80" dur="500" fill="hold"/>
                                        <p:tgtEl>
                                          <p:spTgt spid="25616"/>
                                        </p:tgtEl>
                                        <p:attrNameLst>
                                          <p:attrName>ppt_y</p:attrName>
                                        </p:attrNameLst>
                                      </p:cBhvr>
                                      <p:tavLst>
                                        <p:tav tm="0">
                                          <p:val>
                                            <p:strVal val="1+#ppt_h/2"/>
                                          </p:val>
                                        </p:tav>
                                        <p:tav tm="100000">
                                          <p:val>
                                            <p:strVal val="#ppt_y"/>
                                          </p:val>
                                        </p:tav>
                                      </p:tavLst>
                                    </p:anim>
                                  </p:childTnLst>
                                </p:cTn>
                              </p:par>
                            </p:childTnLst>
                          </p:cTn>
                        </p:par>
                      </p:childTnLst>
                    </p:cTn>
                  </p:par>
                  <p:par>
                    <p:cTn id="81" fill="hold" nodeType="clickPar">
                      <p:stCondLst>
                        <p:cond delay="indefinite"/>
                      </p:stCondLst>
                      <p:childTnLst>
                        <p:par>
                          <p:cTn id="82" fill="hold" nodeType="withGroup">
                            <p:stCondLst>
                              <p:cond delay="0"/>
                            </p:stCondLst>
                            <p:childTnLst>
                              <p:par>
                                <p:cTn id="83" presetID="2" presetClass="entr" presetSubtype="9" fill="hold" nodeType="clickEffect">
                                  <p:stCondLst>
                                    <p:cond delay="0"/>
                                  </p:stCondLst>
                                  <p:childTnLst>
                                    <p:set>
                                      <p:cBhvr>
                                        <p:cTn id="84" dur="1" fill="hold">
                                          <p:stCondLst>
                                            <p:cond delay="0"/>
                                          </p:stCondLst>
                                        </p:cTn>
                                        <p:tgtEl>
                                          <p:spTgt spid="25617"/>
                                        </p:tgtEl>
                                        <p:attrNameLst>
                                          <p:attrName>style.visibility</p:attrName>
                                        </p:attrNameLst>
                                      </p:cBhvr>
                                      <p:to>
                                        <p:strVal val="visible"/>
                                      </p:to>
                                    </p:set>
                                    <p:anim calcmode="lin" valueType="num">
                                      <p:cBhvr additive="base">
                                        <p:cTn id="85" dur="500" fill="hold"/>
                                        <p:tgtEl>
                                          <p:spTgt spid="25617"/>
                                        </p:tgtEl>
                                        <p:attrNameLst>
                                          <p:attrName>ppt_x</p:attrName>
                                        </p:attrNameLst>
                                      </p:cBhvr>
                                      <p:tavLst>
                                        <p:tav tm="0">
                                          <p:val>
                                            <p:strVal val="0-#ppt_w/2"/>
                                          </p:val>
                                        </p:tav>
                                        <p:tav tm="100000">
                                          <p:val>
                                            <p:strVal val="#ppt_x"/>
                                          </p:val>
                                        </p:tav>
                                      </p:tavLst>
                                    </p:anim>
                                    <p:anim calcmode="lin" valueType="num">
                                      <p:cBhvr additive="base">
                                        <p:cTn id="86" dur="500" fill="hold"/>
                                        <p:tgtEl>
                                          <p:spTgt spid="2561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3" grpId="0" build="p"/>
      <p:bldP spid="25609" grpId="0"/>
      <p:bldP spid="25610" grpId="0"/>
      <p:bldP spid="25614" grpId="0"/>
      <p:bldP spid="25619"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a:extLst>
              <a:ext uri="{FF2B5EF4-FFF2-40B4-BE49-F238E27FC236}">
                <a16:creationId xmlns:a16="http://schemas.microsoft.com/office/drawing/2014/main" id="{D22402D0-6D48-403D-942F-B74705F25EEF}"/>
              </a:ext>
            </a:extLst>
          </p:cNvPr>
          <p:cNvSpPr txBox="1">
            <a:spLocks noChangeArrowheads="1"/>
          </p:cNvSpPr>
          <p:nvPr/>
        </p:nvSpPr>
        <p:spPr bwMode="auto">
          <a:xfrm>
            <a:off x="207963" y="142875"/>
            <a:ext cx="8229600" cy="693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defRPr>
            </a:lvl1pPr>
            <a:lvl2pPr marL="639763" indent="-246063">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defRPr>
            </a:lvl2pPr>
            <a:lvl3pPr indent="-246063">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defRPr>
            </a:lvl3pPr>
            <a:lvl4pPr marL="1187450" indent="-20955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defRPr>
            </a:lvl4pPr>
            <a:lvl5pPr marL="1462088" indent="-20955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5pPr>
            <a:lvl6pPr marL="1919288" indent="-20955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6pPr>
            <a:lvl7pPr marL="2376488" indent="-20955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7pPr>
            <a:lvl8pPr marL="2833688" indent="-20955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8pPr>
            <a:lvl9pPr marL="3290888" indent="-20955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9pPr>
          </a:lstStyle>
          <a:p>
            <a:pPr algn="ctr">
              <a:spcBef>
                <a:spcPct val="0"/>
              </a:spcBef>
              <a:buClrTx/>
              <a:buSzTx/>
              <a:buFontTx/>
              <a:buNone/>
            </a:pPr>
            <a:r>
              <a:rPr lang="en-US" altLang="en-US" sz="5000">
                <a:solidFill>
                  <a:schemeClr val="tx2"/>
                </a:solidFill>
                <a:latin typeface="Calibri" panose="020F0502020204030204" pitchFamily="34" charset="0"/>
              </a:rPr>
              <a:t> </a:t>
            </a:r>
          </a:p>
        </p:txBody>
      </p:sp>
      <p:sp>
        <p:nvSpPr>
          <p:cNvPr id="29699" name="TextBox 5">
            <a:extLst>
              <a:ext uri="{FF2B5EF4-FFF2-40B4-BE49-F238E27FC236}">
                <a16:creationId xmlns:a16="http://schemas.microsoft.com/office/drawing/2014/main" id="{E38A72DA-E183-415F-964C-7C1DE04550DE}"/>
              </a:ext>
            </a:extLst>
          </p:cNvPr>
          <p:cNvSpPr txBox="1">
            <a:spLocks noChangeArrowheads="1"/>
          </p:cNvSpPr>
          <p:nvPr/>
        </p:nvSpPr>
        <p:spPr bwMode="auto">
          <a:xfrm>
            <a:off x="0" y="1268413"/>
            <a:ext cx="8893175" cy="4879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2575" indent="-6350">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nSpc>
                <a:spcPct val="107000"/>
              </a:lnSpc>
              <a:spcAft>
                <a:spcPts val="425"/>
              </a:spcAft>
            </a:pPr>
            <a:r>
              <a:rPr lang="en-US" altLang="en-US" sz="1400" b="1">
                <a:solidFill>
                  <a:srgbClr val="000000"/>
                </a:solidFill>
                <a:latin typeface="Arial" panose="020B0604020202020204" pitchFamily="34" charset="0"/>
              </a:rPr>
              <a:t>Collector </a:t>
            </a:r>
          </a:p>
          <a:p>
            <a:pPr algn="just">
              <a:lnSpc>
                <a:spcPct val="142000"/>
              </a:lnSpc>
              <a:spcAft>
                <a:spcPts val="25"/>
              </a:spcAft>
              <a:buFont typeface="Arial" panose="020B0604020202020204" pitchFamily="34" charset="0"/>
              <a:buChar char="•"/>
            </a:pPr>
            <a:r>
              <a:rPr lang="en-US" altLang="en-US" sz="1400">
                <a:solidFill>
                  <a:srgbClr val="000000"/>
                </a:solidFill>
                <a:latin typeface="Arial" panose="020B0604020202020204" pitchFamily="34" charset="0"/>
              </a:rPr>
              <a:t>The collector, also known as data concentrator, concentrator or gateway serves as communication node for the HES. </a:t>
            </a:r>
          </a:p>
          <a:p>
            <a:pPr algn="just">
              <a:lnSpc>
                <a:spcPct val="142000"/>
              </a:lnSpc>
              <a:spcAft>
                <a:spcPts val="25"/>
              </a:spcAft>
              <a:buFont typeface="Arial" panose="020B0604020202020204" pitchFamily="34" charset="0"/>
              <a:buChar char="•"/>
            </a:pPr>
            <a:r>
              <a:rPr lang="en-US" altLang="en-US" sz="1400">
                <a:solidFill>
                  <a:srgbClr val="000000"/>
                </a:solidFill>
                <a:latin typeface="Arial" panose="020B0604020202020204" pitchFamily="34" charset="0"/>
              </a:rPr>
              <a:t>Its primary function is to interface between the HES and the meters within its the neighborhood area network (NAN).  </a:t>
            </a:r>
          </a:p>
          <a:p>
            <a:pPr>
              <a:lnSpc>
                <a:spcPct val="107000"/>
              </a:lnSpc>
              <a:spcAft>
                <a:spcPts val="425"/>
              </a:spcAft>
            </a:pPr>
            <a:r>
              <a:rPr lang="en-US" altLang="en-US" sz="1400" b="1">
                <a:solidFill>
                  <a:srgbClr val="000000"/>
                </a:solidFill>
                <a:latin typeface="Arial" panose="020B0604020202020204" pitchFamily="34" charset="0"/>
              </a:rPr>
              <a:t>Meter </a:t>
            </a:r>
          </a:p>
          <a:p>
            <a:pPr algn="just">
              <a:lnSpc>
                <a:spcPct val="142000"/>
              </a:lnSpc>
              <a:spcAft>
                <a:spcPts val="25"/>
              </a:spcAft>
              <a:buFont typeface="Arial" panose="020B0604020202020204" pitchFamily="34" charset="0"/>
              <a:buChar char="•"/>
            </a:pPr>
            <a:r>
              <a:rPr lang="en-US" altLang="en-US" sz="1400">
                <a:solidFill>
                  <a:srgbClr val="000000"/>
                </a:solidFill>
                <a:latin typeface="Arial" panose="020B0604020202020204" pitchFamily="34" charset="0"/>
              </a:rPr>
              <a:t>The meter is installed at consumer premises. </a:t>
            </a:r>
          </a:p>
          <a:p>
            <a:pPr algn="just">
              <a:lnSpc>
                <a:spcPct val="142000"/>
              </a:lnSpc>
              <a:spcAft>
                <a:spcPts val="25"/>
              </a:spcAft>
              <a:buFont typeface="Arial" panose="020B0604020202020204" pitchFamily="34" charset="0"/>
              <a:buChar char="•"/>
            </a:pPr>
            <a:r>
              <a:rPr lang="en-US" altLang="en-US" sz="1400">
                <a:solidFill>
                  <a:srgbClr val="000000"/>
                </a:solidFill>
                <a:latin typeface="Arial" panose="020B0604020202020204" pitchFamily="34" charset="0"/>
              </a:rPr>
              <a:t>When integrated with a collector, </a:t>
            </a:r>
          </a:p>
          <a:p>
            <a:pPr algn="just">
              <a:lnSpc>
                <a:spcPct val="142000"/>
              </a:lnSpc>
              <a:spcAft>
                <a:spcPts val="25"/>
              </a:spcAft>
              <a:buFont typeface="Arial" panose="020B0604020202020204" pitchFamily="34" charset="0"/>
              <a:buChar char="•"/>
            </a:pPr>
            <a:r>
              <a:rPr lang="en-US" altLang="en-US" sz="1400">
                <a:solidFill>
                  <a:srgbClr val="000000"/>
                </a:solidFill>
                <a:latin typeface="Arial" panose="020B0604020202020204" pitchFamily="34" charset="0"/>
              </a:rPr>
              <a:t>The Collector directly communicates to the HES. </a:t>
            </a:r>
          </a:p>
          <a:p>
            <a:pPr algn="just">
              <a:lnSpc>
                <a:spcPct val="142000"/>
              </a:lnSpc>
              <a:spcAft>
                <a:spcPts val="25"/>
              </a:spcAft>
              <a:buFont typeface="Arial" panose="020B0604020202020204" pitchFamily="34" charset="0"/>
              <a:buChar char="•"/>
            </a:pPr>
            <a:r>
              <a:rPr lang="en-US" altLang="en-US" sz="1400">
                <a:solidFill>
                  <a:srgbClr val="000000"/>
                </a:solidFill>
                <a:latin typeface="Arial" panose="020B0604020202020204" pitchFamily="34" charset="0"/>
              </a:rPr>
              <a:t>As a meter it either communicates with the collector </a:t>
            </a:r>
          </a:p>
          <a:p>
            <a:pPr algn="just">
              <a:lnSpc>
                <a:spcPct val="142000"/>
              </a:lnSpc>
              <a:spcAft>
                <a:spcPts val="25"/>
              </a:spcAft>
              <a:buFont typeface="Arial" panose="020B0604020202020204" pitchFamily="34" charset="0"/>
              <a:buChar char="•"/>
            </a:pPr>
            <a:r>
              <a:rPr lang="en-US" altLang="en-US" sz="1400">
                <a:solidFill>
                  <a:srgbClr val="000000"/>
                </a:solidFill>
                <a:latin typeface="Arial" panose="020B0604020202020204" pitchFamily="34" charset="0"/>
              </a:rPr>
              <a:t>or may serve as a relay in order to route packets between nearby meters and the collector. </a:t>
            </a:r>
          </a:p>
          <a:p>
            <a:pPr algn="just">
              <a:lnSpc>
                <a:spcPct val="142000"/>
              </a:lnSpc>
              <a:spcAft>
                <a:spcPts val="25"/>
              </a:spcAft>
              <a:buFont typeface="Arial" panose="020B0604020202020204" pitchFamily="34" charset="0"/>
              <a:buChar char="•"/>
            </a:pPr>
            <a:r>
              <a:rPr lang="en-US" altLang="en-US" sz="1400">
                <a:solidFill>
                  <a:srgbClr val="000000"/>
                </a:solidFill>
                <a:latin typeface="Arial" panose="020B0604020202020204" pitchFamily="34" charset="0"/>
              </a:rPr>
              <a:t>The meter can directly communicates to the HES. </a:t>
            </a:r>
          </a:p>
          <a:p>
            <a:pPr>
              <a:lnSpc>
                <a:spcPct val="107000"/>
              </a:lnSpc>
              <a:spcAft>
                <a:spcPts val="425"/>
              </a:spcAft>
            </a:pPr>
            <a:r>
              <a:rPr lang="en-US" altLang="en-US" sz="1400" b="1">
                <a:solidFill>
                  <a:srgbClr val="000000"/>
                </a:solidFill>
                <a:latin typeface="Arial" panose="020B0604020202020204" pitchFamily="34" charset="0"/>
              </a:rPr>
              <a:t>Communication </a:t>
            </a:r>
          </a:p>
          <a:p>
            <a:pPr algn="just">
              <a:lnSpc>
                <a:spcPct val="142000"/>
              </a:lnSpc>
              <a:spcAft>
                <a:spcPts val="25"/>
              </a:spcAft>
            </a:pPr>
            <a:r>
              <a:rPr lang="en-US" altLang="en-US" sz="1400">
                <a:solidFill>
                  <a:srgbClr val="000000"/>
                </a:solidFill>
                <a:latin typeface="Arial" panose="020B0604020202020204" pitchFamily="34" charset="0"/>
              </a:rPr>
              <a:t>The infrastructure consist of several networks </a:t>
            </a:r>
          </a:p>
          <a:p>
            <a:pPr algn="just">
              <a:lnSpc>
                <a:spcPct val="142000"/>
              </a:lnSpc>
              <a:spcAft>
                <a:spcPts val="25"/>
              </a:spcAft>
            </a:pPr>
            <a:r>
              <a:rPr lang="en-US" altLang="en-US" sz="1400">
                <a:solidFill>
                  <a:srgbClr val="000000"/>
                </a:solidFill>
                <a:latin typeface="Arial" panose="020B0604020202020204" pitchFamily="34" charset="0"/>
              </a:rPr>
              <a:t>of which all could rely on absolutely different media and a multitude of protocols. </a:t>
            </a:r>
          </a:p>
          <a:p>
            <a:pPr algn="just">
              <a:lnSpc>
                <a:spcPct val="142000"/>
              </a:lnSpc>
              <a:spcAft>
                <a:spcPts val="25"/>
              </a:spcAft>
            </a:pPr>
            <a:r>
              <a:rPr lang="en-US" altLang="en-US" sz="1400">
                <a:solidFill>
                  <a:srgbClr val="000000"/>
                </a:solidFill>
                <a:latin typeface="Arial" panose="020B0604020202020204" pitchFamily="34" charset="0"/>
              </a:rPr>
              <a:t>In total, three networks are commonly described when referring to the AMI. The WAN, NAN and HAN. </a:t>
            </a:r>
          </a:p>
        </p:txBody>
      </p:sp>
      <p:sp>
        <p:nvSpPr>
          <p:cNvPr id="29700" name="Title 1">
            <a:extLst>
              <a:ext uri="{FF2B5EF4-FFF2-40B4-BE49-F238E27FC236}">
                <a16:creationId xmlns:a16="http://schemas.microsoft.com/office/drawing/2014/main" id="{73F8C924-7842-4F79-AF1E-E94FEAE7EFB5}"/>
              </a:ext>
            </a:extLst>
          </p:cNvPr>
          <p:cNvSpPr txBox="1">
            <a:spLocks noChangeArrowheads="1"/>
          </p:cNvSpPr>
          <p:nvPr/>
        </p:nvSpPr>
        <p:spPr bwMode="auto">
          <a:xfrm>
            <a:off x="360363" y="295275"/>
            <a:ext cx="8229600" cy="693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defRPr>
            </a:lvl1pPr>
            <a:lvl2pPr marL="639763" indent="-246063">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defRPr>
            </a:lvl2pPr>
            <a:lvl3pPr indent="-246063">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defRPr>
            </a:lvl3pPr>
            <a:lvl4pPr marL="1187450" indent="-20955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defRPr>
            </a:lvl4pPr>
            <a:lvl5pPr marL="1462088" indent="-20955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5pPr>
            <a:lvl6pPr marL="1919288" indent="-20955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6pPr>
            <a:lvl7pPr marL="2376488" indent="-20955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7pPr>
            <a:lvl8pPr marL="2833688" indent="-20955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8pPr>
            <a:lvl9pPr marL="3290888" indent="-20955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9pPr>
          </a:lstStyle>
          <a:p>
            <a:pPr algn="ctr">
              <a:spcBef>
                <a:spcPct val="0"/>
              </a:spcBef>
              <a:buClrTx/>
              <a:buSzTx/>
              <a:buFontTx/>
              <a:buNone/>
            </a:pPr>
            <a:r>
              <a:rPr lang="en-US" altLang="en-US" sz="5000">
                <a:solidFill>
                  <a:schemeClr val="tx2"/>
                </a:solidFill>
                <a:latin typeface="Calibri" panose="020F0502020204030204" pitchFamily="34" charset="0"/>
              </a:rPr>
              <a:t>The Architecture </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a:extLst>
              <a:ext uri="{FF2B5EF4-FFF2-40B4-BE49-F238E27FC236}">
                <a16:creationId xmlns:a16="http://schemas.microsoft.com/office/drawing/2014/main" id="{0021CAF9-5A94-480F-B844-BC6DB4A6E95E}"/>
              </a:ext>
            </a:extLst>
          </p:cNvPr>
          <p:cNvSpPr txBox="1">
            <a:spLocks noChangeArrowheads="1"/>
          </p:cNvSpPr>
          <p:nvPr/>
        </p:nvSpPr>
        <p:spPr bwMode="auto">
          <a:xfrm>
            <a:off x="207963" y="142875"/>
            <a:ext cx="8229600" cy="693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defRPr>
            </a:lvl1pPr>
            <a:lvl2pPr marL="639763" indent="-246063">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defRPr>
            </a:lvl2pPr>
            <a:lvl3pPr indent="-246063">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defRPr>
            </a:lvl3pPr>
            <a:lvl4pPr marL="1187450" indent="-20955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defRPr>
            </a:lvl4pPr>
            <a:lvl5pPr marL="1462088" indent="-20955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5pPr>
            <a:lvl6pPr marL="1919288" indent="-20955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6pPr>
            <a:lvl7pPr marL="2376488" indent="-20955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7pPr>
            <a:lvl8pPr marL="2833688" indent="-20955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8pPr>
            <a:lvl9pPr marL="3290888" indent="-20955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9pPr>
          </a:lstStyle>
          <a:p>
            <a:pPr algn="ctr">
              <a:spcBef>
                <a:spcPct val="0"/>
              </a:spcBef>
              <a:buClrTx/>
              <a:buSzTx/>
              <a:buFontTx/>
              <a:buNone/>
            </a:pPr>
            <a:r>
              <a:rPr lang="en-US" altLang="en-US" sz="5000">
                <a:solidFill>
                  <a:schemeClr val="tx2"/>
                </a:solidFill>
                <a:latin typeface="Calibri" panose="020F0502020204030204" pitchFamily="34" charset="0"/>
              </a:rPr>
              <a:t> </a:t>
            </a:r>
          </a:p>
        </p:txBody>
      </p:sp>
      <p:sp>
        <p:nvSpPr>
          <p:cNvPr id="30723" name="TextBox 9">
            <a:extLst>
              <a:ext uri="{FF2B5EF4-FFF2-40B4-BE49-F238E27FC236}">
                <a16:creationId xmlns:a16="http://schemas.microsoft.com/office/drawing/2014/main" id="{6F89EB54-0D2E-47F3-AE64-58AC19590435}"/>
              </a:ext>
            </a:extLst>
          </p:cNvPr>
          <p:cNvSpPr txBox="1">
            <a:spLocks noChangeArrowheads="1"/>
          </p:cNvSpPr>
          <p:nvPr/>
        </p:nvSpPr>
        <p:spPr bwMode="auto">
          <a:xfrm>
            <a:off x="0" y="1268413"/>
            <a:ext cx="8893175" cy="4954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19100" indent="-6350">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nSpc>
                <a:spcPct val="107000"/>
              </a:lnSpc>
              <a:spcAft>
                <a:spcPts val="425"/>
              </a:spcAft>
            </a:pPr>
            <a:r>
              <a:rPr lang="en-US" altLang="en-US" sz="1600" b="1" i="1">
                <a:solidFill>
                  <a:srgbClr val="000000"/>
                </a:solidFill>
                <a:latin typeface="Arial" panose="020B0604020202020204" pitchFamily="34" charset="0"/>
              </a:rPr>
              <a:t>Wide Area Network (WAN) </a:t>
            </a:r>
          </a:p>
          <a:p>
            <a:pPr algn="just">
              <a:lnSpc>
                <a:spcPct val="142000"/>
              </a:lnSpc>
              <a:spcAft>
                <a:spcPts val="25"/>
              </a:spcAft>
            </a:pPr>
            <a:r>
              <a:rPr lang="en-US" altLang="en-US" sz="1600">
                <a:solidFill>
                  <a:srgbClr val="000000"/>
                </a:solidFill>
                <a:latin typeface="Arial" panose="020B0604020202020204" pitchFamily="34" charset="0"/>
              </a:rPr>
              <a:t>The WAN does connect a meter or collector to the HES. </a:t>
            </a:r>
          </a:p>
          <a:p>
            <a:pPr algn="just">
              <a:lnSpc>
                <a:spcPct val="142000"/>
              </a:lnSpc>
              <a:spcAft>
                <a:spcPts val="25"/>
              </a:spcAft>
            </a:pPr>
            <a:r>
              <a:rPr lang="en-US" altLang="en-US" sz="1600">
                <a:solidFill>
                  <a:srgbClr val="000000"/>
                </a:solidFill>
                <a:latin typeface="Arial" panose="020B0604020202020204" pitchFamily="34" charset="0"/>
              </a:rPr>
              <a:t>The WAN is sometimes also referred to as the backhaul network. </a:t>
            </a:r>
          </a:p>
          <a:p>
            <a:pPr algn="just">
              <a:lnSpc>
                <a:spcPct val="142000"/>
              </a:lnSpc>
              <a:spcAft>
                <a:spcPts val="25"/>
              </a:spcAft>
            </a:pPr>
            <a:r>
              <a:rPr lang="en-US" altLang="en-US" sz="1600">
                <a:solidFill>
                  <a:srgbClr val="000000"/>
                </a:solidFill>
                <a:latin typeface="Arial" panose="020B0604020202020204" pitchFamily="34" charset="0"/>
              </a:rPr>
              <a:t>Communication on the WAN link is mostly Internet protocol (IP) based and does commonly rely on standard information technology (IT) media </a:t>
            </a:r>
          </a:p>
          <a:p>
            <a:pPr algn="just">
              <a:lnSpc>
                <a:spcPct val="142000"/>
              </a:lnSpc>
              <a:spcAft>
                <a:spcPts val="25"/>
              </a:spcAft>
            </a:pPr>
            <a:r>
              <a:rPr lang="en-US" altLang="en-US" sz="1600">
                <a:solidFill>
                  <a:srgbClr val="000000"/>
                </a:solidFill>
                <a:latin typeface="Arial" panose="020B0604020202020204" pitchFamily="34" charset="0"/>
              </a:rPr>
              <a:t>and technology stacks such as fiber optic cables (FOC), digital subscriber line (DSL), general packet radio service (GPRS), multi-protocol label switching (MPLS), or some sort of private network</a:t>
            </a:r>
          </a:p>
          <a:p>
            <a:pPr algn="just">
              <a:lnSpc>
                <a:spcPct val="142000"/>
              </a:lnSpc>
              <a:spcAft>
                <a:spcPts val="25"/>
              </a:spcAft>
            </a:pPr>
            <a:r>
              <a:rPr lang="en-US" altLang="en-US" sz="1600">
                <a:solidFill>
                  <a:srgbClr val="000000"/>
                </a:solidFill>
                <a:latin typeface="Arial" panose="020B0604020202020204" pitchFamily="34" charset="0"/>
              </a:rPr>
              <a:t>That can be wired and wireless in both combined depending on the architecture. </a:t>
            </a:r>
          </a:p>
          <a:p>
            <a:pPr>
              <a:lnSpc>
                <a:spcPct val="107000"/>
              </a:lnSpc>
              <a:spcAft>
                <a:spcPts val="425"/>
              </a:spcAft>
            </a:pPr>
            <a:r>
              <a:rPr lang="en-US" altLang="en-US" sz="1600" b="1" i="1">
                <a:solidFill>
                  <a:srgbClr val="000000"/>
                </a:solidFill>
                <a:latin typeface="Arial" panose="020B0604020202020204" pitchFamily="34" charset="0"/>
              </a:rPr>
              <a:t>Neighborhood Area Network (NAN) </a:t>
            </a:r>
          </a:p>
          <a:p>
            <a:pPr algn="just">
              <a:lnSpc>
                <a:spcPct val="142000"/>
              </a:lnSpc>
              <a:spcAft>
                <a:spcPts val="313"/>
              </a:spcAft>
            </a:pPr>
            <a:r>
              <a:rPr lang="en-US" altLang="en-US" sz="1600">
                <a:solidFill>
                  <a:srgbClr val="000000"/>
                </a:solidFill>
                <a:latin typeface="Arial" panose="020B0604020202020204" pitchFamily="34" charset="0"/>
              </a:rPr>
              <a:t>The NAN connects meters and collectors. </a:t>
            </a:r>
          </a:p>
          <a:p>
            <a:pPr algn="just">
              <a:lnSpc>
                <a:spcPct val="142000"/>
              </a:lnSpc>
              <a:spcAft>
                <a:spcPts val="313"/>
              </a:spcAft>
            </a:pPr>
            <a:r>
              <a:rPr lang="en-US" altLang="en-US" sz="1600">
                <a:solidFill>
                  <a:srgbClr val="000000"/>
                </a:solidFill>
                <a:latin typeface="Arial" panose="020B0604020202020204" pitchFamily="34" charset="0"/>
              </a:rPr>
              <a:t>Typical NAN devices are electricity, gas, water or heat meters. </a:t>
            </a:r>
          </a:p>
          <a:p>
            <a:pPr algn="just">
              <a:lnSpc>
                <a:spcPct val="142000"/>
              </a:lnSpc>
              <a:spcAft>
                <a:spcPts val="313"/>
              </a:spcAft>
            </a:pPr>
            <a:r>
              <a:rPr lang="en-US" altLang="en-US" sz="1600">
                <a:solidFill>
                  <a:srgbClr val="000000"/>
                </a:solidFill>
                <a:latin typeface="Arial" panose="020B0604020202020204" pitchFamily="34" charset="0"/>
              </a:rPr>
              <a:t>Organizations sometimes refer to the NAN as local area network (LAN), or field area network (FAN). </a:t>
            </a:r>
          </a:p>
        </p:txBody>
      </p:sp>
      <p:sp>
        <p:nvSpPr>
          <p:cNvPr id="30724" name="Title 1">
            <a:extLst>
              <a:ext uri="{FF2B5EF4-FFF2-40B4-BE49-F238E27FC236}">
                <a16:creationId xmlns:a16="http://schemas.microsoft.com/office/drawing/2014/main" id="{83C835A7-F26F-48C5-AD1E-29C05FC7783B}"/>
              </a:ext>
            </a:extLst>
          </p:cNvPr>
          <p:cNvSpPr txBox="1">
            <a:spLocks noChangeArrowheads="1"/>
          </p:cNvSpPr>
          <p:nvPr/>
        </p:nvSpPr>
        <p:spPr bwMode="auto">
          <a:xfrm>
            <a:off x="360363" y="295275"/>
            <a:ext cx="8229600" cy="693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defRPr>
            </a:lvl1pPr>
            <a:lvl2pPr marL="639763" indent="-246063">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defRPr>
            </a:lvl2pPr>
            <a:lvl3pPr indent="-246063">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defRPr>
            </a:lvl3pPr>
            <a:lvl4pPr marL="1187450" indent="-20955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defRPr>
            </a:lvl4pPr>
            <a:lvl5pPr marL="1462088" indent="-20955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5pPr>
            <a:lvl6pPr marL="1919288" indent="-20955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6pPr>
            <a:lvl7pPr marL="2376488" indent="-20955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7pPr>
            <a:lvl8pPr marL="2833688" indent="-20955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8pPr>
            <a:lvl9pPr marL="3290888" indent="-20955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9pPr>
          </a:lstStyle>
          <a:p>
            <a:pPr algn="ctr">
              <a:spcBef>
                <a:spcPct val="0"/>
              </a:spcBef>
              <a:buClrTx/>
              <a:buSzTx/>
              <a:buFontTx/>
              <a:buNone/>
            </a:pPr>
            <a:r>
              <a:rPr lang="en-US" altLang="en-US" sz="5000">
                <a:solidFill>
                  <a:schemeClr val="tx2"/>
                </a:solidFill>
                <a:latin typeface="Calibri" panose="020F0502020204030204" pitchFamily="34" charset="0"/>
              </a:rPr>
              <a:t>The Architecture </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a:extLst>
              <a:ext uri="{FF2B5EF4-FFF2-40B4-BE49-F238E27FC236}">
                <a16:creationId xmlns:a16="http://schemas.microsoft.com/office/drawing/2014/main" id="{40BD86C4-5A73-4DE9-B63F-1594933D68AC}"/>
              </a:ext>
            </a:extLst>
          </p:cNvPr>
          <p:cNvSpPr>
            <a:spLocks noGrp="1"/>
          </p:cNvSpPr>
          <p:nvPr>
            <p:ph type="title" idx="4294967295"/>
          </p:nvPr>
        </p:nvSpPr>
        <p:spPr>
          <a:xfrm>
            <a:off x="0" y="704850"/>
            <a:ext cx="8229600" cy="2292350"/>
          </a:xfrm>
        </p:spPr>
        <p:txBody>
          <a:bodyPr/>
          <a:lstStyle/>
          <a:p>
            <a:r>
              <a:rPr lang="en-US" altLang="en-US"/>
              <a:t>Smart Metering Standardization Framework </a:t>
            </a:r>
          </a:p>
        </p:txBody>
      </p:sp>
      <p:sp>
        <p:nvSpPr>
          <p:cNvPr id="31747" name="TextBox 3">
            <a:extLst>
              <a:ext uri="{FF2B5EF4-FFF2-40B4-BE49-F238E27FC236}">
                <a16:creationId xmlns:a16="http://schemas.microsoft.com/office/drawing/2014/main" id="{EC91CB6C-77A4-4C40-8ABD-747267626673}"/>
              </a:ext>
            </a:extLst>
          </p:cNvPr>
          <p:cNvSpPr txBox="1">
            <a:spLocks noChangeArrowheads="1"/>
          </p:cNvSpPr>
          <p:nvPr/>
        </p:nvSpPr>
        <p:spPr bwMode="auto">
          <a:xfrm>
            <a:off x="611188" y="3094038"/>
            <a:ext cx="7848600" cy="922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buFont typeface="Arial" panose="020B0604020202020204" pitchFamily="34" charset="0"/>
              <a:buChar char="•"/>
            </a:pPr>
            <a:r>
              <a:rPr lang="en-US" altLang="en-US"/>
              <a:t>IEC 62056 DLMS/COSEM series of standards specifying electricity meter data exchange. </a:t>
            </a:r>
          </a:p>
          <a:p>
            <a:pPr>
              <a:buFont typeface="Arial" panose="020B0604020202020204" pitchFamily="34" charset="0"/>
              <a:buChar char="•"/>
            </a:pPr>
            <a:endParaRPr lang="en-US" alt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Picture 1">
            <a:extLst>
              <a:ext uri="{FF2B5EF4-FFF2-40B4-BE49-F238E27FC236}">
                <a16:creationId xmlns:a16="http://schemas.microsoft.com/office/drawing/2014/main" id="{468BCFB0-2875-4E05-A38C-72F34C8CAC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4350" y="1052513"/>
            <a:ext cx="8305800" cy="5329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Picture 2">
            <a:extLst>
              <a:ext uri="{FF2B5EF4-FFF2-40B4-BE49-F238E27FC236}">
                <a16:creationId xmlns:a16="http://schemas.microsoft.com/office/drawing/2014/main" id="{88776793-AC13-43FF-92F6-F87BF5BE6A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0825" y="0"/>
            <a:ext cx="8497888" cy="6669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Picture 3">
            <a:extLst>
              <a:ext uri="{FF2B5EF4-FFF2-40B4-BE49-F238E27FC236}">
                <a16:creationId xmlns:a16="http://schemas.microsoft.com/office/drawing/2014/main" id="{653B7FC5-719E-4F95-89D0-A418F2D904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463" y="188913"/>
            <a:ext cx="8658225" cy="1871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19" name="Picture 4">
            <a:extLst>
              <a:ext uri="{FF2B5EF4-FFF2-40B4-BE49-F238E27FC236}">
                <a16:creationId xmlns:a16="http://schemas.microsoft.com/office/drawing/2014/main" id="{00E36EF7-9581-4A56-AEF6-BE4A554699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2275" y="1916113"/>
            <a:ext cx="3455988" cy="2160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20" name="TextBox 6">
            <a:extLst>
              <a:ext uri="{FF2B5EF4-FFF2-40B4-BE49-F238E27FC236}">
                <a16:creationId xmlns:a16="http://schemas.microsoft.com/office/drawing/2014/main" id="{C8798290-2E81-4339-B38C-C723D4064DB0}"/>
              </a:ext>
            </a:extLst>
          </p:cNvPr>
          <p:cNvSpPr txBox="1">
            <a:spLocks noChangeArrowheads="1"/>
          </p:cNvSpPr>
          <p:nvPr/>
        </p:nvSpPr>
        <p:spPr bwMode="auto">
          <a:xfrm>
            <a:off x="250825" y="4076700"/>
            <a:ext cx="871378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r>
              <a:rPr lang="en-US" altLang="en-US" sz="1400"/>
              <a:t>Interface between the devices and corresponding communication media, which is common in actual AMI implementation, can be summarized below but not exhaustive: </a:t>
            </a:r>
          </a:p>
        </p:txBody>
      </p:sp>
      <p:graphicFrame>
        <p:nvGraphicFramePr>
          <p:cNvPr id="3" name="Table 2">
            <a:extLst>
              <a:ext uri="{FF2B5EF4-FFF2-40B4-BE49-F238E27FC236}">
                <a16:creationId xmlns:a16="http://schemas.microsoft.com/office/drawing/2014/main" id="{6CA463A8-899F-4A47-B0D5-7E00C2B7E909}"/>
              </a:ext>
            </a:extLst>
          </p:cNvPr>
          <p:cNvGraphicFramePr/>
          <p:nvPr/>
        </p:nvGraphicFramePr>
        <p:xfrm>
          <a:off x="682625" y="4600575"/>
          <a:ext cx="7850188" cy="2016125"/>
        </p:xfrm>
        <a:graphic>
          <a:graphicData uri="http://schemas.openxmlformats.org/drawingml/2006/table">
            <a:tbl>
              <a:tblPr firstRow="1" firstCol="1" bandRow="1"/>
              <a:tblGrid>
                <a:gridCol w="2307809">
                  <a:extLst>
                    <a:ext uri="{9D8B030D-6E8A-4147-A177-3AD203B41FA5}">
                      <a16:colId xmlns:a16="http://schemas.microsoft.com/office/drawing/2014/main" val="20000"/>
                    </a:ext>
                  </a:extLst>
                </a:gridCol>
                <a:gridCol w="1290194">
                  <a:extLst>
                    <a:ext uri="{9D8B030D-6E8A-4147-A177-3AD203B41FA5}">
                      <a16:colId xmlns:a16="http://schemas.microsoft.com/office/drawing/2014/main" val="20001"/>
                    </a:ext>
                  </a:extLst>
                </a:gridCol>
                <a:gridCol w="4252185">
                  <a:extLst>
                    <a:ext uri="{9D8B030D-6E8A-4147-A177-3AD203B41FA5}">
                      <a16:colId xmlns:a16="http://schemas.microsoft.com/office/drawing/2014/main" val="20002"/>
                    </a:ext>
                  </a:extLst>
                </a:gridCol>
              </a:tblGrid>
              <a:tr h="288910">
                <a:tc>
                  <a:txBody>
                    <a:bodyPr/>
                    <a:lstStyle/>
                    <a:p>
                      <a:pPr marL="9144" marR="0" indent="0" algn="l" fontAlgn="t">
                        <a:lnSpc>
                          <a:spcPct val="107000"/>
                        </a:lnSpc>
                        <a:spcBef>
                          <a:spcPts val="0"/>
                        </a:spcBef>
                        <a:spcAft>
                          <a:spcPts val="0"/>
                        </a:spcAft>
                      </a:pPr>
                      <a:r>
                        <a:rPr lang="en-US" sz="1100" b="1" i="0" u="none" strike="noStrike" dirty="0">
                          <a:solidFill>
                            <a:srgbClr val="000000"/>
                          </a:solidFill>
                          <a:effectLst/>
                          <a:latin typeface="Arial" panose="020B0604020202020204" pitchFamily="34" charset="0"/>
                          <a:ea typeface="Arial" panose="020B0604020202020204" pitchFamily="34" charset="0"/>
                          <a:cs typeface="Times New Roman" panose="02020603050405020304" pitchFamily="18" charset="0"/>
                        </a:rPr>
                        <a:t>Components </a:t>
                      </a:r>
                      <a:endParaRPr lang="en-US" sz="1800" b="0" i="0" u="none" strike="noStrike" dirty="0">
                        <a:effectLst/>
                        <a:latin typeface="Arial" panose="020B0604020202020204" pitchFamily="34" charset="0"/>
                      </a:endParaRPr>
                    </a:p>
                  </a:txBody>
                  <a:tcPr marL="68587" marR="73032" marT="40638" marB="0">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l" fontAlgn="t">
                        <a:lnSpc>
                          <a:spcPct val="107000"/>
                        </a:lnSpc>
                        <a:spcBef>
                          <a:spcPts val="0"/>
                        </a:spcBef>
                        <a:spcAft>
                          <a:spcPts val="0"/>
                        </a:spcAft>
                      </a:pPr>
                      <a:r>
                        <a:rPr lang="en-US" sz="1100" b="1" i="0" u="none" strike="noStrike">
                          <a:solidFill>
                            <a:srgbClr val="000000"/>
                          </a:solidFill>
                          <a:effectLst/>
                          <a:latin typeface="Arial" panose="020B0604020202020204" pitchFamily="34" charset="0"/>
                          <a:ea typeface="Arial" panose="020B0604020202020204" pitchFamily="34" charset="0"/>
                          <a:cs typeface="Times New Roman" panose="02020603050405020304" pitchFamily="18" charset="0"/>
                        </a:rPr>
                        <a:t>Interface </a:t>
                      </a:r>
                      <a:endParaRPr lang="en-US" sz="1800" b="0" i="0" u="none" strike="noStrike">
                        <a:effectLst/>
                        <a:latin typeface="Arial" panose="020B0604020202020204" pitchFamily="34" charset="0"/>
                      </a:endParaRPr>
                    </a:p>
                  </a:txBody>
                  <a:tcPr marL="68587" marR="73032" marT="40638"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l" fontAlgn="t">
                        <a:lnSpc>
                          <a:spcPct val="107000"/>
                        </a:lnSpc>
                        <a:spcBef>
                          <a:spcPts val="0"/>
                        </a:spcBef>
                        <a:spcAft>
                          <a:spcPts val="0"/>
                        </a:spcAft>
                      </a:pPr>
                      <a:r>
                        <a:rPr lang="en-US" sz="1100" b="1" i="0" u="none" strike="noStrike">
                          <a:solidFill>
                            <a:srgbClr val="000000"/>
                          </a:solidFill>
                          <a:effectLst/>
                          <a:latin typeface="Arial" panose="020B0604020202020204" pitchFamily="34" charset="0"/>
                          <a:ea typeface="Arial" panose="020B0604020202020204" pitchFamily="34" charset="0"/>
                          <a:cs typeface="Times New Roman" panose="02020603050405020304" pitchFamily="18" charset="0"/>
                        </a:rPr>
                        <a:t>Comm. Media </a:t>
                      </a:r>
                      <a:endParaRPr lang="en-US" sz="1800" b="0" i="0" u="none" strike="noStrike">
                        <a:effectLst/>
                        <a:latin typeface="Arial" panose="020B0604020202020204" pitchFamily="34" charset="0"/>
                      </a:endParaRPr>
                    </a:p>
                  </a:txBody>
                  <a:tcPr marL="68587" marR="73032" marT="40638" marB="0">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288910">
                <a:tc>
                  <a:txBody>
                    <a:bodyPr/>
                    <a:lstStyle/>
                    <a:p>
                      <a:pPr marL="9144" marR="0" indent="0" algn="l" fontAlgn="t">
                        <a:lnSpc>
                          <a:spcPct val="107000"/>
                        </a:lnSpc>
                        <a:spcBef>
                          <a:spcPts val="0"/>
                        </a:spcBef>
                        <a:spcAft>
                          <a:spcPts val="0"/>
                        </a:spcAft>
                      </a:pPr>
                      <a:r>
                        <a:rPr lang="en-US" sz="1100" b="0" i="0" u="none" strike="noStrike" dirty="0">
                          <a:solidFill>
                            <a:srgbClr val="000000"/>
                          </a:solidFill>
                          <a:effectLst/>
                          <a:latin typeface="Arial" panose="020B0604020202020204" pitchFamily="34" charset="0"/>
                          <a:ea typeface="Arial" panose="020B0604020202020204" pitchFamily="34" charset="0"/>
                          <a:cs typeface="Times New Roman" panose="02020603050405020304" pitchFamily="18" charset="0"/>
                        </a:rPr>
                        <a:t>MD &lt;–&gt; LNAP </a:t>
                      </a:r>
                      <a:endParaRPr lang="en-US" sz="1800" b="0" i="0" u="none" strike="noStrike" dirty="0">
                        <a:effectLst/>
                        <a:latin typeface="Arial" panose="020B0604020202020204" pitchFamily="34" charset="0"/>
                      </a:endParaRPr>
                    </a:p>
                  </a:txBody>
                  <a:tcPr marL="68587" marR="73032" marT="40638" marB="0">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fontAlgn="t">
                        <a:lnSpc>
                          <a:spcPct val="107000"/>
                        </a:lnSpc>
                        <a:spcBef>
                          <a:spcPts val="0"/>
                        </a:spcBef>
                        <a:spcAft>
                          <a:spcPts val="0"/>
                        </a:spcAft>
                      </a:pPr>
                      <a:r>
                        <a:rPr lang="en-US" sz="1100" b="0" i="0" u="none" strike="noStrike">
                          <a:solidFill>
                            <a:srgbClr val="000000"/>
                          </a:solidFill>
                          <a:effectLst/>
                          <a:latin typeface="Arial" panose="020B0604020202020204" pitchFamily="34" charset="0"/>
                          <a:ea typeface="Arial" panose="020B0604020202020204" pitchFamily="34" charset="0"/>
                          <a:cs typeface="Times New Roman" panose="02020603050405020304" pitchFamily="18" charset="0"/>
                        </a:rPr>
                        <a:t>M </a:t>
                      </a:r>
                      <a:endParaRPr lang="en-US" sz="1800" b="0" i="0" u="none" strike="noStrike">
                        <a:effectLst/>
                        <a:latin typeface="Arial" panose="020B0604020202020204" pitchFamily="34" charset="0"/>
                      </a:endParaRPr>
                    </a:p>
                  </a:txBody>
                  <a:tcPr marL="68587" marR="73032" marT="40638"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l" fontAlgn="t">
                        <a:lnSpc>
                          <a:spcPct val="107000"/>
                        </a:lnSpc>
                        <a:spcBef>
                          <a:spcPts val="0"/>
                        </a:spcBef>
                        <a:spcAft>
                          <a:spcPts val="0"/>
                        </a:spcAft>
                      </a:pPr>
                      <a:r>
                        <a:rPr lang="en-US" sz="1100" b="0" i="0" u="none" strike="noStrike">
                          <a:solidFill>
                            <a:srgbClr val="000000"/>
                          </a:solidFill>
                          <a:effectLst/>
                          <a:latin typeface="Arial" panose="020B0604020202020204" pitchFamily="34" charset="0"/>
                          <a:ea typeface="Arial" panose="020B0604020202020204" pitchFamily="34" charset="0"/>
                          <a:cs typeface="Times New Roman" panose="02020603050405020304" pitchFamily="18" charset="0"/>
                        </a:rPr>
                        <a:t>RS-232, RS-485 </a:t>
                      </a:r>
                      <a:endParaRPr lang="en-US" sz="1800" b="0" i="0" u="none" strike="noStrike">
                        <a:effectLst/>
                        <a:latin typeface="Arial" panose="020B0604020202020204" pitchFamily="34" charset="0"/>
                      </a:endParaRPr>
                    </a:p>
                  </a:txBody>
                  <a:tcPr marL="68587" marR="73032" marT="40638" marB="0">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288910">
                <a:tc>
                  <a:txBody>
                    <a:bodyPr/>
                    <a:lstStyle/>
                    <a:p>
                      <a:pPr marL="9144" marR="0" indent="0" algn="l" fontAlgn="t">
                        <a:lnSpc>
                          <a:spcPct val="107000"/>
                        </a:lnSpc>
                        <a:spcBef>
                          <a:spcPts val="0"/>
                        </a:spcBef>
                        <a:spcAft>
                          <a:spcPts val="0"/>
                        </a:spcAft>
                      </a:pPr>
                      <a:r>
                        <a:rPr lang="en-US" sz="1100" b="0" i="0" u="none" strike="noStrike" dirty="0">
                          <a:solidFill>
                            <a:srgbClr val="000000"/>
                          </a:solidFill>
                          <a:effectLst/>
                          <a:latin typeface="Arial" panose="020B0604020202020204" pitchFamily="34" charset="0"/>
                          <a:ea typeface="Arial" panose="020B0604020202020204" pitchFamily="34" charset="0"/>
                          <a:cs typeface="Times New Roman" panose="02020603050405020304" pitchFamily="18" charset="0"/>
                        </a:rPr>
                        <a:t>MD&lt; –&gt; HES </a:t>
                      </a:r>
                      <a:endParaRPr lang="en-US" sz="1800" b="0" i="0" u="none" strike="noStrike" dirty="0">
                        <a:effectLst/>
                        <a:latin typeface="Arial" panose="020B0604020202020204" pitchFamily="34" charset="0"/>
                      </a:endParaRPr>
                    </a:p>
                  </a:txBody>
                  <a:tcPr marL="68587" marR="73032" marT="40638" marB="0">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9144" marR="0" indent="0" algn="ctr" fontAlgn="t">
                        <a:lnSpc>
                          <a:spcPct val="107000"/>
                        </a:lnSpc>
                        <a:spcBef>
                          <a:spcPts val="0"/>
                        </a:spcBef>
                        <a:spcAft>
                          <a:spcPts val="0"/>
                        </a:spcAft>
                      </a:pPr>
                      <a:r>
                        <a:rPr lang="en-US" sz="1100" b="0" i="0" u="none" strike="noStrike">
                          <a:solidFill>
                            <a:srgbClr val="000000"/>
                          </a:solidFill>
                          <a:effectLst/>
                          <a:latin typeface="Arial" panose="020B0604020202020204" pitchFamily="34" charset="0"/>
                          <a:ea typeface="Arial" panose="020B0604020202020204" pitchFamily="34" charset="0"/>
                          <a:cs typeface="Times New Roman" panose="02020603050405020304" pitchFamily="18" charset="0"/>
                        </a:rPr>
                        <a:t>G1 </a:t>
                      </a:r>
                      <a:endParaRPr lang="en-US" sz="1800" b="0" i="0" u="none" strike="noStrike">
                        <a:effectLst/>
                        <a:latin typeface="Arial" panose="020B0604020202020204" pitchFamily="34" charset="0"/>
                      </a:endParaRPr>
                    </a:p>
                  </a:txBody>
                  <a:tcPr marL="68587" marR="73032" marT="40638"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l" fontAlgn="t">
                        <a:lnSpc>
                          <a:spcPct val="107000"/>
                        </a:lnSpc>
                        <a:spcBef>
                          <a:spcPts val="0"/>
                        </a:spcBef>
                        <a:spcAft>
                          <a:spcPts val="0"/>
                        </a:spcAft>
                      </a:pPr>
                      <a:r>
                        <a:rPr lang="en-US" sz="1100" b="0" i="0" u="none" strike="noStrike">
                          <a:solidFill>
                            <a:srgbClr val="000000"/>
                          </a:solidFill>
                          <a:effectLst/>
                          <a:latin typeface="Arial" panose="020B0604020202020204" pitchFamily="34" charset="0"/>
                          <a:ea typeface="Arial" panose="020B0604020202020204" pitchFamily="34" charset="0"/>
                          <a:cs typeface="Times New Roman" panose="02020603050405020304" pitchFamily="18" charset="0"/>
                        </a:rPr>
                        <a:t>2G/3G/4G, fiber/xDSL </a:t>
                      </a:r>
                      <a:endParaRPr lang="en-US" sz="1800" b="0" i="0" u="none" strike="noStrike">
                        <a:effectLst/>
                        <a:latin typeface="Arial" panose="020B0604020202020204" pitchFamily="34" charset="0"/>
                      </a:endParaRPr>
                    </a:p>
                  </a:txBody>
                  <a:tcPr marL="68587" marR="73032" marT="40638" marB="0">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288910">
                <a:tc>
                  <a:txBody>
                    <a:bodyPr/>
                    <a:lstStyle/>
                    <a:p>
                      <a:pPr marL="9144" marR="0" indent="0" algn="l" fontAlgn="t">
                        <a:lnSpc>
                          <a:spcPct val="107000"/>
                        </a:lnSpc>
                        <a:spcBef>
                          <a:spcPts val="0"/>
                        </a:spcBef>
                        <a:spcAft>
                          <a:spcPts val="0"/>
                        </a:spcAft>
                      </a:pPr>
                      <a:r>
                        <a:rPr lang="en-US" sz="1100" b="0" i="0" u="none" strike="noStrike" dirty="0">
                          <a:solidFill>
                            <a:srgbClr val="000000"/>
                          </a:solidFill>
                          <a:effectLst/>
                          <a:latin typeface="Arial" panose="020B0604020202020204" pitchFamily="34" charset="0"/>
                          <a:ea typeface="Arial" panose="020B0604020202020204" pitchFamily="34" charset="0"/>
                          <a:cs typeface="Times New Roman" panose="02020603050405020304" pitchFamily="18" charset="0"/>
                        </a:rPr>
                        <a:t>LNAP &lt;–&gt; NNAP </a:t>
                      </a:r>
                      <a:endParaRPr lang="en-US" sz="1800" b="0" i="0" u="none" strike="noStrike" dirty="0">
                        <a:effectLst/>
                        <a:latin typeface="Arial" panose="020B0604020202020204" pitchFamily="34" charset="0"/>
                      </a:endParaRPr>
                    </a:p>
                  </a:txBody>
                  <a:tcPr marL="68587" marR="73032" marT="40638" marB="0">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fontAlgn="t">
                        <a:lnSpc>
                          <a:spcPct val="107000"/>
                        </a:lnSpc>
                        <a:spcBef>
                          <a:spcPts val="0"/>
                        </a:spcBef>
                        <a:spcAft>
                          <a:spcPts val="0"/>
                        </a:spcAft>
                      </a:pPr>
                      <a:r>
                        <a:rPr lang="en-US" sz="1100" b="0" i="0" u="none" strike="noStrike">
                          <a:solidFill>
                            <a:srgbClr val="000000"/>
                          </a:solidFill>
                          <a:effectLst/>
                          <a:latin typeface="Arial" panose="020B0604020202020204" pitchFamily="34" charset="0"/>
                          <a:ea typeface="Arial" panose="020B0604020202020204" pitchFamily="34" charset="0"/>
                          <a:cs typeface="Times New Roman" panose="02020603050405020304" pitchFamily="18" charset="0"/>
                        </a:rPr>
                        <a:t>C </a:t>
                      </a:r>
                      <a:endParaRPr lang="en-US" sz="1800" b="0" i="0" u="none" strike="noStrike">
                        <a:effectLst/>
                        <a:latin typeface="Arial" panose="020B0604020202020204" pitchFamily="34" charset="0"/>
                      </a:endParaRPr>
                    </a:p>
                  </a:txBody>
                  <a:tcPr marL="68587" marR="73032" marT="40638"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l" fontAlgn="t">
                        <a:lnSpc>
                          <a:spcPct val="107000"/>
                        </a:lnSpc>
                        <a:spcBef>
                          <a:spcPts val="0"/>
                        </a:spcBef>
                        <a:spcAft>
                          <a:spcPts val="0"/>
                        </a:spcAft>
                      </a:pPr>
                      <a:r>
                        <a:rPr lang="en-US" sz="1100" b="0" i="0" u="none" strike="noStrike">
                          <a:solidFill>
                            <a:srgbClr val="000000"/>
                          </a:solidFill>
                          <a:effectLst/>
                          <a:latin typeface="Arial" panose="020B0604020202020204" pitchFamily="34" charset="0"/>
                          <a:ea typeface="Arial" panose="020B0604020202020204" pitchFamily="34" charset="0"/>
                          <a:cs typeface="Times New Roman" panose="02020603050405020304" pitchFamily="18" charset="0"/>
                        </a:rPr>
                        <a:t>RF, PLC </a:t>
                      </a:r>
                      <a:endParaRPr lang="en-US" sz="1800" b="0" i="0" u="none" strike="noStrike">
                        <a:effectLst/>
                        <a:latin typeface="Arial" panose="020B0604020202020204" pitchFamily="34" charset="0"/>
                      </a:endParaRPr>
                    </a:p>
                  </a:txBody>
                  <a:tcPr marL="68587" marR="73032" marT="40638" marB="0">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290472">
                <a:tc>
                  <a:txBody>
                    <a:bodyPr/>
                    <a:lstStyle/>
                    <a:p>
                      <a:pPr marL="9144" marR="0" indent="0" algn="l" fontAlgn="t">
                        <a:lnSpc>
                          <a:spcPct val="107000"/>
                        </a:lnSpc>
                        <a:spcBef>
                          <a:spcPts val="0"/>
                        </a:spcBef>
                        <a:spcAft>
                          <a:spcPts val="0"/>
                        </a:spcAft>
                      </a:pPr>
                      <a:r>
                        <a:rPr lang="en-US" sz="1100" b="0" i="0" u="none" strike="noStrike" dirty="0">
                          <a:solidFill>
                            <a:srgbClr val="000000"/>
                          </a:solidFill>
                          <a:effectLst/>
                          <a:latin typeface="Arial" panose="020B0604020202020204" pitchFamily="34" charset="0"/>
                          <a:ea typeface="Arial" panose="020B0604020202020204" pitchFamily="34" charset="0"/>
                          <a:cs typeface="Times New Roman" panose="02020603050405020304" pitchFamily="18" charset="0"/>
                        </a:rPr>
                        <a:t>NNAP&lt; –&gt; HES </a:t>
                      </a:r>
                      <a:endParaRPr lang="en-US" sz="1800" b="0" i="0" u="none" strike="noStrike" dirty="0">
                        <a:effectLst/>
                        <a:latin typeface="Arial" panose="020B0604020202020204" pitchFamily="34" charset="0"/>
                      </a:endParaRPr>
                    </a:p>
                  </a:txBody>
                  <a:tcPr marL="68587" marR="73032" marT="40638" marB="0">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9144" marR="0" indent="0" algn="ctr" fontAlgn="t">
                        <a:lnSpc>
                          <a:spcPct val="107000"/>
                        </a:lnSpc>
                        <a:spcBef>
                          <a:spcPts val="0"/>
                        </a:spcBef>
                        <a:spcAft>
                          <a:spcPts val="0"/>
                        </a:spcAft>
                      </a:pPr>
                      <a:r>
                        <a:rPr lang="en-US" sz="1100" b="0" i="0" u="none" strike="noStrike">
                          <a:solidFill>
                            <a:srgbClr val="000000"/>
                          </a:solidFill>
                          <a:effectLst/>
                          <a:latin typeface="Arial" panose="020B0604020202020204" pitchFamily="34" charset="0"/>
                          <a:ea typeface="Arial" panose="020B0604020202020204" pitchFamily="34" charset="0"/>
                          <a:cs typeface="Times New Roman" panose="02020603050405020304" pitchFamily="18" charset="0"/>
                        </a:rPr>
                        <a:t>G2 </a:t>
                      </a:r>
                      <a:endParaRPr lang="en-US" sz="1800" b="0" i="0" u="none" strike="noStrike">
                        <a:effectLst/>
                        <a:latin typeface="Arial" panose="020B0604020202020204" pitchFamily="34" charset="0"/>
                      </a:endParaRPr>
                    </a:p>
                  </a:txBody>
                  <a:tcPr marL="68587" marR="73032" marT="40638"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l" fontAlgn="t">
                        <a:lnSpc>
                          <a:spcPct val="107000"/>
                        </a:lnSpc>
                        <a:spcBef>
                          <a:spcPts val="0"/>
                        </a:spcBef>
                        <a:spcAft>
                          <a:spcPts val="0"/>
                        </a:spcAft>
                      </a:pPr>
                      <a:r>
                        <a:rPr lang="en-US" sz="1100" b="0" i="0" u="none" strike="noStrike">
                          <a:solidFill>
                            <a:srgbClr val="000000"/>
                          </a:solidFill>
                          <a:effectLst/>
                          <a:latin typeface="Arial" panose="020B0604020202020204" pitchFamily="34" charset="0"/>
                          <a:ea typeface="Arial" panose="020B0604020202020204" pitchFamily="34" charset="0"/>
                          <a:cs typeface="Times New Roman" panose="02020603050405020304" pitchFamily="18" charset="0"/>
                        </a:rPr>
                        <a:t>2G/3G/4G, fiber/xDSL </a:t>
                      </a:r>
                      <a:endParaRPr lang="en-US" sz="1800" b="0" i="0" u="none" strike="noStrike">
                        <a:effectLst/>
                        <a:latin typeface="Arial" panose="020B0604020202020204" pitchFamily="34" charset="0"/>
                      </a:endParaRPr>
                    </a:p>
                  </a:txBody>
                  <a:tcPr marL="68587" marR="73032" marT="40638" marB="0">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570013">
                <a:tc>
                  <a:txBody>
                    <a:bodyPr/>
                    <a:lstStyle/>
                    <a:p>
                      <a:pPr marL="9144" marR="0" indent="0" algn="l" fontAlgn="ctr">
                        <a:lnSpc>
                          <a:spcPct val="107000"/>
                        </a:lnSpc>
                        <a:spcBef>
                          <a:spcPts val="0"/>
                        </a:spcBef>
                        <a:spcAft>
                          <a:spcPts val="0"/>
                        </a:spcAft>
                      </a:pPr>
                      <a:r>
                        <a:rPr lang="en-US" sz="1100" b="0" i="0" u="none" strike="noStrike">
                          <a:solidFill>
                            <a:srgbClr val="000000"/>
                          </a:solidFill>
                          <a:effectLst/>
                          <a:latin typeface="Arial" panose="020B0604020202020204" pitchFamily="34" charset="0"/>
                          <a:ea typeface="Arial" panose="020B0604020202020204" pitchFamily="34" charset="0"/>
                          <a:cs typeface="Times New Roman" panose="02020603050405020304" pitchFamily="18" charset="0"/>
                        </a:rPr>
                        <a:t>MD</a:t>
                      </a:r>
                      <a:r>
                        <a:rPr lang="en-US" sz="1100" b="0" i="0" u="none" strike="noStrike" baseline="-25000">
                          <a:solidFill>
                            <a:srgbClr val="000000"/>
                          </a:solidFill>
                          <a:effectLst/>
                          <a:latin typeface="Arial" panose="020B0604020202020204" pitchFamily="34" charset="0"/>
                          <a:ea typeface="Arial" panose="020B0604020202020204" pitchFamily="34" charset="0"/>
                          <a:cs typeface="Times New Roman" panose="02020603050405020304" pitchFamily="18" charset="0"/>
                        </a:rPr>
                        <a:t>1</a:t>
                      </a:r>
                      <a:r>
                        <a:rPr lang="en-US" sz="1100" b="0" i="0" u="none" strike="noStrike">
                          <a:solidFill>
                            <a:srgbClr val="000000"/>
                          </a:solidFill>
                          <a:effectLst/>
                          <a:latin typeface="Arial" panose="020B0604020202020204" pitchFamily="34" charset="0"/>
                          <a:ea typeface="Arial" panose="020B0604020202020204" pitchFamily="34" charset="0"/>
                          <a:cs typeface="Times New Roman" panose="02020603050405020304" pitchFamily="18" charset="0"/>
                        </a:rPr>
                        <a:t> … MD</a:t>
                      </a:r>
                      <a:r>
                        <a:rPr lang="en-US" sz="1100" b="0" i="0" u="none" strike="noStrike" baseline="-25000">
                          <a:solidFill>
                            <a:srgbClr val="000000"/>
                          </a:solidFill>
                          <a:effectLst/>
                          <a:latin typeface="Arial" panose="020B0604020202020204" pitchFamily="34" charset="0"/>
                          <a:ea typeface="Arial" panose="020B0604020202020204" pitchFamily="34" charset="0"/>
                          <a:cs typeface="Times New Roman" panose="02020603050405020304" pitchFamily="18" charset="0"/>
                        </a:rPr>
                        <a:t>n</a:t>
                      </a:r>
                      <a:r>
                        <a:rPr lang="en-US" sz="1100" b="0" i="0" u="none" strike="noStrike">
                          <a:solidFill>
                            <a:srgbClr val="000000"/>
                          </a:solidFill>
                          <a:effectLst/>
                          <a:latin typeface="Arial" panose="020B0604020202020204" pitchFamily="34" charset="0"/>
                          <a:ea typeface="Arial" panose="020B0604020202020204" pitchFamily="34" charset="0"/>
                          <a:cs typeface="Times New Roman" panose="02020603050405020304" pitchFamily="18" charset="0"/>
                        </a:rPr>
                        <a:t> – LNAP </a:t>
                      </a:r>
                      <a:endParaRPr lang="en-US" sz="1800" b="0" i="0" u="none" strike="noStrike">
                        <a:effectLst/>
                        <a:latin typeface="Arial" panose="020B0604020202020204" pitchFamily="34" charset="0"/>
                      </a:endParaRPr>
                    </a:p>
                  </a:txBody>
                  <a:tcPr marL="68587" marR="73032" marT="40638"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9144" marR="0" indent="0" algn="ctr" fontAlgn="ctr">
                        <a:lnSpc>
                          <a:spcPct val="107000"/>
                        </a:lnSpc>
                        <a:spcBef>
                          <a:spcPts val="0"/>
                        </a:spcBef>
                        <a:spcAft>
                          <a:spcPts val="0"/>
                        </a:spcAft>
                      </a:pPr>
                      <a:r>
                        <a:rPr lang="en-US" sz="1100" b="0" i="0" u="none" strike="noStrike">
                          <a:solidFill>
                            <a:srgbClr val="000000"/>
                          </a:solidFill>
                          <a:effectLst/>
                          <a:latin typeface="Arial" panose="020B0604020202020204" pitchFamily="34" charset="0"/>
                          <a:ea typeface="Arial" panose="020B0604020202020204" pitchFamily="34" charset="0"/>
                          <a:cs typeface="Times New Roman" panose="02020603050405020304" pitchFamily="18" charset="0"/>
                        </a:rPr>
                        <a:t>n/a </a:t>
                      </a:r>
                      <a:endParaRPr lang="en-US" sz="1800" b="0" i="0" u="none" strike="noStrike">
                        <a:effectLst/>
                        <a:latin typeface="Arial" panose="020B0604020202020204" pitchFamily="34" charset="0"/>
                      </a:endParaRPr>
                    </a:p>
                  </a:txBody>
                  <a:tcPr marL="68587" marR="73032" marT="40638"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l" fontAlgn="t">
                        <a:lnSpc>
                          <a:spcPct val="107000"/>
                        </a:lnSpc>
                        <a:spcBef>
                          <a:spcPts val="0"/>
                        </a:spcBef>
                        <a:spcAft>
                          <a:spcPts val="465"/>
                        </a:spcAft>
                      </a:pPr>
                      <a:r>
                        <a:rPr lang="nl-NL" sz="1100" b="0" i="0" u="none" strike="noStrike" dirty="0">
                          <a:solidFill>
                            <a:srgbClr val="000000"/>
                          </a:solidFill>
                          <a:effectLst/>
                          <a:latin typeface="Arial" panose="020B0604020202020204" pitchFamily="34" charset="0"/>
                          <a:ea typeface="Arial" panose="020B0604020202020204" pitchFamily="34" charset="0"/>
                          <a:cs typeface="Times New Roman" panose="02020603050405020304" pitchFamily="18" charset="0"/>
                        </a:rPr>
                        <a:t>MD</a:t>
                      </a:r>
                      <a:r>
                        <a:rPr lang="nl-NL" sz="1100" b="0" i="0" u="none" strike="noStrike" baseline="-25000" dirty="0">
                          <a:solidFill>
                            <a:srgbClr val="000000"/>
                          </a:solidFill>
                          <a:effectLst/>
                          <a:latin typeface="Arial" panose="020B0604020202020204" pitchFamily="34" charset="0"/>
                          <a:ea typeface="Arial" panose="020B0604020202020204" pitchFamily="34" charset="0"/>
                          <a:cs typeface="Times New Roman" panose="02020603050405020304" pitchFamily="18" charset="0"/>
                        </a:rPr>
                        <a:t>1</a:t>
                      </a:r>
                      <a:r>
                        <a:rPr lang="nl-NL" sz="1100" b="0" i="0" u="none" strike="noStrike" dirty="0">
                          <a:solidFill>
                            <a:srgbClr val="000000"/>
                          </a:solidFill>
                          <a:effectLst/>
                          <a:latin typeface="Arial" panose="020B0604020202020204" pitchFamily="34" charset="0"/>
                          <a:ea typeface="Arial" panose="020B0604020202020204" pitchFamily="34" charset="0"/>
                          <a:cs typeface="Times New Roman" panose="02020603050405020304" pitchFamily="18" charset="0"/>
                        </a:rPr>
                        <a:t> … MD</a:t>
                      </a:r>
                      <a:r>
                        <a:rPr lang="nl-NL" sz="1100" b="0" i="0" u="none" strike="noStrike" baseline="-25000" dirty="0">
                          <a:solidFill>
                            <a:srgbClr val="000000"/>
                          </a:solidFill>
                          <a:effectLst/>
                          <a:latin typeface="Arial" panose="020B0604020202020204" pitchFamily="34" charset="0"/>
                          <a:ea typeface="Arial" panose="020B0604020202020204" pitchFamily="34" charset="0"/>
                          <a:cs typeface="Times New Roman" panose="02020603050405020304" pitchFamily="18" charset="0"/>
                        </a:rPr>
                        <a:t>n</a:t>
                      </a:r>
                      <a:r>
                        <a:rPr lang="nl-NL" sz="1100" b="0" i="0" u="none" strike="noStrike" dirty="0">
                          <a:solidFill>
                            <a:srgbClr val="000000"/>
                          </a:solidFill>
                          <a:effectLst/>
                          <a:latin typeface="Arial" panose="020B0604020202020204" pitchFamily="34" charset="0"/>
                          <a:ea typeface="Arial" panose="020B0604020202020204" pitchFamily="34" charset="0"/>
                          <a:cs typeface="Times New Roman" panose="02020603050405020304" pitchFamily="18" charset="0"/>
                        </a:rPr>
                        <a:t>: M (in general RS-485) </a:t>
                      </a:r>
                      <a:endParaRPr lang="nl-NL" sz="1800" b="0" i="0" u="none" strike="noStrike" dirty="0">
                        <a:effectLst/>
                        <a:latin typeface="Arial" panose="020B0604020202020204" pitchFamily="34" charset="0"/>
                      </a:endParaRPr>
                    </a:p>
                    <a:p>
                      <a:pPr marL="0" marR="0" indent="0" algn="l" fontAlgn="t">
                        <a:lnSpc>
                          <a:spcPct val="107000"/>
                        </a:lnSpc>
                        <a:spcBef>
                          <a:spcPts val="0"/>
                        </a:spcBef>
                        <a:spcAft>
                          <a:spcPts val="0"/>
                        </a:spcAft>
                      </a:pPr>
                      <a:r>
                        <a:rPr lang="nl-NL" sz="1100" b="0" i="0" u="none" strike="noStrike" dirty="0">
                          <a:solidFill>
                            <a:srgbClr val="000000"/>
                          </a:solidFill>
                          <a:effectLst/>
                          <a:latin typeface="Arial" panose="020B0604020202020204" pitchFamily="34" charset="0"/>
                          <a:ea typeface="Arial" panose="020B0604020202020204" pitchFamily="34" charset="0"/>
                          <a:cs typeface="Times New Roman" panose="02020603050405020304" pitchFamily="18" charset="0"/>
                        </a:rPr>
                        <a:t>MD</a:t>
                      </a:r>
                      <a:r>
                        <a:rPr lang="nl-NL" sz="1100" b="0" i="0" u="none" strike="noStrike" baseline="-25000" dirty="0">
                          <a:solidFill>
                            <a:srgbClr val="000000"/>
                          </a:solidFill>
                          <a:effectLst/>
                          <a:latin typeface="Arial" panose="020B0604020202020204" pitchFamily="34" charset="0"/>
                          <a:ea typeface="Arial" panose="020B0604020202020204" pitchFamily="34" charset="0"/>
                          <a:cs typeface="Times New Roman" panose="02020603050405020304" pitchFamily="18" charset="0"/>
                        </a:rPr>
                        <a:t>n</a:t>
                      </a:r>
                      <a:r>
                        <a:rPr lang="nl-NL" sz="1100" b="0" i="0" u="none" strike="noStrike" dirty="0">
                          <a:solidFill>
                            <a:srgbClr val="000000"/>
                          </a:solidFill>
                          <a:effectLst/>
                          <a:latin typeface="Arial" panose="020B0604020202020204" pitchFamily="34" charset="0"/>
                          <a:ea typeface="Arial" panose="020B0604020202020204" pitchFamily="34" charset="0"/>
                          <a:cs typeface="Times New Roman" panose="02020603050405020304" pitchFamily="18" charset="0"/>
                        </a:rPr>
                        <a:t> – LNAP: M, G1 </a:t>
                      </a:r>
                      <a:endParaRPr lang="nl-NL" sz="1800" b="0" i="0" u="none" strike="noStrike" dirty="0">
                        <a:effectLst/>
                        <a:latin typeface="Arial" panose="020B0604020202020204" pitchFamily="34" charset="0"/>
                      </a:endParaRPr>
                    </a:p>
                  </a:txBody>
                  <a:tcPr marL="68587" marR="73032" marT="40638" marB="0">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extBox 3">
            <a:extLst>
              <a:ext uri="{FF2B5EF4-FFF2-40B4-BE49-F238E27FC236}">
                <a16:creationId xmlns:a16="http://schemas.microsoft.com/office/drawing/2014/main" id="{97A2A21A-970A-4A37-8A38-F6144F88E953}"/>
              </a:ext>
            </a:extLst>
          </p:cNvPr>
          <p:cNvSpPr txBox="1">
            <a:spLocks noChangeArrowheads="1"/>
          </p:cNvSpPr>
          <p:nvPr/>
        </p:nvSpPr>
        <p:spPr bwMode="auto">
          <a:xfrm>
            <a:off x="179388" y="115888"/>
            <a:ext cx="8785225" cy="286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a:r>
              <a:rPr lang="en-US" altLang="en-US" b="1"/>
              <a:t>Repeater </a:t>
            </a:r>
          </a:p>
          <a:p>
            <a:r>
              <a:rPr lang="en-US" altLang="en-US"/>
              <a:t>•	It shall be possible to install/replace/remove from distribution lines without special tools. </a:t>
            </a:r>
          </a:p>
          <a:p>
            <a:r>
              <a:rPr lang="en-US" altLang="en-US"/>
              <a:t>•	It shall be powered directly from distribution lines. </a:t>
            </a:r>
          </a:p>
          <a:p>
            <a:r>
              <a:rPr lang="en-US" altLang="en-US"/>
              <a:t>•	It shall support 3 phase connection, but shall be able to operate with any single phase of the 3 phase. </a:t>
            </a:r>
          </a:p>
          <a:p>
            <a:r>
              <a:rPr lang="en-US" altLang="en-US"/>
              <a:t>•	It shall be able to be installed at power poll as well as on wall. </a:t>
            </a:r>
          </a:p>
          <a:p>
            <a:r>
              <a:rPr lang="en-US" altLang="en-US"/>
              <a:t>•	It shall support IP65. Use of external enclosure that meets the IP degree is </a:t>
            </a:r>
          </a:p>
          <a:p>
            <a:r>
              <a:rPr lang="en-US" altLang="en-US"/>
              <a:t>acceptable. In the latter case, the dimension shall be less than 400 x 300 x 150 (H x W x D, in mm). </a:t>
            </a:r>
          </a:p>
        </p:txBody>
      </p:sp>
      <p:sp>
        <p:nvSpPr>
          <p:cNvPr id="35843" name="TextBox 5">
            <a:extLst>
              <a:ext uri="{FF2B5EF4-FFF2-40B4-BE49-F238E27FC236}">
                <a16:creationId xmlns:a16="http://schemas.microsoft.com/office/drawing/2014/main" id="{6803E634-BB3A-420A-9F3F-36E4EAFF558D}"/>
              </a:ext>
            </a:extLst>
          </p:cNvPr>
          <p:cNvSpPr txBox="1">
            <a:spLocks noChangeArrowheads="1"/>
          </p:cNvSpPr>
          <p:nvPr/>
        </p:nvSpPr>
        <p:spPr bwMode="auto">
          <a:xfrm>
            <a:off x="179388" y="2979738"/>
            <a:ext cx="8785225" cy="396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a:r>
              <a:rPr lang="en-US" altLang="en-US" b="1"/>
              <a:t>Data Concentrator </a:t>
            </a:r>
          </a:p>
          <a:p>
            <a:r>
              <a:rPr lang="en-US" altLang="en-US"/>
              <a:t>•	It shall be powered directly from distribution lines. </a:t>
            </a:r>
          </a:p>
          <a:p>
            <a:r>
              <a:rPr lang="en-US" altLang="en-US"/>
              <a:t>•	It shall support 3 phase connection, but shall be able to operate with any single phase of the 3 phase. </a:t>
            </a:r>
          </a:p>
          <a:p>
            <a:r>
              <a:rPr lang="en-US" altLang="en-US"/>
              <a:t>•	It shall be able to decide the phase of connected single-phase smart meters. </a:t>
            </a:r>
          </a:p>
          <a:p>
            <a:r>
              <a:rPr lang="en-US" altLang="en-US"/>
              <a:t>•	It shall be able to be installed at power poll as well as on wall. </a:t>
            </a:r>
          </a:p>
          <a:p>
            <a:r>
              <a:rPr lang="en-US" altLang="en-US"/>
              <a:t>•	It shall support IP65. Use of external enclosure that meets the IP degree is acceptable. In the latter case, the dimension shall be less than 600 x 400 x 150 (H x W x D, in mm). </a:t>
            </a:r>
          </a:p>
          <a:p>
            <a:r>
              <a:rPr lang="en-US" altLang="en-US"/>
              <a:t>•	It shall support auto discovery of meters under its own distribution transformer. </a:t>
            </a:r>
          </a:p>
          <a:p>
            <a:r>
              <a:rPr lang="en-US" altLang="en-US"/>
              <a:t>•	It shall be able to support at least 500 meters. </a:t>
            </a:r>
          </a:p>
          <a:p>
            <a:r>
              <a:rPr lang="en-US" altLang="en-US"/>
              <a:t>•	It shall store metering data for at least three months for 100 meters. </a:t>
            </a:r>
          </a:p>
          <a:p>
            <a:r>
              <a:rPr lang="en-US" altLang="en-US"/>
              <a:t>•	It shall store alarm/event for at least five months for 100 meters. </a:t>
            </a:r>
          </a:p>
          <a:p>
            <a:endParaRPr lang="en-US" alt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7C198D9-F3A6-4DEE-85AD-3A96843E130F}"/>
              </a:ext>
            </a:extLst>
          </p:cNvPr>
          <p:cNvSpPr txBox="1"/>
          <p:nvPr/>
        </p:nvSpPr>
        <p:spPr>
          <a:xfrm>
            <a:off x="107950" y="333375"/>
            <a:ext cx="8567738" cy="2584450"/>
          </a:xfrm>
          <a:prstGeom prst="rect">
            <a:avLst/>
          </a:prstGeom>
          <a:noFill/>
        </p:spPr>
        <p:txBody>
          <a:bodyPr>
            <a:spAutoFit/>
          </a:bodyPr>
          <a:lstStyle/>
          <a:p>
            <a:pPr>
              <a:defRPr/>
            </a:pPr>
            <a:r>
              <a:rPr lang="en-US" dirty="0"/>
              <a:t>•	It shall be log operation history for at least one month for 100 meters. </a:t>
            </a:r>
          </a:p>
          <a:p>
            <a:pPr>
              <a:defRPr/>
            </a:pPr>
            <a:r>
              <a:rPr lang="en-US" dirty="0"/>
              <a:t>•	It shall support “last gasp” and outage notification, and shall be operate at least 	6 hours during power outage for communication with Head End System. During 	the operation, there is no need to communicate with smart meters under its 	own distribution transformer. </a:t>
            </a:r>
          </a:p>
          <a:p>
            <a:pPr>
              <a:defRPr/>
            </a:pPr>
            <a:r>
              <a:rPr lang="en-US" dirty="0"/>
              <a:t>•	It shall support SNMP v2 and web server. </a:t>
            </a:r>
          </a:p>
          <a:p>
            <a:pPr>
              <a:defRPr/>
            </a:pPr>
            <a:r>
              <a:rPr lang="en-US" dirty="0"/>
              <a:t>•	It shall provide network topology for connected meters. </a:t>
            </a:r>
          </a:p>
          <a:p>
            <a:pPr>
              <a:defRPr/>
            </a:pPr>
            <a:r>
              <a:rPr lang="en-US" dirty="0"/>
              <a:t>•	It shall support signal level for connected meters. </a:t>
            </a:r>
          </a:p>
          <a:p>
            <a:pPr>
              <a:defRPr/>
            </a:pPr>
            <a:r>
              <a:rPr lang="en-US" dirty="0"/>
              <a:t>•	It shall support </a:t>
            </a:r>
            <a:r>
              <a:rPr lang="en-US" dirty="0" err="1"/>
              <a:t>IPSec</a:t>
            </a:r>
            <a:r>
              <a:rPr lang="en-US" dirty="0"/>
              <a:t> VPN.</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7DE9AEB-FBFE-4D11-A9F6-7B47FA80299D}"/>
              </a:ext>
            </a:extLst>
          </p:cNvPr>
          <p:cNvSpPr/>
          <p:nvPr/>
        </p:nvSpPr>
        <p:spPr>
          <a:xfrm>
            <a:off x="6804025" y="404813"/>
            <a:ext cx="2339975" cy="360362"/>
          </a:xfrm>
          <a:prstGeom prst="rect">
            <a:avLst/>
          </a:prstGeom>
          <a:solidFill>
            <a:srgbClr val="112D4E"/>
          </a:solidFill>
          <a:effectLst/>
        </p:spPr>
        <p:txBody>
          <a:bodyPr lIns="360000" anchor="ctr"/>
          <a:lstStyle/>
          <a:p>
            <a:pPr>
              <a:defRPr/>
            </a:pPr>
            <a:r>
              <a:rPr lang="en-US" altLang="zh-CN" sz="1400" b="1" dirty="0">
                <a:solidFill>
                  <a:schemeClr val="bg1">
                    <a:lumMod val="95000"/>
                  </a:schemeClr>
                </a:solidFill>
                <a:latin typeface="+mj-lt"/>
                <a:ea typeface="微软雅黑" pitchFamily="34" charset="-122"/>
              </a:rPr>
              <a:t>DEVICES</a:t>
            </a:r>
            <a:endParaRPr lang="zh-CN" altLang="en-US" sz="1400" b="1" dirty="0">
              <a:solidFill>
                <a:schemeClr val="bg1">
                  <a:lumMod val="95000"/>
                </a:schemeClr>
              </a:solidFill>
              <a:latin typeface="+mj-lt"/>
              <a:ea typeface="微软雅黑" pitchFamily="34" charset="-122"/>
            </a:endParaRPr>
          </a:p>
        </p:txBody>
      </p:sp>
      <p:sp>
        <p:nvSpPr>
          <p:cNvPr id="37891" name="TextBox 8">
            <a:extLst>
              <a:ext uri="{FF2B5EF4-FFF2-40B4-BE49-F238E27FC236}">
                <a16:creationId xmlns:a16="http://schemas.microsoft.com/office/drawing/2014/main" id="{1EE432F7-5EE5-4079-B940-9FDB30006EF9}"/>
              </a:ext>
            </a:extLst>
          </p:cNvPr>
          <p:cNvSpPr txBox="1">
            <a:spLocks noChangeArrowheads="1"/>
          </p:cNvSpPr>
          <p:nvPr/>
        </p:nvSpPr>
        <p:spPr bwMode="auto">
          <a:xfrm>
            <a:off x="4676775" y="2417763"/>
            <a:ext cx="4143375" cy="264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nSpc>
                <a:spcPct val="150000"/>
              </a:lnSpc>
              <a:buFont typeface="Wingdings" panose="05000000000000000000" pitchFamily="2" charset="2"/>
              <a:buChar char="§"/>
            </a:pPr>
            <a:r>
              <a:rPr lang="en-US" altLang="zh-CN" sz="1400" dirty="0"/>
              <a:t>Combined Structure (Power Monitoring + Data Concentration + Distribution Transformer Monitoring + Controlling) “ </a:t>
            </a:r>
            <a:r>
              <a:rPr lang="en-US" altLang="zh-CN" sz="1200" dirty="0"/>
              <a:t>depends on type</a:t>
            </a:r>
            <a:r>
              <a:rPr lang="en-US" altLang="zh-CN" sz="1400" dirty="0"/>
              <a:t>”</a:t>
            </a:r>
          </a:p>
          <a:p>
            <a:pPr>
              <a:lnSpc>
                <a:spcPct val="150000"/>
              </a:lnSpc>
              <a:buFont typeface="Wingdings" panose="05000000000000000000" pitchFamily="2" charset="2"/>
              <a:buChar char="§"/>
            </a:pPr>
            <a:r>
              <a:rPr lang="en-US" altLang="zh-CN" sz="1400" dirty="0"/>
              <a:t>Outdoor (IP65) &amp; Indoor Installation</a:t>
            </a:r>
          </a:p>
          <a:p>
            <a:pPr>
              <a:lnSpc>
                <a:spcPct val="150000"/>
              </a:lnSpc>
              <a:buFont typeface="Wingdings" panose="05000000000000000000" pitchFamily="2" charset="2"/>
              <a:buChar char="§"/>
            </a:pPr>
            <a:r>
              <a:rPr lang="en-US" altLang="zh-CN" sz="1400" dirty="0"/>
              <a:t>Variety of Uplink and Downlink Communication Channels (GPRS/3G/4G/Ethernet + USB/RS485/RF/BPLC/</a:t>
            </a:r>
            <a:r>
              <a:rPr lang="en-US" altLang="zh-CN" sz="1400" dirty="0" err="1"/>
              <a:t>WiFi</a:t>
            </a:r>
            <a:r>
              <a:rPr lang="en-US" altLang="zh-CN" sz="1400" dirty="0"/>
              <a:t>)</a:t>
            </a:r>
          </a:p>
          <a:p>
            <a:pPr>
              <a:lnSpc>
                <a:spcPct val="150000"/>
              </a:lnSpc>
              <a:buFont typeface="Wingdings" panose="05000000000000000000" pitchFamily="2" charset="2"/>
              <a:buChar char="§"/>
            </a:pPr>
            <a:r>
              <a:rPr lang="en-US" altLang="zh-CN" sz="1400" dirty="0"/>
              <a:t>Supporting more than 1200 MP</a:t>
            </a:r>
          </a:p>
        </p:txBody>
      </p:sp>
      <p:sp>
        <p:nvSpPr>
          <p:cNvPr id="10" name="矩形 9">
            <a:extLst>
              <a:ext uri="{FF2B5EF4-FFF2-40B4-BE49-F238E27FC236}">
                <a16:creationId xmlns:a16="http://schemas.microsoft.com/office/drawing/2014/main" id="{06860927-7526-44CD-BB3B-8CCDE75C5D59}"/>
              </a:ext>
            </a:extLst>
          </p:cNvPr>
          <p:cNvSpPr/>
          <p:nvPr/>
        </p:nvSpPr>
        <p:spPr>
          <a:xfrm>
            <a:off x="323850" y="2000250"/>
            <a:ext cx="4176713" cy="4249738"/>
          </a:xfrm>
          <a:prstGeom prst="rect">
            <a:avLst/>
          </a:prstGeom>
          <a:solidFill>
            <a:schemeClr val="bg1"/>
          </a:solidFill>
          <a:ln w="9525">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4" name="矩形 13">
            <a:extLst>
              <a:ext uri="{FF2B5EF4-FFF2-40B4-BE49-F238E27FC236}">
                <a16:creationId xmlns:a16="http://schemas.microsoft.com/office/drawing/2014/main" id="{5C17E5D3-4E8C-41B4-B491-C7FAB8152703}"/>
              </a:ext>
            </a:extLst>
          </p:cNvPr>
          <p:cNvSpPr/>
          <p:nvPr/>
        </p:nvSpPr>
        <p:spPr>
          <a:xfrm>
            <a:off x="4676775" y="2349500"/>
            <a:ext cx="4143375" cy="3900488"/>
          </a:xfrm>
          <a:prstGeom prst="rect">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7894" name="TextBox 5">
            <a:extLst>
              <a:ext uri="{FF2B5EF4-FFF2-40B4-BE49-F238E27FC236}">
                <a16:creationId xmlns:a16="http://schemas.microsoft.com/office/drawing/2014/main" id="{340680C8-E339-401E-947A-D48B6010ADB4}"/>
              </a:ext>
            </a:extLst>
          </p:cNvPr>
          <p:cNvSpPr txBox="1">
            <a:spLocks noChangeArrowheads="1"/>
          </p:cNvSpPr>
          <p:nvPr/>
        </p:nvSpPr>
        <p:spPr bwMode="auto">
          <a:xfrm>
            <a:off x="5467350" y="838200"/>
            <a:ext cx="159226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r>
              <a:rPr lang="en-US" altLang="zh-CN" sz="2800"/>
              <a:t>Gateway</a:t>
            </a:r>
            <a:endParaRPr lang="zh-CN" altLang="en-US" sz="1600"/>
          </a:p>
        </p:txBody>
      </p:sp>
      <p:cxnSp>
        <p:nvCxnSpPr>
          <p:cNvPr id="11" name="直接连接符 10">
            <a:extLst>
              <a:ext uri="{FF2B5EF4-FFF2-40B4-BE49-F238E27FC236}">
                <a16:creationId xmlns:a16="http://schemas.microsoft.com/office/drawing/2014/main" id="{83CD39E0-7E02-43FC-81E3-E563005B77A2}"/>
              </a:ext>
            </a:extLst>
          </p:cNvPr>
          <p:cNvCxnSpPr/>
          <p:nvPr/>
        </p:nvCxnSpPr>
        <p:spPr>
          <a:xfrm>
            <a:off x="3384550" y="1412875"/>
            <a:ext cx="575945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矩形 15">
            <a:extLst>
              <a:ext uri="{FF2B5EF4-FFF2-40B4-BE49-F238E27FC236}">
                <a16:creationId xmlns:a16="http://schemas.microsoft.com/office/drawing/2014/main" id="{5689E2E0-1CB1-440C-A51D-63A677C79E1B}"/>
              </a:ext>
            </a:extLst>
          </p:cNvPr>
          <p:cNvSpPr/>
          <p:nvPr/>
        </p:nvSpPr>
        <p:spPr>
          <a:xfrm>
            <a:off x="4676775" y="2033588"/>
            <a:ext cx="4143375" cy="349250"/>
          </a:xfrm>
          <a:prstGeom prst="rect">
            <a:avLst/>
          </a:prstGeom>
          <a:solidFill>
            <a:srgbClr val="3F72A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altLang="zh-CN" dirty="0"/>
              <a:t>SPECFICATION</a:t>
            </a:r>
            <a:endParaRPr lang="zh-CN" altLang="en-US" dirty="0"/>
          </a:p>
        </p:txBody>
      </p:sp>
      <p:pic>
        <p:nvPicPr>
          <p:cNvPr id="37897" name="图片 5">
            <a:extLst>
              <a:ext uri="{FF2B5EF4-FFF2-40B4-BE49-F238E27FC236}">
                <a16:creationId xmlns:a16="http://schemas.microsoft.com/office/drawing/2014/main" id="{10EC545C-B616-4323-96A4-84EBC161D4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8525" y="2060575"/>
            <a:ext cx="3027363" cy="4129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938" name="Group 3">
            <a:extLst>
              <a:ext uri="{FF2B5EF4-FFF2-40B4-BE49-F238E27FC236}">
                <a16:creationId xmlns:a16="http://schemas.microsoft.com/office/drawing/2014/main" id="{D14D4EE4-3267-4EC5-A06C-A1C4177CBC48}"/>
              </a:ext>
            </a:extLst>
          </p:cNvPr>
          <p:cNvGrpSpPr>
            <a:grpSpLocks/>
          </p:cNvGrpSpPr>
          <p:nvPr/>
        </p:nvGrpSpPr>
        <p:grpSpPr bwMode="auto">
          <a:xfrm>
            <a:off x="0" y="476250"/>
            <a:ext cx="8856663" cy="5608638"/>
            <a:chOff x="488950" y="476250"/>
            <a:chExt cx="8856663" cy="5608892"/>
          </a:xfrm>
        </p:grpSpPr>
        <p:pic>
          <p:nvPicPr>
            <p:cNvPr id="39939" name="Picture 2">
              <a:extLst>
                <a:ext uri="{FF2B5EF4-FFF2-40B4-BE49-F238E27FC236}">
                  <a16:creationId xmlns:a16="http://schemas.microsoft.com/office/drawing/2014/main" id="{F19B833C-A739-4984-8A4E-FDC2568434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3910" y="1715281"/>
              <a:ext cx="2494931" cy="40654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2">
              <a:extLst>
                <a:ext uri="{FF2B5EF4-FFF2-40B4-BE49-F238E27FC236}">
                  <a16:creationId xmlns:a16="http://schemas.microsoft.com/office/drawing/2014/main" id="{333DB229-DF6F-4A97-9C2C-FFB1E84036C7}"/>
                </a:ext>
              </a:extLst>
            </p:cNvPr>
            <p:cNvSpPr>
              <a:spLocks noChangeArrowheads="1"/>
            </p:cNvSpPr>
            <p:nvPr/>
          </p:nvSpPr>
          <p:spPr bwMode="auto">
            <a:xfrm>
              <a:off x="488950" y="476250"/>
              <a:ext cx="8856663" cy="523899"/>
            </a:xfrm>
            <a:prstGeom prst="rect">
              <a:avLst/>
            </a:prstGeom>
            <a:noFill/>
            <a:ln>
              <a:noFill/>
            </a:ln>
          </p:spPr>
          <p:txBody>
            <a:bodyPr>
              <a:spAutoFit/>
            </a:bodyPr>
            <a:lstStyle/>
            <a:p>
              <a:pPr defTabSz="966788" eaLnBrk="1" fontAlgn="auto" hangingPunct="1">
                <a:spcBef>
                  <a:spcPct val="50000"/>
                </a:spcBef>
                <a:spcAft>
                  <a:spcPts val="0"/>
                </a:spcAft>
                <a:defRPr/>
              </a:pPr>
              <a:r>
                <a:rPr kumimoji="1" lang="en-US" altLang="zh-CN" sz="2800" b="1" kern="0" dirty="0">
                  <a:solidFill>
                    <a:srgbClr val="FF0000"/>
                  </a:solidFill>
                  <a:latin typeface="Arial" pitchFamily="34" charset="0"/>
                  <a:ea typeface="微软雅黑" pitchFamily="34" charset="-122"/>
                  <a:cs typeface="+mn-cs"/>
                </a:rPr>
                <a:t>Data Concentrator - Outlook</a:t>
              </a:r>
            </a:p>
          </p:txBody>
        </p:sp>
        <p:pic>
          <p:nvPicPr>
            <p:cNvPr id="39941" name="Picture 3">
              <a:extLst>
                <a:ext uri="{FF2B5EF4-FFF2-40B4-BE49-F238E27FC236}">
                  <a16:creationId xmlns:a16="http://schemas.microsoft.com/office/drawing/2014/main" id="{A28CABC8-CBCF-4583-A05C-089BEB5D42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30620" y="1500968"/>
              <a:ext cx="2959576" cy="4143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圆角矩形标注 1">
              <a:extLst>
                <a:ext uri="{FF2B5EF4-FFF2-40B4-BE49-F238E27FC236}">
                  <a16:creationId xmlns:a16="http://schemas.microsoft.com/office/drawing/2014/main" id="{DE619533-7486-49BA-982C-02351BE1DC71}"/>
                </a:ext>
              </a:extLst>
            </p:cNvPr>
            <p:cNvSpPr/>
            <p:nvPr/>
          </p:nvSpPr>
          <p:spPr bwMode="auto">
            <a:xfrm>
              <a:off x="3873500" y="1785997"/>
              <a:ext cx="1871663" cy="642966"/>
            </a:xfrm>
            <a:prstGeom prst="wedgeRoundRectCallout">
              <a:avLst>
                <a:gd name="adj1" fmla="val 99102"/>
                <a:gd name="adj2" fmla="val 242060"/>
                <a:gd name="adj3" fmla="val 16667"/>
              </a:avLst>
            </a:prstGeom>
            <a:gradFill rotWithShape="1">
              <a:gsLst>
                <a:gs pos="0">
                  <a:srgbClr val="FFCF01">
                    <a:tint val="50000"/>
                    <a:satMod val="300000"/>
                  </a:srgbClr>
                </a:gs>
                <a:gs pos="35000">
                  <a:srgbClr val="FFCF01">
                    <a:tint val="37000"/>
                    <a:satMod val="300000"/>
                  </a:srgbClr>
                </a:gs>
                <a:gs pos="100000">
                  <a:srgbClr val="FFCF01">
                    <a:tint val="15000"/>
                    <a:satMod val="350000"/>
                  </a:srgbClr>
                </a:gs>
              </a:gsLst>
              <a:lin ang="16200000" scaled="1"/>
            </a:gradFill>
            <a:ln w="9525" cap="flat" cmpd="sng" algn="ctr">
              <a:solidFill>
                <a:srgbClr val="FFCF01">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lIns="90000" tIns="46800" rIns="90000" bIns="46800" anchor="ctr"/>
            <a:lstStyle/>
            <a:p>
              <a:pPr defTabSz="966788" eaLnBrk="1" fontAlgn="auto" hangingPunct="1">
                <a:spcBef>
                  <a:spcPts val="0"/>
                </a:spcBef>
                <a:spcAft>
                  <a:spcPts val="0"/>
                </a:spcAft>
                <a:defRPr/>
              </a:pPr>
              <a:r>
                <a:rPr kumimoji="1" lang="en-US" sz="1600" kern="0" dirty="0">
                  <a:solidFill>
                    <a:srgbClr val="000000"/>
                  </a:solidFill>
                  <a:latin typeface="Arial" charset="0"/>
                  <a:ea typeface="新細明體" pitchFamily="18" charset="-120"/>
                  <a:cs typeface="+mn-cs"/>
                </a:rPr>
                <a:t>Down Link: </a:t>
              </a:r>
            </a:p>
          </p:txBody>
        </p:sp>
        <p:sp>
          <p:nvSpPr>
            <p:cNvPr id="7" name="圆角矩形标注 5">
              <a:extLst>
                <a:ext uri="{FF2B5EF4-FFF2-40B4-BE49-F238E27FC236}">
                  <a16:creationId xmlns:a16="http://schemas.microsoft.com/office/drawing/2014/main" id="{D9A7CB9C-81AE-40D9-B26C-F2C5D44134B2}"/>
                </a:ext>
              </a:extLst>
            </p:cNvPr>
            <p:cNvSpPr/>
            <p:nvPr/>
          </p:nvSpPr>
          <p:spPr bwMode="auto">
            <a:xfrm>
              <a:off x="3862388" y="4572185"/>
              <a:ext cx="1871662" cy="642967"/>
            </a:xfrm>
            <a:prstGeom prst="wedgeRoundRectCallout">
              <a:avLst>
                <a:gd name="adj1" fmla="val 153546"/>
                <a:gd name="adj2" fmla="val -146186"/>
                <a:gd name="adj3" fmla="val 16667"/>
              </a:avLst>
            </a:prstGeom>
            <a:gradFill rotWithShape="1">
              <a:gsLst>
                <a:gs pos="0">
                  <a:srgbClr val="FFCF01">
                    <a:tint val="50000"/>
                    <a:satMod val="300000"/>
                  </a:srgbClr>
                </a:gs>
                <a:gs pos="35000">
                  <a:srgbClr val="FFCF01">
                    <a:tint val="37000"/>
                    <a:satMod val="300000"/>
                  </a:srgbClr>
                </a:gs>
                <a:gs pos="100000">
                  <a:srgbClr val="FFCF01">
                    <a:tint val="15000"/>
                    <a:satMod val="350000"/>
                  </a:srgbClr>
                </a:gs>
              </a:gsLst>
              <a:lin ang="16200000" scaled="1"/>
            </a:gradFill>
            <a:ln w="9525" cap="flat" cmpd="sng" algn="ctr">
              <a:solidFill>
                <a:srgbClr val="FFCF01">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lIns="90000" tIns="46800" rIns="90000" bIns="46800" anchor="ctr"/>
            <a:lstStyle/>
            <a:p>
              <a:pPr defTabSz="966788" eaLnBrk="1" fontAlgn="auto" hangingPunct="1">
                <a:spcBef>
                  <a:spcPts val="0"/>
                </a:spcBef>
                <a:spcAft>
                  <a:spcPts val="0"/>
                </a:spcAft>
                <a:defRPr/>
              </a:pPr>
              <a:r>
                <a:rPr kumimoji="1" lang="en-US" sz="1600" kern="0" dirty="0">
                  <a:solidFill>
                    <a:srgbClr val="000000"/>
                  </a:solidFill>
                  <a:latin typeface="Arial" charset="0"/>
                  <a:ea typeface="新細明體" pitchFamily="18" charset="-120"/>
                  <a:cs typeface="+mn-cs"/>
                </a:rPr>
                <a:t>Up Link: </a:t>
              </a:r>
            </a:p>
            <a:p>
              <a:pPr defTabSz="966788" eaLnBrk="1" fontAlgn="auto" hangingPunct="1">
                <a:spcBef>
                  <a:spcPts val="0"/>
                </a:spcBef>
                <a:spcAft>
                  <a:spcPts val="0"/>
                </a:spcAft>
                <a:defRPr/>
              </a:pPr>
              <a:r>
                <a:rPr kumimoji="1" lang="en-US" sz="1600" kern="0" dirty="0">
                  <a:solidFill>
                    <a:srgbClr val="000000"/>
                  </a:solidFill>
                  <a:latin typeface="Arial" charset="0"/>
                  <a:ea typeface="新細明體" pitchFamily="18" charset="-120"/>
                  <a:cs typeface="+mn-cs"/>
                </a:rPr>
                <a:t>GPRS/Ethernet Module</a:t>
              </a:r>
            </a:p>
          </p:txBody>
        </p:sp>
        <p:sp>
          <p:nvSpPr>
            <p:cNvPr id="8" name="TextBox 7">
              <a:extLst>
                <a:ext uri="{FF2B5EF4-FFF2-40B4-BE49-F238E27FC236}">
                  <a16:creationId xmlns:a16="http://schemas.microsoft.com/office/drawing/2014/main" id="{40F010C5-BB1F-498E-98D0-4D7E63CB4729}"/>
                </a:ext>
              </a:extLst>
            </p:cNvPr>
            <p:cNvSpPr txBox="1"/>
            <p:nvPr/>
          </p:nvSpPr>
          <p:spPr>
            <a:xfrm>
              <a:off x="3024188" y="5715237"/>
              <a:ext cx="3643312" cy="369905"/>
            </a:xfrm>
            <a:prstGeom prst="rect">
              <a:avLst/>
            </a:prstGeom>
            <a:solidFill>
              <a:srgbClr val="FFFFFF"/>
            </a:solidFill>
            <a:ln w="25400" cap="flat" cmpd="sng" algn="ctr">
              <a:solidFill>
                <a:srgbClr val="FFFFFF"/>
              </a:solidFill>
              <a:prstDash val="solid"/>
            </a:ln>
            <a:effectLst/>
          </p:spPr>
          <p:txBody>
            <a:bodyPr>
              <a:spAutoFit/>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defTabSz="966788" eaLnBrk="1" fontAlgn="auto" hangingPunct="1">
                <a:spcBef>
                  <a:spcPct val="20000"/>
                </a:spcBef>
                <a:spcAft>
                  <a:spcPts val="0"/>
                </a:spcAft>
                <a:buClr>
                  <a:srgbClr val="FF0000"/>
                </a:buClr>
                <a:defRPr/>
              </a:pPr>
              <a:endParaRPr lang="en-US" b="1" kern="0" dirty="0">
                <a:ln>
                  <a:prstDash val="solid"/>
                </a:ln>
                <a:solidFill>
                  <a:srgbClr val="000000"/>
                </a:solidFill>
                <a:effectLst>
                  <a:outerShdw blurRad="88000" dist="50800" dir="5040000" algn="tl">
                    <a:srgbClr val="000000">
                      <a:tint val="80000"/>
                      <a:satMod val="250000"/>
                      <a:alpha val="45000"/>
                    </a:srgbClr>
                  </a:outerShdw>
                </a:effectLst>
                <a:latin typeface="Arial" pitchFamily="34" charset="0"/>
                <a:ea typeface="Tahoma" pitchFamily="34" charset="0"/>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D91B0A5-E3A8-45E1-81CA-730B660586BD}"/>
              </a:ext>
            </a:extLst>
          </p:cNvPr>
          <p:cNvSpPr>
            <a:spLocks noGrp="1"/>
          </p:cNvSpPr>
          <p:nvPr>
            <p:ph type="title"/>
          </p:nvPr>
        </p:nvSpPr>
        <p:spPr>
          <a:xfrm>
            <a:off x="457200" y="0"/>
            <a:ext cx="8229600" cy="981075"/>
          </a:xfrm>
        </p:spPr>
        <p:txBody>
          <a:bodyPr>
            <a:normAutofit fontScale="90000"/>
          </a:bodyPr>
          <a:lstStyle/>
          <a:p>
            <a:pPr algn="ctr" eaLnBrk="1" fontAlgn="auto" hangingPunct="1">
              <a:spcBef>
                <a:spcPts val="0"/>
              </a:spcBef>
              <a:spcAft>
                <a:spcPts val="0"/>
              </a:spcAft>
              <a:defRPr/>
            </a:pPr>
            <a:r>
              <a:rPr lang="bn-BD" sz="4000" dirty="0">
                <a:solidFill>
                  <a:schemeClr val="accent2">
                    <a:lumMod val="75000"/>
                  </a:schemeClr>
                </a:solidFill>
                <a:ea typeface="+mn-ea"/>
                <a:cs typeface="+mn-cs"/>
              </a:rPr>
              <a:t>The Principle </a:t>
            </a:r>
            <a:r>
              <a:rPr lang="bn-BD" sz="4000" dirty="0">
                <a:solidFill>
                  <a:prstClr val="black">
                    <a:lumMod val="85000"/>
                    <a:lumOff val="15000"/>
                  </a:prstClr>
                </a:solidFill>
                <a:ea typeface="+mn-ea"/>
                <a:cs typeface="+mn-cs"/>
              </a:rPr>
              <a:t>: </a:t>
            </a:r>
            <a:r>
              <a:rPr lang="bn-BD" sz="4000" dirty="0">
                <a:solidFill>
                  <a:srgbClr val="FF0000"/>
                </a:solidFill>
                <a:ea typeface="+mn-ea"/>
                <a:cs typeface="+mn-cs"/>
              </a:rPr>
              <a:t>The SYSTEM</a:t>
            </a:r>
            <a:r>
              <a:rPr lang="en-US" sz="4000" dirty="0">
                <a:solidFill>
                  <a:srgbClr val="FF0000"/>
                </a:solidFill>
                <a:ea typeface="+mn-ea"/>
                <a:cs typeface="+mn-cs"/>
              </a:rPr>
              <a:t>: The Meter</a:t>
            </a:r>
            <a:br>
              <a:rPr lang="en-US" sz="4000" dirty="0">
                <a:solidFill>
                  <a:prstClr val="black">
                    <a:lumMod val="50000"/>
                    <a:lumOff val="50000"/>
                  </a:prstClr>
                </a:solidFill>
                <a:ea typeface="+mn-ea"/>
                <a:cs typeface="Arial" pitchFamily="34" charset="0"/>
              </a:rPr>
            </a:br>
            <a:endParaRPr lang="en-US" sz="2800" dirty="0"/>
          </a:p>
        </p:txBody>
      </p:sp>
      <p:sp>
        <p:nvSpPr>
          <p:cNvPr id="27651" name="TextBox 1">
            <a:extLst>
              <a:ext uri="{FF2B5EF4-FFF2-40B4-BE49-F238E27FC236}">
                <a16:creationId xmlns:a16="http://schemas.microsoft.com/office/drawing/2014/main" id="{06DEBF23-A03C-4D8A-BB29-17B748F3B6FA}"/>
              </a:ext>
            </a:extLst>
          </p:cNvPr>
          <p:cNvSpPr txBox="1">
            <a:spLocks noChangeArrowheads="1"/>
          </p:cNvSpPr>
          <p:nvPr/>
        </p:nvSpPr>
        <p:spPr bwMode="auto">
          <a:xfrm>
            <a:off x="539750" y="720725"/>
            <a:ext cx="8280400" cy="5043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marL="285750" indent="-285750">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just" eaLnBrk="1" hangingPunct="1">
              <a:lnSpc>
                <a:spcPct val="150000"/>
              </a:lnSpc>
              <a:buFont typeface="Wingdings" panose="05000000000000000000" pitchFamily="2" charset="2"/>
              <a:buChar char="§"/>
            </a:pPr>
            <a:r>
              <a:rPr lang="en-US" altLang="en-US">
                <a:latin typeface="Constantia" panose="02030602050306030303" pitchFamily="18" charset="0"/>
              </a:rPr>
              <a:t>A</a:t>
            </a:r>
            <a:r>
              <a:rPr lang="bn-BD" altLang="en-US">
                <a:latin typeface="Constantia" panose="02030602050306030303" pitchFamily="18" charset="0"/>
                <a:cs typeface="Vrinda" panose="020B0502040204020203" pitchFamily="34" charset="0"/>
              </a:rPr>
              <a:t> </a:t>
            </a:r>
            <a:r>
              <a:rPr lang="bn-BD" altLang="en-US">
                <a:solidFill>
                  <a:srgbClr val="FF0000"/>
                </a:solidFill>
                <a:latin typeface="Constantia" panose="02030602050306030303" pitchFamily="18" charset="0"/>
                <a:cs typeface="Vrinda" panose="020B0502040204020203" pitchFamily="34" charset="0"/>
              </a:rPr>
              <a:t>System</a:t>
            </a:r>
            <a:r>
              <a:rPr lang="bn-BD" altLang="en-US">
                <a:latin typeface="Constantia" panose="02030602050306030303" pitchFamily="18" charset="0"/>
                <a:cs typeface="Vrinda" panose="020B0502040204020203" pitchFamily="34" charset="0"/>
              </a:rPr>
              <a:t> that Supports An </a:t>
            </a:r>
            <a:r>
              <a:rPr lang="bn-BD" altLang="en-US">
                <a:solidFill>
                  <a:srgbClr val="FF0000"/>
                </a:solidFill>
                <a:latin typeface="Constantia" panose="02030602050306030303" pitchFamily="18" charset="0"/>
                <a:cs typeface="Vrinda" panose="020B0502040204020203" pitchFamily="34" charset="0"/>
              </a:rPr>
              <a:t>Effective &amp; Trust Worthy Revenue Collection</a:t>
            </a:r>
            <a:r>
              <a:rPr lang="bn-BD" altLang="en-US">
                <a:latin typeface="Constantia" panose="02030602050306030303" pitchFamily="18" charset="0"/>
                <a:cs typeface="Vrinda" panose="020B0502040204020203" pitchFamily="34" charset="0"/>
              </a:rPr>
              <a:t>.</a:t>
            </a:r>
          </a:p>
          <a:p>
            <a:pPr algn="just" eaLnBrk="1" hangingPunct="1">
              <a:lnSpc>
                <a:spcPct val="150000"/>
              </a:lnSpc>
              <a:buFont typeface="Wingdings" panose="05000000000000000000" pitchFamily="2" charset="2"/>
              <a:buChar char="§"/>
            </a:pPr>
            <a:r>
              <a:rPr lang="bn-BD" altLang="en-US">
                <a:latin typeface="Constantia" panose="02030602050306030303" pitchFamily="18" charset="0"/>
                <a:cs typeface="Vrinda" panose="020B0502040204020203" pitchFamily="34" charset="0"/>
              </a:rPr>
              <a:t>A </a:t>
            </a:r>
            <a:r>
              <a:rPr lang="bn-BD" altLang="en-US">
                <a:solidFill>
                  <a:srgbClr val="FF0000"/>
                </a:solidFill>
                <a:latin typeface="Constantia" panose="02030602050306030303" pitchFamily="18" charset="0"/>
                <a:cs typeface="Vrinda" panose="020B0502040204020203" pitchFamily="34" charset="0"/>
              </a:rPr>
              <a:t>System</a:t>
            </a:r>
            <a:r>
              <a:rPr lang="bn-BD" altLang="en-US">
                <a:latin typeface="Constantia" panose="02030602050306030303" pitchFamily="18" charset="0"/>
                <a:cs typeface="Vrinda" panose="020B0502040204020203" pitchFamily="34" charset="0"/>
              </a:rPr>
              <a:t> that Prevents Any Kind of </a:t>
            </a:r>
            <a:r>
              <a:rPr lang="bn-BD" altLang="en-US">
                <a:solidFill>
                  <a:srgbClr val="FF0000"/>
                </a:solidFill>
                <a:latin typeface="Constantia" panose="02030602050306030303" pitchFamily="18" charset="0"/>
                <a:cs typeface="Vrinda" panose="020B0502040204020203" pitchFamily="34" charset="0"/>
              </a:rPr>
              <a:t>Out-Standing</a:t>
            </a:r>
            <a:r>
              <a:rPr lang="bn-BD" altLang="en-US">
                <a:latin typeface="Constantia" panose="02030602050306030303" pitchFamily="18" charset="0"/>
                <a:cs typeface="Vrinda" panose="020B0502040204020203" pitchFamily="34" charset="0"/>
              </a:rPr>
              <a:t>.</a:t>
            </a:r>
          </a:p>
          <a:p>
            <a:pPr algn="just" eaLnBrk="1" hangingPunct="1">
              <a:lnSpc>
                <a:spcPct val="150000"/>
              </a:lnSpc>
              <a:buFont typeface="Wingdings" panose="05000000000000000000" pitchFamily="2" charset="2"/>
              <a:buChar char="§"/>
            </a:pPr>
            <a:r>
              <a:rPr lang="bn-BD" altLang="en-US">
                <a:latin typeface="Constantia" panose="02030602050306030303" pitchFamily="18" charset="0"/>
                <a:cs typeface="Vrinda" panose="020B0502040204020203" pitchFamily="34" charset="0"/>
              </a:rPr>
              <a:t>A </a:t>
            </a:r>
            <a:r>
              <a:rPr lang="bn-BD" altLang="en-US">
                <a:solidFill>
                  <a:srgbClr val="FF0000"/>
                </a:solidFill>
                <a:latin typeface="Constantia" panose="02030602050306030303" pitchFamily="18" charset="0"/>
                <a:cs typeface="Vrinda" panose="020B0502040204020203" pitchFamily="34" charset="0"/>
              </a:rPr>
              <a:t>System</a:t>
            </a:r>
            <a:r>
              <a:rPr lang="bn-BD" altLang="en-US">
                <a:latin typeface="Constantia" panose="02030602050306030303" pitchFamily="18" charset="0"/>
                <a:cs typeface="Vrinda" panose="020B0502040204020203" pitchFamily="34" charset="0"/>
              </a:rPr>
              <a:t> that is More </a:t>
            </a:r>
            <a:r>
              <a:rPr lang="bn-BD" altLang="en-US">
                <a:solidFill>
                  <a:srgbClr val="FF0000"/>
                </a:solidFill>
                <a:latin typeface="Constantia" panose="02030602050306030303" pitchFamily="18" charset="0"/>
                <a:cs typeface="Vrinda" panose="020B0502040204020203" pitchFamily="34" charset="0"/>
              </a:rPr>
              <a:t>Dynamic &amp; Digitally Enhanced</a:t>
            </a:r>
            <a:r>
              <a:rPr lang="bn-BD" altLang="en-US">
                <a:latin typeface="Constantia" panose="02030602050306030303" pitchFamily="18" charset="0"/>
                <a:cs typeface="Vrinda" panose="020B0502040204020203" pitchFamily="34" charset="0"/>
              </a:rPr>
              <a:t>.</a:t>
            </a:r>
          </a:p>
          <a:p>
            <a:pPr algn="just" eaLnBrk="1" hangingPunct="1">
              <a:lnSpc>
                <a:spcPct val="150000"/>
              </a:lnSpc>
              <a:buFont typeface="Wingdings" panose="05000000000000000000" pitchFamily="2" charset="2"/>
              <a:buChar char="§"/>
            </a:pPr>
            <a:r>
              <a:rPr lang="bn-BD" altLang="en-US">
                <a:latin typeface="Constantia" panose="02030602050306030303" pitchFamily="18" charset="0"/>
                <a:cs typeface="Vrinda" panose="020B0502040204020203" pitchFamily="34" charset="0"/>
              </a:rPr>
              <a:t>A </a:t>
            </a:r>
            <a:r>
              <a:rPr lang="bn-BD" altLang="en-US">
                <a:solidFill>
                  <a:srgbClr val="FF0000"/>
                </a:solidFill>
                <a:latin typeface="Constantia" panose="02030602050306030303" pitchFamily="18" charset="0"/>
                <a:cs typeface="Vrinda" panose="020B0502040204020203" pitchFamily="34" charset="0"/>
              </a:rPr>
              <a:t>System</a:t>
            </a:r>
            <a:r>
              <a:rPr lang="bn-BD" altLang="en-US">
                <a:latin typeface="Constantia" panose="02030602050306030303" pitchFamily="18" charset="0"/>
                <a:cs typeface="Vrinda" panose="020B0502040204020203" pitchFamily="34" charset="0"/>
              </a:rPr>
              <a:t> that Provides </a:t>
            </a:r>
            <a:r>
              <a:rPr lang="bn-BD" altLang="en-US">
                <a:solidFill>
                  <a:srgbClr val="FF0000"/>
                </a:solidFill>
                <a:latin typeface="Constantia" panose="02030602050306030303" pitchFamily="18" charset="0"/>
                <a:cs typeface="Vrinda" panose="020B0502040204020203" pitchFamily="34" charset="0"/>
              </a:rPr>
              <a:t>Customer Care </a:t>
            </a:r>
            <a:r>
              <a:rPr lang="bn-BD" altLang="en-US">
                <a:latin typeface="Constantia" panose="02030602050306030303" pitchFamily="18" charset="0"/>
                <a:cs typeface="Vrinda" panose="020B0502040204020203" pitchFamily="34" charset="0"/>
              </a:rPr>
              <a:t>with Lots of </a:t>
            </a:r>
            <a:r>
              <a:rPr lang="bn-BD" altLang="en-US">
                <a:solidFill>
                  <a:srgbClr val="FF0000"/>
                </a:solidFill>
                <a:latin typeface="Constantia" panose="02030602050306030303" pitchFamily="18" charset="0"/>
                <a:cs typeface="Vrinda" panose="020B0502040204020203" pitchFamily="34" charset="0"/>
              </a:rPr>
              <a:t>Freedom</a:t>
            </a:r>
            <a:r>
              <a:rPr lang="bn-BD" altLang="en-US">
                <a:latin typeface="Constantia" panose="02030602050306030303" pitchFamily="18" charset="0"/>
                <a:cs typeface="Vrinda" panose="020B0502040204020203" pitchFamily="34" charset="0"/>
              </a:rPr>
              <a:t>.</a:t>
            </a:r>
          </a:p>
          <a:p>
            <a:pPr algn="just" eaLnBrk="1" hangingPunct="1">
              <a:lnSpc>
                <a:spcPct val="150000"/>
              </a:lnSpc>
              <a:buFont typeface="Wingdings" panose="05000000000000000000" pitchFamily="2" charset="2"/>
              <a:buChar char="§"/>
            </a:pPr>
            <a:r>
              <a:rPr lang="bn-BD" altLang="en-US">
                <a:latin typeface="Constantia" panose="02030602050306030303" pitchFamily="18" charset="0"/>
                <a:cs typeface="Vrinda" panose="020B0502040204020203" pitchFamily="34" charset="0"/>
              </a:rPr>
              <a:t>A </a:t>
            </a:r>
            <a:r>
              <a:rPr lang="bn-BD" altLang="en-US">
                <a:solidFill>
                  <a:srgbClr val="FF0000"/>
                </a:solidFill>
                <a:latin typeface="Constantia" panose="02030602050306030303" pitchFamily="18" charset="0"/>
                <a:cs typeface="Vrinda" panose="020B0502040204020203" pitchFamily="34" charset="0"/>
              </a:rPr>
              <a:t>System</a:t>
            </a:r>
            <a:r>
              <a:rPr lang="bn-BD" altLang="en-US">
                <a:latin typeface="Constantia" panose="02030602050306030303" pitchFamily="18" charset="0"/>
                <a:cs typeface="Vrinda" panose="020B0502040204020203" pitchFamily="34" charset="0"/>
              </a:rPr>
              <a:t> that Brings a Leap in Energy </a:t>
            </a:r>
            <a:r>
              <a:rPr lang="bn-BD" altLang="en-US">
                <a:solidFill>
                  <a:srgbClr val="FF0000"/>
                </a:solidFill>
                <a:latin typeface="Constantia" panose="02030602050306030303" pitchFamily="18" charset="0"/>
                <a:cs typeface="Vrinda" panose="020B0502040204020203" pitchFamily="34" charset="0"/>
              </a:rPr>
              <a:t>Calculation in Accuracy</a:t>
            </a:r>
            <a:r>
              <a:rPr lang="bn-BD" altLang="en-US">
                <a:latin typeface="Constantia" panose="02030602050306030303" pitchFamily="18" charset="0"/>
                <a:cs typeface="Vrinda" panose="020B0502040204020203" pitchFamily="34" charset="0"/>
              </a:rPr>
              <a:t>.</a:t>
            </a:r>
          </a:p>
          <a:p>
            <a:pPr algn="just" eaLnBrk="1" hangingPunct="1">
              <a:lnSpc>
                <a:spcPct val="150000"/>
              </a:lnSpc>
              <a:buFont typeface="Wingdings" panose="05000000000000000000" pitchFamily="2" charset="2"/>
              <a:buChar char="§"/>
            </a:pPr>
            <a:r>
              <a:rPr lang="bn-BD" altLang="en-US">
                <a:latin typeface="Constantia" panose="02030602050306030303" pitchFamily="18" charset="0"/>
                <a:cs typeface="Vrinda" panose="020B0502040204020203" pitchFamily="34" charset="0"/>
              </a:rPr>
              <a:t>A </a:t>
            </a:r>
            <a:r>
              <a:rPr lang="bn-BD" altLang="en-US">
                <a:solidFill>
                  <a:srgbClr val="FF0000"/>
                </a:solidFill>
                <a:latin typeface="Constantia" panose="02030602050306030303" pitchFamily="18" charset="0"/>
                <a:cs typeface="Vrinda" panose="020B0502040204020203" pitchFamily="34" charset="0"/>
              </a:rPr>
              <a:t>System</a:t>
            </a:r>
            <a:r>
              <a:rPr lang="bn-BD" altLang="en-US">
                <a:latin typeface="Constantia" panose="02030602050306030303" pitchFamily="18" charset="0"/>
                <a:cs typeface="Vrinda" panose="020B0502040204020203" pitchFamily="34" charset="0"/>
              </a:rPr>
              <a:t> that Prevails from </a:t>
            </a:r>
            <a:r>
              <a:rPr lang="bn-BD" altLang="en-US">
                <a:solidFill>
                  <a:srgbClr val="FF0000"/>
                </a:solidFill>
                <a:latin typeface="Constantia" panose="02030602050306030303" pitchFamily="18" charset="0"/>
                <a:cs typeface="Vrinda" panose="020B0502040204020203" pitchFamily="34" charset="0"/>
              </a:rPr>
              <a:t>Human Hauled Operation </a:t>
            </a:r>
            <a:r>
              <a:rPr lang="bn-BD" altLang="en-US">
                <a:latin typeface="Constantia" panose="02030602050306030303" pitchFamily="18" charset="0"/>
                <a:cs typeface="Vrinda" panose="020B0502040204020203" pitchFamily="34" charset="0"/>
              </a:rPr>
              <a:t>that is </a:t>
            </a:r>
            <a:r>
              <a:rPr lang="bn-BD" altLang="en-US">
                <a:solidFill>
                  <a:srgbClr val="FF0000"/>
                </a:solidFill>
                <a:latin typeface="Constantia" panose="02030602050306030303" pitchFamily="18" charset="0"/>
                <a:cs typeface="Vrinda" panose="020B0502040204020203" pitchFamily="34" charset="0"/>
              </a:rPr>
              <a:t>Costly</a:t>
            </a:r>
            <a:r>
              <a:rPr lang="bn-BD" altLang="en-US">
                <a:latin typeface="Constantia" panose="02030602050306030303" pitchFamily="18" charset="0"/>
                <a:cs typeface="Vrinda" panose="020B0502040204020203" pitchFamily="34" charset="0"/>
              </a:rPr>
              <a:t> and rather </a:t>
            </a:r>
            <a:r>
              <a:rPr lang="bn-BD" altLang="en-US">
                <a:solidFill>
                  <a:srgbClr val="FF0000"/>
                </a:solidFill>
                <a:latin typeface="Constantia" panose="02030602050306030303" pitchFamily="18" charset="0"/>
                <a:cs typeface="Vrinda" panose="020B0502040204020203" pitchFamily="34" charset="0"/>
              </a:rPr>
              <a:t>Slow</a:t>
            </a:r>
            <a:r>
              <a:rPr lang="bn-BD" altLang="en-US">
                <a:latin typeface="Constantia" panose="02030602050306030303" pitchFamily="18" charset="0"/>
                <a:cs typeface="Vrinda" panose="020B0502040204020203" pitchFamily="34" charset="0"/>
              </a:rPr>
              <a:t>. </a:t>
            </a:r>
          </a:p>
          <a:p>
            <a:pPr algn="just" eaLnBrk="1" hangingPunct="1">
              <a:lnSpc>
                <a:spcPct val="150000"/>
              </a:lnSpc>
              <a:buFont typeface="Wingdings" panose="05000000000000000000" pitchFamily="2" charset="2"/>
              <a:buChar char="§"/>
            </a:pPr>
            <a:r>
              <a:rPr lang="bn-BD" altLang="en-US">
                <a:latin typeface="Constantia" panose="02030602050306030303" pitchFamily="18" charset="0"/>
                <a:cs typeface="Vrinda" panose="020B0502040204020203" pitchFamily="34" charset="0"/>
              </a:rPr>
              <a:t>A </a:t>
            </a:r>
            <a:r>
              <a:rPr lang="bn-BD" altLang="en-US">
                <a:solidFill>
                  <a:srgbClr val="FF0000"/>
                </a:solidFill>
                <a:latin typeface="Constantia" panose="02030602050306030303" pitchFamily="18" charset="0"/>
                <a:cs typeface="Vrinda" panose="020B0502040204020203" pitchFamily="34" charset="0"/>
              </a:rPr>
              <a:t>System </a:t>
            </a:r>
            <a:r>
              <a:rPr lang="bn-BD" altLang="en-US">
                <a:latin typeface="Constantia" panose="02030602050306030303" pitchFamily="18" charset="0"/>
                <a:cs typeface="Vrinda" panose="020B0502040204020203" pitchFamily="34" charset="0"/>
              </a:rPr>
              <a:t>that Align the Customer to be </a:t>
            </a:r>
            <a:r>
              <a:rPr lang="bn-BD" altLang="en-US">
                <a:solidFill>
                  <a:srgbClr val="FF0000"/>
                </a:solidFill>
                <a:latin typeface="Constantia" panose="02030602050306030303" pitchFamily="18" charset="0"/>
                <a:cs typeface="Vrinda" panose="020B0502040204020203" pitchFamily="34" charset="0"/>
              </a:rPr>
              <a:t>Optimal</a:t>
            </a:r>
            <a:r>
              <a:rPr lang="bn-BD" altLang="en-US">
                <a:latin typeface="Constantia" panose="02030602050306030303" pitchFamily="18" charset="0"/>
                <a:cs typeface="Vrinda" panose="020B0502040204020203" pitchFamily="34" charset="0"/>
              </a:rPr>
              <a:t> in Their </a:t>
            </a:r>
            <a:r>
              <a:rPr lang="bn-BD" altLang="en-US">
                <a:solidFill>
                  <a:srgbClr val="FF0000"/>
                </a:solidFill>
                <a:latin typeface="Constantia" panose="02030602050306030303" pitchFamily="18" charset="0"/>
                <a:cs typeface="Vrinda" panose="020B0502040204020203" pitchFamily="34" charset="0"/>
              </a:rPr>
              <a:t>Load Demand</a:t>
            </a:r>
            <a:r>
              <a:rPr lang="bn-BD" altLang="en-US">
                <a:latin typeface="Constantia" panose="02030602050306030303" pitchFamily="18" charset="0"/>
                <a:cs typeface="Vrinda" panose="020B0502040204020203" pitchFamily="34" charset="0"/>
              </a:rPr>
              <a:t>. </a:t>
            </a:r>
          </a:p>
          <a:p>
            <a:pPr algn="just" eaLnBrk="1" hangingPunct="1">
              <a:lnSpc>
                <a:spcPct val="150000"/>
              </a:lnSpc>
              <a:buFont typeface="Wingdings" panose="05000000000000000000" pitchFamily="2" charset="2"/>
              <a:buChar char="§"/>
            </a:pPr>
            <a:r>
              <a:rPr lang="bn-BD" altLang="en-US">
                <a:latin typeface="Constantia" panose="02030602050306030303" pitchFamily="18" charset="0"/>
                <a:cs typeface="Vrinda" panose="020B0502040204020203" pitchFamily="34" charset="0"/>
              </a:rPr>
              <a:t>A </a:t>
            </a:r>
            <a:r>
              <a:rPr lang="bn-BD" altLang="en-US">
                <a:solidFill>
                  <a:srgbClr val="FF0000"/>
                </a:solidFill>
                <a:latin typeface="Constantia" panose="02030602050306030303" pitchFamily="18" charset="0"/>
                <a:cs typeface="Vrinda" panose="020B0502040204020203" pitchFamily="34" charset="0"/>
              </a:rPr>
              <a:t>System</a:t>
            </a:r>
            <a:r>
              <a:rPr lang="bn-BD" altLang="en-US">
                <a:latin typeface="Constantia" panose="02030602050306030303" pitchFamily="18" charset="0"/>
                <a:cs typeface="Vrinda" panose="020B0502040204020203" pitchFamily="34" charset="0"/>
              </a:rPr>
              <a:t> that is </a:t>
            </a:r>
            <a:r>
              <a:rPr lang="bn-BD" altLang="en-US">
                <a:solidFill>
                  <a:srgbClr val="FF0000"/>
                </a:solidFill>
                <a:latin typeface="Constantia" panose="02030602050306030303" pitchFamily="18" charset="0"/>
                <a:cs typeface="Vrinda" panose="020B0502040204020203" pitchFamily="34" charset="0"/>
              </a:rPr>
              <a:t>Fully Digital </a:t>
            </a:r>
            <a:r>
              <a:rPr lang="bn-BD" altLang="en-US">
                <a:latin typeface="Constantia" panose="02030602050306030303" pitchFamily="18" charset="0"/>
                <a:cs typeface="Vrinda" panose="020B0502040204020203" pitchFamily="34" charset="0"/>
              </a:rPr>
              <a:t>as it is Free from </a:t>
            </a:r>
            <a:r>
              <a:rPr lang="bn-BD" altLang="en-US">
                <a:solidFill>
                  <a:srgbClr val="FF0000"/>
                </a:solidFill>
                <a:latin typeface="Constantia" panose="02030602050306030303" pitchFamily="18" charset="0"/>
                <a:cs typeface="Vrinda" panose="020B0502040204020203" pitchFamily="34" charset="0"/>
              </a:rPr>
              <a:t>All Kinds of Demerits </a:t>
            </a:r>
            <a:r>
              <a:rPr lang="bn-BD" altLang="en-US">
                <a:latin typeface="Constantia" panose="02030602050306030303" pitchFamily="18" charset="0"/>
                <a:cs typeface="Vrinda" panose="020B0502040204020203" pitchFamily="34" charset="0"/>
              </a:rPr>
              <a:t>of the Aged Old Running System</a:t>
            </a:r>
          </a:p>
          <a:p>
            <a:pPr algn="just" eaLnBrk="1" hangingPunct="1">
              <a:lnSpc>
                <a:spcPct val="150000"/>
              </a:lnSpc>
              <a:buFont typeface="Wingdings" panose="05000000000000000000" pitchFamily="2" charset="2"/>
              <a:buChar char="§"/>
            </a:pPr>
            <a:r>
              <a:rPr lang="bn-BD" altLang="en-US">
                <a:latin typeface="Constantia" panose="02030602050306030303" pitchFamily="18" charset="0"/>
                <a:cs typeface="Vrinda" panose="020B0502040204020203" pitchFamily="34" charset="0"/>
              </a:rPr>
              <a:t>A </a:t>
            </a:r>
            <a:r>
              <a:rPr lang="bn-BD" altLang="en-US">
                <a:solidFill>
                  <a:srgbClr val="FF0000"/>
                </a:solidFill>
                <a:latin typeface="Constantia" panose="02030602050306030303" pitchFamily="18" charset="0"/>
                <a:cs typeface="Vrinda" panose="020B0502040204020203" pitchFamily="34" charset="0"/>
              </a:rPr>
              <a:t>System</a:t>
            </a:r>
            <a:r>
              <a:rPr lang="bn-BD" altLang="en-US">
                <a:latin typeface="Constantia" panose="02030602050306030303" pitchFamily="18" charset="0"/>
                <a:cs typeface="Vrinda" panose="020B0502040204020203" pitchFamily="34" charset="0"/>
              </a:rPr>
              <a:t> that Eliminates </a:t>
            </a:r>
            <a:r>
              <a:rPr lang="bn-BD" altLang="en-US">
                <a:solidFill>
                  <a:srgbClr val="FF0000"/>
                </a:solidFill>
                <a:latin typeface="Constantia" panose="02030602050306030303" pitchFamily="18" charset="0"/>
                <a:cs typeface="Vrinda" panose="020B0502040204020203" pitchFamily="34" charset="0"/>
              </a:rPr>
              <a:t>All Kinds of Confusion</a:t>
            </a:r>
            <a:r>
              <a:rPr lang="bn-BD" altLang="en-US">
                <a:latin typeface="Constantia" panose="02030602050306030303" pitchFamily="18" charset="0"/>
                <a:cs typeface="Vrinda" panose="020B0502040204020203" pitchFamily="34" charset="0"/>
              </a:rPr>
              <a:t>.</a:t>
            </a:r>
          </a:p>
          <a:p>
            <a:pPr algn="just" eaLnBrk="1" hangingPunct="1">
              <a:lnSpc>
                <a:spcPct val="150000"/>
              </a:lnSpc>
              <a:buFont typeface="Wingdings" panose="05000000000000000000" pitchFamily="2" charset="2"/>
              <a:buChar char="§"/>
            </a:pPr>
            <a:r>
              <a:rPr lang="bn-BD" altLang="en-US">
                <a:latin typeface="Constantia" panose="02030602050306030303" pitchFamily="18" charset="0"/>
                <a:cs typeface="Vrinda" panose="020B0502040204020203" pitchFamily="34" charset="0"/>
              </a:rPr>
              <a:t>A </a:t>
            </a:r>
            <a:r>
              <a:rPr lang="bn-BD" altLang="en-US">
                <a:solidFill>
                  <a:srgbClr val="FF0000"/>
                </a:solidFill>
                <a:latin typeface="Constantia" panose="02030602050306030303" pitchFamily="18" charset="0"/>
                <a:cs typeface="Vrinda" panose="020B0502040204020203" pitchFamily="34" charset="0"/>
              </a:rPr>
              <a:t>System</a:t>
            </a:r>
            <a:r>
              <a:rPr lang="bn-BD" altLang="en-US">
                <a:latin typeface="Constantia" panose="02030602050306030303" pitchFamily="18" charset="0"/>
                <a:cs typeface="Vrinda" panose="020B0502040204020203" pitchFamily="34" charset="0"/>
              </a:rPr>
              <a:t> that is Free from </a:t>
            </a:r>
            <a:r>
              <a:rPr lang="bn-BD" altLang="en-US">
                <a:solidFill>
                  <a:srgbClr val="FF0000"/>
                </a:solidFill>
                <a:latin typeface="Constantia" panose="02030602050306030303" pitchFamily="18" charset="0"/>
                <a:cs typeface="Vrinda" panose="020B0502040204020203" pitchFamily="34" charset="0"/>
              </a:rPr>
              <a:t>Any Havoc of Corruption</a:t>
            </a:r>
            <a:r>
              <a:rPr lang="bn-BD" altLang="en-US">
                <a:latin typeface="Constantia" panose="02030602050306030303" pitchFamily="18" charset="0"/>
                <a:cs typeface="Vrinda" panose="020B0502040204020203" pitchFamily="34" charset="0"/>
              </a:rPr>
              <a:t>.  </a:t>
            </a:r>
            <a:endParaRPr lang="en-US" altLang="en-US">
              <a:latin typeface="Constantia" panose="02030602050306030303" pitchFamily="18" charset="0"/>
            </a:endParaRPr>
          </a:p>
        </p:txBody>
      </p:sp>
    </p:spTree>
    <p:extLst>
      <p:ext uri="{BB962C8B-B14F-4D97-AF65-F5344CB8AC3E}">
        <p14:creationId xmlns:p14="http://schemas.microsoft.com/office/powerpoint/2010/main" val="2306411848"/>
      </p:ext>
    </p:extLst>
  </p:cSld>
  <p:clrMapOvr>
    <a:masterClrMapping/>
  </p:clrMapOvr>
  <p:transition spd="slow">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33E3A94-A375-4E34-A9E2-0E9AC04A730E}"/>
              </a:ext>
            </a:extLst>
          </p:cNvPr>
          <p:cNvSpPr txBox="1"/>
          <p:nvPr/>
        </p:nvSpPr>
        <p:spPr>
          <a:xfrm>
            <a:off x="-252413" y="44450"/>
            <a:ext cx="9396413" cy="523875"/>
          </a:xfrm>
          <a:prstGeom prst="rect">
            <a:avLst/>
          </a:prstGeom>
          <a:noFill/>
        </p:spPr>
        <p:txBody>
          <a:bodyPr>
            <a:spAutoFit/>
          </a:bodyPr>
          <a:lstStyle/>
          <a:p>
            <a:pPr algn="ctr">
              <a:lnSpc>
                <a:spcPct val="130000"/>
              </a:lnSpc>
              <a:spcBef>
                <a:spcPts val="0"/>
              </a:spcBef>
              <a:spcAft>
                <a:spcPts val="0"/>
              </a:spcAft>
              <a:defRPr/>
            </a:pPr>
            <a:r>
              <a:rPr lang="en-US" sz="2400" b="1" kern="100" dirty="0">
                <a:solidFill>
                  <a:srgbClr val="FF0000"/>
                </a:solidFill>
                <a:latin typeface="Times New Roman" panose="02020603050405020304" pitchFamily="18" charset="0"/>
                <a:ea typeface="SimSun" panose="02010600030101010101" pitchFamily="2" charset="-122"/>
              </a:rPr>
              <a:t>Data Concentrator Unit Technical Specifications</a:t>
            </a:r>
            <a:endParaRPr lang="en-US" sz="1400" kern="100" dirty="0">
              <a:solidFill>
                <a:srgbClr val="FF0000"/>
              </a:solidFill>
              <a:latin typeface="Times New Roman" panose="02020603050405020304" pitchFamily="18" charset="0"/>
              <a:ea typeface="SimSun" panose="02010600030101010101" pitchFamily="2" charset="-122"/>
            </a:endParaRPr>
          </a:p>
        </p:txBody>
      </p:sp>
      <p:graphicFrame>
        <p:nvGraphicFramePr>
          <p:cNvPr id="4" name="Table 3">
            <a:extLst>
              <a:ext uri="{FF2B5EF4-FFF2-40B4-BE49-F238E27FC236}">
                <a16:creationId xmlns:a16="http://schemas.microsoft.com/office/drawing/2014/main" id="{8FBAC076-05CC-4F45-B232-AB376E89B950}"/>
              </a:ext>
            </a:extLst>
          </p:cNvPr>
          <p:cNvGraphicFramePr>
            <a:graphicFrameLocks noGrp="1"/>
          </p:cNvGraphicFramePr>
          <p:nvPr/>
        </p:nvGraphicFramePr>
        <p:xfrm>
          <a:off x="287338" y="549275"/>
          <a:ext cx="8569325" cy="6059484"/>
        </p:xfrm>
        <a:graphic>
          <a:graphicData uri="http://schemas.openxmlformats.org/drawingml/2006/table">
            <a:tbl>
              <a:tblPr/>
              <a:tblGrid>
                <a:gridCol w="1387475">
                  <a:extLst>
                    <a:ext uri="{9D8B030D-6E8A-4147-A177-3AD203B41FA5}">
                      <a16:colId xmlns:a16="http://schemas.microsoft.com/office/drawing/2014/main" val="20000"/>
                    </a:ext>
                  </a:extLst>
                </a:gridCol>
                <a:gridCol w="2995612">
                  <a:extLst>
                    <a:ext uri="{9D8B030D-6E8A-4147-A177-3AD203B41FA5}">
                      <a16:colId xmlns:a16="http://schemas.microsoft.com/office/drawing/2014/main" val="20001"/>
                    </a:ext>
                  </a:extLst>
                </a:gridCol>
                <a:gridCol w="4186238">
                  <a:extLst>
                    <a:ext uri="{9D8B030D-6E8A-4147-A177-3AD203B41FA5}">
                      <a16:colId xmlns:a16="http://schemas.microsoft.com/office/drawing/2014/main" val="20002"/>
                    </a:ext>
                  </a:extLst>
                </a:gridCol>
              </a:tblGrid>
              <a:tr h="195265">
                <a:tc>
                  <a:txBody>
                    <a:bodyPr/>
                    <a:lstStyle>
                      <a:lvl1pPr>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defRPr>
                      </a:lvl1pPr>
                      <a:lvl2pPr marL="742950" indent="-28575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defRPr>
                      </a:lvl2pPr>
                      <a:lvl3pPr marL="1143000" indent="-22860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defRPr>
                      </a:lvl3pPr>
                      <a:lvl4pPr marL="1600200" indent="-22860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defRPr>
                      </a:lvl4pPr>
                      <a:lvl5pPr marL="2057400" indent="-22860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defRPr>
                      </a:lvl9pPr>
                    </a:lstStyle>
                    <a:p>
                      <a:pPr marL="0" marR="0" lvl="0" indent="0" algn="just" defTabSz="914400" rtl="0" eaLnBrk="1" fontAlgn="t" latinLnBrk="0" hangingPunct="1">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Constantia" panose="02030602050306030303" pitchFamily="18" charset="0"/>
                          <a:cs typeface="Arial" panose="020B0604020202020204" pitchFamily="34" charset="0"/>
                        </a:rPr>
                        <a:t>Sr. No.</a:t>
                      </a:r>
                      <a:endParaRPr kumimoji="0" lang="en-US" altLang="en-US" sz="1200" b="0" i="0" u="none" strike="noStrike" cap="none" normalizeH="0" baseline="0">
                        <a:ln>
                          <a:noFill/>
                        </a:ln>
                        <a:solidFill>
                          <a:srgbClr val="000000"/>
                        </a:solidFill>
                        <a:effectLst/>
                        <a:latin typeface="Arial" panose="020B0604020202020204" pitchFamily="34" charset="0"/>
                        <a:cs typeface="Arial" panose="020B0604020202020204" pitchFamily="34" charset="0"/>
                      </a:endParaRPr>
                    </a:p>
                  </a:txBody>
                  <a:tcPr marL="52738" marR="52738" marT="586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BF5"/>
                    </a:solidFill>
                  </a:tcPr>
                </a:tc>
                <a:tc>
                  <a:txBody>
                    <a:bodyPr/>
                    <a:lstStyle>
                      <a:lvl1pPr>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defRPr>
                      </a:lvl1pPr>
                      <a:lvl2pPr marL="742950" indent="-28575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defRPr>
                      </a:lvl2pPr>
                      <a:lvl3pPr marL="1143000" indent="-22860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defRPr>
                      </a:lvl3pPr>
                      <a:lvl4pPr marL="1600200" indent="-22860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defRPr>
                      </a:lvl4pPr>
                      <a:lvl5pPr marL="2057400" indent="-22860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defRPr>
                      </a:lvl9pPr>
                    </a:lstStyle>
                    <a:p>
                      <a:pPr marL="0" marR="0" lvl="0" indent="0" algn="just" defTabSz="914400" rtl="0" eaLnBrk="1" fontAlgn="t" latinLnBrk="0" hangingPunct="1">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Constantia" panose="02030602050306030303" pitchFamily="18" charset="0"/>
                          <a:cs typeface="Arial" panose="020B0604020202020204" pitchFamily="34" charset="0"/>
                        </a:rPr>
                        <a:t>Item</a:t>
                      </a:r>
                      <a:endParaRPr kumimoji="0" lang="en-US" altLang="en-US" sz="1200" b="0" i="0" u="none" strike="noStrike" cap="none" normalizeH="0" baseline="0">
                        <a:ln>
                          <a:noFill/>
                        </a:ln>
                        <a:solidFill>
                          <a:srgbClr val="000000"/>
                        </a:solidFill>
                        <a:effectLst/>
                        <a:latin typeface="Arial" panose="020B0604020202020204" pitchFamily="34" charset="0"/>
                        <a:cs typeface="Arial" panose="020B0604020202020204" pitchFamily="34" charset="0"/>
                      </a:endParaRPr>
                    </a:p>
                  </a:txBody>
                  <a:tcPr marL="52738" marR="52738" marT="586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BF5"/>
                    </a:solidFill>
                  </a:tcPr>
                </a:tc>
                <a:tc>
                  <a:txBody>
                    <a:bodyPr/>
                    <a:lstStyle>
                      <a:lvl1pPr>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defRPr>
                      </a:lvl1pPr>
                      <a:lvl2pPr marL="742950" indent="-28575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defRPr>
                      </a:lvl2pPr>
                      <a:lvl3pPr marL="1143000" indent="-22860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defRPr>
                      </a:lvl3pPr>
                      <a:lvl4pPr marL="1600200" indent="-22860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defRPr>
                      </a:lvl4pPr>
                      <a:lvl5pPr marL="2057400" indent="-22860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defRPr>
                      </a:lvl9pPr>
                    </a:lstStyle>
                    <a:p>
                      <a:pPr marL="0" marR="0" lvl="0" indent="0" algn="just" defTabSz="914400" rtl="0" eaLnBrk="1" fontAlgn="t" latinLnBrk="0" hangingPunct="1">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Constantia" panose="02030602050306030303" pitchFamily="18" charset="0"/>
                          <a:cs typeface="Arial" panose="020B0604020202020204" pitchFamily="34" charset="0"/>
                        </a:rPr>
                        <a:t>Requirements</a:t>
                      </a:r>
                      <a:endParaRPr kumimoji="0" lang="en-US" altLang="en-US" sz="1200" b="0" i="0" u="none" strike="noStrike" cap="none" normalizeH="0" baseline="0">
                        <a:ln>
                          <a:noFill/>
                        </a:ln>
                        <a:solidFill>
                          <a:srgbClr val="000000"/>
                        </a:solidFill>
                        <a:effectLst/>
                        <a:latin typeface="Arial" panose="020B0604020202020204" pitchFamily="34" charset="0"/>
                        <a:cs typeface="Arial" panose="020B0604020202020204" pitchFamily="34" charset="0"/>
                      </a:endParaRPr>
                    </a:p>
                  </a:txBody>
                  <a:tcPr marL="52738" marR="52738" marT="586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BF5"/>
                    </a:solidFill>
                  </a:tcPr>
                </a:tc>
                <a:extLst>
                  <a:ext uri="{0D108BD9-81ED-4DB2-BD59-A6C34878D82A}">
                    <a16:rowId xmlns:a16="http://schemas.microsoft.com/office/drawing/2014/main" val="10000"/>
                  </a:ext>
                </a:extLst>
              </a:tr>
              <a:tr h="314327">
                <a:tc>
                  <a:txBody>
                    <a:bodyPr/>
                    <a:lstStyle>
                      <a:lvl1pPr>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defRPr>
                      </a:lvl1pPr>
                      <a:lvl2pPr marL="742950" indent="-28575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defRPr>
                      </a:lvl2pPr>
                      <a:lvl3pPr marL="1143000" indent="-22860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defRPr>
                      </a:lvl3pPr>
                      <a:lvl4pPr marL="1600200" indent="-22860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defRPr>
                      </a:lvl4pPr>
                      <a:lvl5pPr marL="2057400" indent="-22860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defRPr>
                      </a:lvl9pPr>
                    </a:lstStyle>
                    <a:p>
                      <a:pPr marL="0" marR="0" lvl="0" indent="0" algn="just" defTabSz="914400" rtl="0" eaLnBrk="1" fontAlgn="t" latinLnBrk="0" hangingPunct="1">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Constantia" panose="02030602050306030303" pitchFamily="18" charset="0"/>
                          <a:cs typeface="Arial" panose="020B0604020202020204" pitchFamily="34" charset="0"/>
                        </a:rPr>
                        <a:t>1</a:t>
                      </a:r>
                      <a:endParaRPr kumimoji="0" lang="en-US" altLang="en-US" sz="1200" b="0" i="0" u="none" strike="noStrike" cap="none" normalizeH="0" baseline="0">
                        <a:ln>
                          <a:noFill/>
                        </a:ln>
                        <a:solidFill>
                          <a:srgbClr val="000000"/>
                        </a:solidFill>
                        <a:effectLst/>
                        <a:latin typeface="Arial" panose="020B0604020202020204" pitchFamily="34" charset="0"/>
                        <a:cs typeface="Arial" panose="020B0604020202020204" pitchFamily="34" charset="0"/>
                      </a:endParaRPr>
                    </a:p>
                  </a:txBody>
                  <a:tcPr marL="52738" marR="52738" marT="586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BF5"/>
                    </a:solidFill>
                  </a:tcPr>
                </a:tc>
                <a:tc>
                  <a:txBody>
                    <a:bodyPr/>
                    <a:lstStyle>
                      <a:lvl1pPr>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defRPr>
                      </a:lvl1pPr>
                      <a:lvl2pPr marL="742950" indent="-28575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defRPr>
                      </a:lvl2pPr>
                      <a:lvl3pPr marL="1143000" indent="-22860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defRPr>
                      </a:lvl3pPr>
                      <a:lvl4pPr marL="1600200" indent="-22860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defRPr>
                      </a:lvl4pPr>
                      <a:lvl5pPr marL="2057400" indent="-22860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defRPr>
                      </a:lvl9pPr>
                    </a:lstStyle>
                    <a:p>
                      <a:pPr marL="0" marR="0" lvl="0" indent="0" algn="just" defTabSz="914400" rtl="0" eaLnBrk="1" fontAlgn="t" latinLnBrk="0" hangingPunct="1">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Constantia" panose="02030602050306030303" pitchFamily="18" charset="0"/>
                          <a:cs typeface="Arial" panose="020B0604020202020204" pitchFamily="34" charset="0"/>
                        </a:rPr>
                        <a:t>Industrial Communication Protocol </a:t>
                      </a:r>
                      <a:endParaRPr kumimoji="0" lang="en-US" altLang="en-US" sz="1200" b="0" i="0" u="none" strike="noStrike" cap="none" normalizeH="0" baseline="0">
                        <a:ln>
                          <a:noFill/>
                        </a:ln>
                        <a:solidFill>
                          <a:srgbClr val="000000"/>
                        </a:solidFill>
                        <a:effectLst/>
                        <a:latin typeface="Arial" panose="020B0604020202020204" pitchFamily="34" charset="0"/>
                        <a:cs typeface="Arial" panose="020B0604020202020204" pitchFamily="34" charset="0"/>
                      </a:endParaRPr>
                    </a:p>
                  </a:txBody>
                  <a:tcPr marL="52738" marR="52738" marT="586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BF5"/>
                    </a:solidFill>
                  </a:tcPr>
                </a:tc>
                <a:tc>
                  <a:txBody>
                    <a:bodyPr/>
                    <a:lstStyle>
                      <a:lvl1pPr>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defRPr>
                      </a:lvl1pPr>
                      <a:lvl2pPr marL="742950" indent="-28575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defRPr>
                      </a:lvl2pPr>
                      <a:lvl3pPr marL="1143000" indent="-22860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defRPr>
                      </a:lvl3pPr>
                      <a:lvl4pPr marL="1600200" indent="-22860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defRPr>
                      </a:lvl4pPr>
                      <a:lvl5pPr marL="2057400" indent="-22860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defRPr>
                      </a:lvl9pPr>
                    </a:lstStyle>
                    <a:p>
                      <a:pPr marL="0" marR="0" lvl="0" indent="0" algn="just" defTabSz="914400" rtl="0" eaLnBrk="1" fontAlgn="t" latinLnBrk="0" hangingPunct="1">
                        <a:lnSpc>
                          <a:spcPct val="15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Constantia" panose="02030602050306030303" pitchFamily="18" charset="0"/>
                          <a:cs typeface="Arial" panose="020B0604020202020204" pitchFamily="34" charset="0"/>
                        </a:rPr>
                        <a:t>IEC62056</a:t>
                      </a:r>
                      <a:endParaRPr kumimoji="0" lang="en-US" altLang="en-US" sz="1200" b="0" i="0" u="none" strike="noStrike" cap="none" normalizeH="0" baseline="0">
                        <a:ln>
                          <a:noFill/>
                        </a:ln>
                        <a:solidFill>
                          <a:srgbClr val="000000"/>
                        </a:solidFill>
                        <a:effectLst/>
                        <a:latin typeface="Arial" panose="020B0604020202020204" pitchFamily="34" charset="0"/>
                        <a:cs typeface="Arial" panose="020B0604020202020204" pitchFamily="34" charset="0"/>
                      </a:endParaRPr>
                    </a:p>
                  </a:txBody>
                  <a:tcPr marL="52738" marR="52738" marT="586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BF5"/>
                    </a:solidFill>
                  </a:tcPr>
                </a:tc>
                <a:extLst>
                  <a:ext uri="{0D108BD9-81ED-4DB2-BD59-A6C34878D82A}">
                    <a16:rowId xmlns:a16="http://schemas.microsoft.com/office/drawing/2014/main" val="10001"/>
                  </a:ext>
                </a:extLst>
              </a:tr>
              <a:tr h="188741">
                <a:tc>
                  <a:txBody>
                    <a:bodyPr/>
                    <a:lstStyle>
                      <a:lvl1pPr>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defRPr>
                      </a:lvl1pPr>
                      <a:lvl2pPr marL="742950" indent="-28575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defRPr>
                      </a:lvl2pPr>
                      <a:lvl3pPr marL="1143000" indent="-22860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defRPr>
                      </a:lvl3pPr>
                      <a:lvl4pPr marL="1600200" indent="-22860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defRPr>
                      </a:lvl4pPr>
                      <a:lvl5pPr marL="2057400" indent="-22860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defRPr>
                      </a:lvl9pPr>
                    </a:lstStyle>
                    <a:p>
                      <a:pPr marL="0" marR="0" lvl="0" indent="0" algn="just" defTabSz="914400" rtl="0" eaLnBrk="1" fontAlgn="t" latinLnBrk="0" hangingPunct="1">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Constantia" panose="02030602050306030303" pitchFamily="18" charset="0"/>
                          <a:cs typeface="Arial" panose="020B0604020202020204" pitchFamily="34" charset="0"/>
                        </a:rPr>
                        <a:t>2</a:t>
                      </a:r>
                      <a:endParaRPr kumimoji="0" lang="en-US" altLang="en-US" sz="1200" b="0" i="0" u="none" strike="noStrike" cap="none" normalizeH="0" baseline="0">
                        <a:ln>
                          <a:noFill/>
                        </a:ln>
                        <a:solidFill>
                          <a:srgbClr val="000000"/>
                        </a:solidFill>
                        <a:effectLst/>
                        <a:latin typeface="Arial" panose="020B0604020202020204" pitchFamily="34" charset="0"/>
                        <a:cs typeface="Arial" panose="020B0604020202020204" pitchFamily="34" charset="0"/>
                      </a:endParaRPr>
                    </a:p>
                  </a:txBody>
                  <a:tcPr marL="52738" marR="52738" marT="586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BF5"/>
                    </a:solidFill>
                  </a:tcPr>
                </a:tc>
                <a:tc>
                  <a:txBody>
                    <a:bodyPr/>
                    <a:lstStyle>
                      <a:lvl1pPr>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defRPr>
                      </a:lvl1pPr>
                      <a:lvl2pPr marL="742950" indent="-28575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defRPr>
                      </a:lvl2pPr>
                      <a:lvl3pPr marL="1143000" indent="-22860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defRPr>
                      </a:lvl3pPr>
                      <a:lvl4pPr marL="1600200" indent="-22860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defRPr>
                      </a:lvl4pPr>
                      <a:lvl5pPr marL="2057400" indent="-22860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defRPr>
                      </a:lvl9pPr>
                    </a:lstStyle>
                    <a:p>
                      <a:pPr marL="0" marR="0" lvl="0" indent="0" algn="just" defTabSz="914400" rtl="0" eaLnBrk="1" fontAlgn="t" latinLnBrk="0" hangingPunct="1">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Constantia" panose="02030602050306030303" pitchFamily="18" charset="0"/>
                          <a:cs typeface="Arial" panose="020B0604020202020204" pitchFamily="34" charset="0"/>
                        </a:rPr>
                        <a:t>Wireless Uplink</a:t>
                      </a:r>
                      <a:endParaRPr kumimoji="0" lang="en-US" altLang="en-US" sz="1200" b="0" i="0" u="none" strike="noStrike" cap="none" normalizeH="0" baseline="0">
                        <a:ln>
                          <a:noFill/>
                        </a:ln>
                        <a:solidFill>
                          <a:srgbClr val="000000"/>
                        </a:solidFill>
                        <a:effectLst/>
                        <a:latin typeface="Arial" panose="020B0604020202020204" pitchFamily="34" charset="0"/>
                        <a:cs typeface="Arial" panose="020B0604020202020204" pitchFamily="34" charset="0"/>
                      </a:endParaRPr>
                    </a:p>
                  </a:txBody>
                  <a:tcPr marL="52738" marR="52738" marT="586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BF5"/>
                    </a:solidFill>
                  </a:tcPr>
                </a:tc>
                <a:tc>
                  <a:txBody>
                    <a:bodyPr/>
                    <a:lstStyle>
                      <a:lvl1pPr>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defRPr>
                      </a:lvl1pPr>
                      <a:lvl2pPr marL="742950" indent="-28575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defRPr>
                      </a:lvl2pPr>
                      <a:lvl3pPr marL="1143000" indent="-22860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defRPr>
                      </a:lvl3pPr>
                      <a:lvl4pPr marL="1600200" indent="-22860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defRPr>
                      </a:lvl4pPr>
                      <a:lvl5pPr marL="2057400" indent="-22860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defRPr>
                      </a:lvl9pPr>
                    </a:lstStyle>
                    <a:p>
                      <a:pPr marL="0" marR="0" lvl="0" indent="0" algn="just" defTabSz="914400" rtl="0" eaLnBrk="1" fontAlgn="t" latinLnBrk="0" hangingPunct="1">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Constantia" panose="02030602050306030303" pitchFamily="18" charset="0"/>
                          <a:cs typeface="Arial" panose="020B0604020202020204" pitchFamily="34" charset="0"/>
                        </a:rPr>
                        <a:t>3G/GPRS</a:t>
                      </a:r>
                      <a:endParaRPr kumimoji="0" lang="en-US" altLang="en-US" sz="1200" b="0" i="0" u="none" strike="noStrike" cap="none" normalizeH="0" baseline="0">
                        <a:ln>
                          <a:noFill/>
                        </a:ln>
                        <a:solidFill>
                          <a:srgbClr val="000000"/>
                        </a:solidFill>
                        <a:effectLst/>
                        <a:latin typeface="Arial" panose="020B0604020202020204" pitchFamily="34" charset="0"/>
                        <a:cs typeface="Arial" panose="020B0604020202020204" pitchFamily="34" charset="0"/>
                      </a:endParaRPr>
                    </a:p>
                  </a:txBody>
                  <a:tcPr marL="52738" marR="52738" marT="586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BF5"/>
                    </a:solidFill>
                  </a:tcPr>
                </a:tc>
                <a:extLst>
                  <a:ext uri="{0D108BD9-81ED-4DB2-BD59-A6C34878D82A}">
                    <a16:rowId xmlns:a16="http://schemas.microsoft.com/office/drawing/2014/main" val="10002"/>
                  </a:ext>
                </a:extLst>
              </a:tr>
              <a:tr h="280182">
                <a:tc>
                  <a:txBody>
                    <a:bodyPr/>
                    <a:lstStyle>
                      <a:lvl1pPr>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defRPr>
                      </a:lvl1pPr>
                      <a:lvl2pPr marL="742950" indent="-28575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defRPr>
                      </a:lvl2pPr>
                      <a:lvl3pPr marL="1143000" indent="-22860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defRPr>
                      </a:lvl3pPr>
                      <a:lvl4pPr marL="1600200" indent="-22860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defRPr>
                      </a:lvl4pPr>
                      <a:lvl5pPr marL="2057400" indent="-22860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defRPr>
                      </a:lvl9pPr>
                    </a:lstStyle>
                    <a:p>
                      <a:pPr marL="0" marR="0" lvl="0" indent="0" algn="just" defTabSz="914400" rtl="0" eaLnBrk="1" fontAlgn="t" latinLnBrk="0" hangingPunct="1">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Constantia" panose="02030602050306030303" pitchFamily="18" charset="0"/>
                          <a:cs typeface="Arial" panose="020B0604020202020204" pitchFamily="34" charset="0"/>
                        </a:rPr>
                        <a:t>3</a:t>
                      </a:r>
                      <a:endParaRPr kumimoji="0" lang="en-US" altLang="en-US" sz="1200" b="0" i="0" u="none" strike="noStrike" cap="none" normalizeH="0" baseline="0">
                        <a:ln>
                          <a:noFill/>
                        </a:ln>
                        <a:solidFill>
                          <a:srgbClr val="000000"/>
                        </a:solidFill>
                        <a:effectLst/>
                        <a:latin typeface="Arial" panose="020B0604020202020204" pitchFamily="34" charset="0"/>
                        <a:cs typeface="Arial" panose="020B0604020202020204" pitchFamily="34" charset="0"/>
                      </a:endParaRPr>
                    </a:p>
                  </a:txBody>
                  <a:tcPr marL="52738" marR="52738" marT="586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BF5"/>
                    </a:solidFill>
                  </a:tcPr>
                </a:tc>
                <a:tc>
                  <a:txBody>
                    <a:bodyPr/>
                    <a:lstStyle>
                      <a:lvl1pPr>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defRPr>
                      </a:lvl1pPr>
                      <a:lvl2pPr marL="742950" indent="-28575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defRPr>
                      </a:lvl2pPr>
                      <a:lvl3pPr marL="1143000" indent="-22860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defRPr>
                      </a:lvl3pPr>
                      <a:lvl4pPr marL="1600200" indent="-22860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defRPr>
                      </a:lvl4pPr>
                      <a:lvl5pPr marL="2057400" indent="-22860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defRPr>
                      </a:lvl9pPr>
                    </a:lstStyle>
                    <a:p>
                      <a:pPr marL="0" marR="0" lvl="0" indent="0" algn="l" defTabSz="914400" rtl="0" eaLnBrk="1" fontAlgn="t" latinLnBrk="0" hangingPunct="1">
                        <a:lnSpc>
                          <a:spcPct val="15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Constantia" panose="02030602050306030303" pitchFamily="18" charset="0"/>
                          <a:cs typeface="Arial" panose="020B0604020202020204" pitchFamily="34" charset="0"/>
                        </a:rPr>
                        <a:t>Fixed Ethernet Interface</a:t>
                      </a:r>
                      <a:endParaRPr kumimoji="0" lang="en-US" altLang="en-US" sz="1200" b="0" i="0" u="none" strike="noStrike" cap="none" normalizeH="0" baseline="0">
                        <a:ln>
                          <a:noFill/>
                        </a:ln>
                        <a:solidFill>
                          <a:srgbClr val="000000"/>
                        </a:solidFill>
                        <a:effectLst/>
                        <a:latin typeface="Arial" panose="020B0604020202020204" pitchFamily="34" charset="0"/>
                        <a:cs typeface="Arial" panose="020B0604020202020204" pitchFamily="34" charset="0"/>
                      </a:endParaRPr>
                    </a:p>
                  </a:txBody>
                  <a:tcPr marL="52738" marR="52738" marT="586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BF5"/>
                    </a:solidFill>
                  </a:tcPr>
                </a:tc>
                <a:tc>
                  <a:txBody>
                    <a:bodyPr/>
                    <a:lstStyle>
                      <a:lvl1pPr>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defRPr>
                      </a:lvl1pPr>
                      <a:lvl2pPr marL="742950" indent="-28575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defRPr>
                      </a:lvl2pPr>
                      <a:lvl3pPr marL="1143000" indent="-22860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defRPr>
                      </a:lvl3pPr>
                      <a:lvl4pPr marL="1600200" indent="-22860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defRPr>
                      </a:lvl4pPr>
                      <a:lvl5pPr marL="2057400" indent="-22860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defRPr>
                      </a:lvl9pPr>
                    </a:lstStyle>
                    <a:p>
                      <a:pPr marL="0" marR="0" lvl="0" indent="0" algn="just" defTabSz="914400" rtl="0" eaLnBrk="1" fontAlgn="t" latinLnBrk="0" hangingPunct="1">
                        <a:lnSpc>
                          <a:spcPct val="100000"/>
                        </a:lnSpc>
                        <a:spcBef>
                          <a:spcPct val="0"/>
                        </a:spcBef>
                        <a:spcAft>
                          <a:spcPct val="0"/>
                        </a:spcAft>
                        <a:buClrTx/>
                        <a:buSzTx/>
                        <a:buFontTx/>
                        <a:buNone/>
                        <a:tabLst/>
                      </a:pPr>
                      <a:r>
                        <a:rPr kumimoji="0" lang="sv-SE" altLang="en-US" sz="1200" b="0" i="0" u="none" strike="noStrike" cap="none" normalizeH="0" baseline="0">
                          <a:ln>
                            <a:noFill/>
                          </a:ln>
                          <a:solidFill>
                            <a:srgbClr val="000000"/>
                          </a:solidFill>
                          <a:effectLst/>
                          <a:latin typeface="Constantia" panose="02030602050306030303" pitchFamily="18" charset="0"/>
                          <a:cs typeface="Arial" panose="020B0604020202020204" pitchFamily="34" charset="0"/>
                        </a:rPr>
                        <a:t>1* GE/1*GE Combo</a:t>
                      </a:r>
                      <a:endParaRPr kumimoji="0" lang="sv-SE" altLang="en-US" sz="1200" b="0" i="0" u="none" strike="noStrike" cap="none" normalizeH="0" baseline="0">
                        <a:ln>
                          <a:noFill/>
                        </a:ln>
                        <a:solidFill>
                          <a:srgbClr val="000000"/>
                        </a:solidFill>
                        <a:effectLst/>
                        <a:latin typeface="Arial" panose="020B0604020202020204" pitchFamily="34" charset="0"/>
                        <a:cs typeface="Arial" panose="020B0604020202020204" pitchFamily="34" charset="0"/>
                      </a:endParaRPr>
                    </a:p>
                  </a:txBody>
                  <a:tcPr marL="52738" marR="52738" marT="586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BF5"/>
                    </a:solidFill>
                  </a:tcPr>
                </a:tc>
                <a:extLst>
                  <a:ext uri="{0D108BD9-81ED-4DB2-BD59-A6C34878D82A}">
                    <a16:rowId xmlns:a16="http://schemas.microsoft.com/office/drawing/2014/main" val="10003"/>
                  </a:ext>
                </a:extLst>
              </a:tr>
              <a:tr h="280182">
                <a:tc>
                  <a:txBody>
                    <a:bodyPr/>
                    <a:lstStyle>
                      <a:lvl1pPr>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defRPr>
                      </a:lvl1pPr>
                      <a:lvl2pPr marL="742950" indent="-28575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defRPr>
                      </a:lvl2pPr>
                      <a:lvl3pPr marL="1143000" indent="-22860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defRPr>
                      </a:lvl3pPr>
                      <a:lvl4pPr marL="1600200" indent="-22860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defRPr>
                      </a:lvl4pPr>
                      <a:lvl5pPr marL="2057400" indent="-22860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defRPr>
                      </a:lvl9pPr>
                    </a:lstStyle>
                    <a:p>
                      <a:pPr marL="0" marR="0" lvl="0" indent="0" algn="just" defTabSz="914400" rtl="0" eaLnBrk="1" fontAlgn="t" latinLnBrk="0" hangingPunct="1">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Constantia" panose="02030602050306030303" pitchFamily="18" charset="0"/>
                          <a:cs typeface="Arial" panose="020B0604020202020204" pitchFamily="34" charset="0"/>
                        </a:rPr>
                        <a:t>4</a:t>
                      </a:r>
                      <a:endParaRPr kumimoji="0" lang="en-US" altLang="en-US" sz="1200" b="0" i="0" u="none" strike="noStrike" cap="none" normalizeH="0" baseline="0">
                        <a:ln>
                          <a:noFill/>
                        </a:ln>
                        <a:solidFill>
                          <a:srgbClr val="000000"/>
                        </a:solidFill>
                        <a:effectLst/>
                        <a:latin typeface="Arial" panose="020B0604020202020204" pitchFamily="34" charset="0"/>
                        <a:cs typeface="Arial" panose="020B0604020202020204" pitchFamily="34" charset="0"/>
                      </a:endParaRPr>
                    </a:p>
                  </a:txBody>
                  <a:tcPr marL="52738" marR="52738" marT="586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BF5"/>
                    </a:solidFill>
                  </a:tcPr>
                </a:tc>
                <a:tc>
                  <a:txBody>
                    <a:bodyPr/>
                    <a:lstStyle>
                      <a:lvl1pPr>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defRPr>
                      </a:lvl1pPr>
                      <a:lvl2pPr marL="742950" indent="-28575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defRPr>
                      </a:lvl2pPr>
                      <a:lvl3pPr marL="1143000" indent="-22860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defRPr>
                      </a:lvl3pPr>
                      <a:lvl4pPr marL="1600200" indent="-22860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defRPr>
                      </a:lvl4pPr>
                      <a:lvl5pPr marL="2057400" indent="-22860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defRPr>
                      </a:lvl9pPr>
                    </a:lstStyle>
                    <a:p>
                      <a:pPr marL="0" marR="0" lvl="0" indent="0" algn="l" defTabSz="914400" rtl="0" eaLnBrk="1" fontAlgn="t" latinLnBrk="0" hangingPunct="1">
                        <a:lnSpc>
                          <a:spcPct val="15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Constantia" panose="02030602050306030303" pitchFamily="18" charset="0"/>
                          <a:cs typeface="Arial" panose="020B0604020202020204" pitchFamily="34" charset="0"/>
                        </a:rPr>
                        <a:t>Downlink: Broadband PLC/RF</a:t>
                      </a:r>
                      <a:endParaRPr kumimoji="0" lang="en-US" altLang="en-US" sz="1200" b="0" i="0" u="none" strike="noStrike" cap="none" normalizeH="0" baseline="0">
                        <a:ln>
                          <a:noFill/>
                        </a:ln>
                        <a:solidFill>
                          <a:srgbClr val="000000"/>
                        </a:solidFill>
                        <a:effectLst/>
                        <a:latin typeface="Arial" panose="020B0604020202020204" pitchFamily="34" charset="0"/>
                        <a:cs typeface="Arial" panose="020B0604020202020204" pitchFamily="34" charset="0"/>
                      </a:endParaRPr>
                    </a:p>
                  </a:txBody>
                  <a:tcPr marL="52738" marR="52738" marT="586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BF5"/>
                    </a:solidFill>
                  </a:tcPr>
                </a:tc>
                <a:tc>
                  <a:txBody>
                    <a:bodyPr/>
                    <a:lstStyle>
                      <a:lvl1pPr>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defRPr>
                      </a:lvl1pPr>
                      <a:lvl2pPr marL="742950" indent="-28575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defRPr>
                      </a:lvl2pPr>
                      <a:lvl3pPr marL="1143000" indent="-22860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defRPr>
                      </a:lvl3pPr>
                      <a:lvl4pPr marL="1600200" indent="-22860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defRPr>
                      </a:lvl4pPr>
                      <a:lvl5pPr marL="2057400" indent="-22860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defRPr>
                      </a:lvl9pPr>
                    </a:lstStyle>
                    <a:p>
                      <a:pPr marL="0" marR="0" lvl="0" indent="0" algn="just" defTabSz="914400" rtl="0" eaLnBrk="1" fontAlgn="t" latinLnBrk="0" hangingPunct="1">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Constantia" panose="02030602050306030303" pitchFamily="18" charset="0"/>
                          <a:cs typeface="Arial" panose="020B0604020202020204" pitchFamily="34" charset="0"/>
                        </a:rPr>
                        <a:t>Broadband PLC/433M/915M RF</a:t>
                      </a:r>
                      <a:endParaRPr kumimoji="0" lang="en-US" altLang="en-US" sz="1200" b="0" i="0" u="none" strike="noStrike" cap="none" normalizeH="0" baseline="0">
                        <a:ln>
                          <a:noFill/>
                        </a:ln>
                        <a:solidFill>
                          <a:srgbClr val="000000"/>
                        </a:solidFill>
                        <a:effectLst/>
                        <a:latin typeface="Arial" panose="020B0604020202020204" pitchFamily="34" charset="0"/>
                        <a:cs typeface="Arial" panose="020B0604020202020204" pitchFamily="34" charset="0"/>
                      </a:endParaRPr>
                    </a:p>
                  </a:txBody>
                  <a:tcPr marL="52738" marR="52738" marT="586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BF5"/>
                    </a:solidFill>
                  </a:tcPr>
                </a:tc>
                <a:extLst>
                  <a:ext uri="{0D108BD9-81ED-4DB2-BD59-A6C34878D82A}">
                    <a16:rowId xmlns:a16="http://schemas.microsoft.com/office/drawing/2014/main" val="10004"/>
                  </a:ext>
                </a:extLst>
              </a:tr>
              <a:tr h="280182">
                <a:tc>
                  <a:txBody>
                    <a:bodyPr/>
                    <a:lstStyle>
                      <a:lvl1pPr>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defRPr>
                      </a:lvl1pPr>
                      <a:lvl2pPr marL="742950" indent="-28575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defRPr>
                      </a:lvl2pPr>
                      <a:lvl3pPr marL="1143000" indent="-22860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defRPr>
                      </a:lvl3pPr>
                      <a:lvl4pPr marL="1600200" indent="-22860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defRPr>
                      </a:lvl4pPr>
                      <a:lvl5pPr marL="2057400" indent="-22860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defRPr>
                      </a:lvl9pPr>
                    </a:lstStyle>
                    <a:p>
                      <a:pPr marL="0" marR="0" lvl="0" indent="0" algn="just" defTabSz="914400" rtl="0" eaLnBrk="1" fontAlgn="t" latinLnBrk="0" hangingPunct="1">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Constantia" panose="02030602050306030303" pitchFamily="18" charset="0"/>
                          <a:cs typeface="Arial" panose="020B0604020202020204" pitchFamily="34" charset="0"/>
                        </a:rPr>
                        <a:t>5</a:t>
                      </a:r>
                      <a:endParaRPr kumimoji="0" lang="en-US" altLang="en-US" sz="1200" b="0" i="0" u="none" strike="noStrike" cap="none" normalizeH="0" baseline="0">
                        <a:ln>
                          <a:noFill/>
                        </a:ln>
                        <a:solidFill>
                          <a:srgbClr val="000000"/>
                        </a:solidFill>
                        <a:effectLst/>
                        <a:latin typeface="Arial" panose="020B0604020202020204" pitchFamily="34" charset="0"/>
                        <a:cs typeface="Arial" panose="020B0604020202020204" pitchFamily="34" charset="0"/>
                      </a:endParaRPr>
                    </a:p>
                  </a:txBody>
                  <a:tcPr marL="52738" marR="52738" marT="586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BF5"/>
                    </a:solidFill>
                  </a:tcPr>
                </a:tc>
                <a:tc>
                  <a:txBody>
                    <a:bodyPr/>
                    <a:lstStyle>
                      <a:lvl1pPr>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defRPr>
                      </a:lvl1pPr>
                      <a:lvl2pPr marL="742950" indent="-28575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defRPr>
                      </a:lvl2pPr>
                      <a:lvl3pPr marL="1143000" indent="-22860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defRPr>
                      </a:lvl3pPr>
                      <a:lvl4pPr marL="1600200" indent="-22860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defRPr>
                      </a:lvl4pPr>
                      <a:lvl5pPr marL="2057400" indent="-22860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defRPr>
                      </a:lvl9pPr>
                    </a:lstStyle>
                    <a:p>
                      <a:pPr marL="0" marR="0" lvl="0" indent="0" algn="l" defTabSz="914400" rtl="0" eaLnBrk="1" fontAlgn="t" latinLnBrk="0" hangingPunct="1">
                        <a:lnSpc>
                          <a:spcPct val="15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Constantia" panose="02030602050306030303" pitchFamily="18" charset="0"/>
                          <a:cs typeface="Arial" panose="020B0604020202020204" pitchFamily="34" charset="0"/>
                        </a:rPr>
                        <a:t>DI/DO Interface</a:t>
                      </a:r>
                      <a:endParaRPr kumimoji="0" lang="en-US" altLang="en-US" sz="1200" b="0" i="0" u="none" strike="noStrike" cap="none" normalizeH="0" baseline="0">
                        <a:ln>
                          <a:noFill/>
                        </a:ln>
                        <a:solidFill>
                          <a:srgbClr val="000000"/>
                        </a:solidFill>
                        <a:effectLst/>
                        <a:latin typeface="Arial" panose="020B0604020202020204" pitchFamily="34" charset="0"/>
                        <a:cs typeface="Arial" panose="020B0604020202020204" pitchFamily="34" charset="0"/>
                      </a:endParaRPr>
                    </a:p>
                  </a:txBody>
                  <a:tcPr marL="52738" marR="52738" marT="586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BF5"/>
                    </a:solidFill>
                  </a:tcPr>
                </a:tc>
                <a:tc>
                  <a:txBody>
                    <a:bodyPr/>
                    <a:lstStyle>
                      <a:lvl1pPr>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defRPr>
                      </a:lvl1pPr>
                      <a:lvl2pPr marL="742950" indent="-28575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defRPr>
                      </a:lvl2pPr>
                      <a:lvl3pPr marL="1143000" indent="-22860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defRPr>
                      </a:lvl3pPr>
                      <a:lvl4pPr marL="1600200" indent="-22860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defRPr>
                      </a:lvl4pPr>
                      <a:lvl5pPr marL="2057400" indent="-22860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defRPr>
                      </a:lvl9pPr>
                    </a:lstStyle>
                    <a:p>
                      <a:pPr marL="0" marR="0" lvl="0" indent="0" algn="just" defTabSz="914400" rtl="0" eaLnBrk="1" fontAlgn="t" latinLnBrk="0" hangingPunct="1">
                        <a:lnSpc>
                          <a:spcPct val="15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Constantia" panose="02030602050306030303" pitchFamily="18" charset="0"/>
                          <a:cs typeface="Arial" panose="020B0604020202020204" pitchFamily="34" charset="0"/>
                        </a:rPr>
                        <a:t>2-channel DI/2-channel DO</a:t>
                      </a:r>
                      <a:endParaRPr kumimoji="0" lang="en-US" altLang="en-US" sz="1200" b="0" i="0" u="none" strike="noStrike" cap="none" normalizeH="0" baseline="0">
                        <a:ln>
                          <a:noFill/>
                        </a:ln>
                        <a:solidFill>
                          <a:srgbClr val="000000"/>
                        </a:solidFill>
                        <a:effectLst/>
                        <a:latin typeface="Arial" panose="020B0604020202020204" pitchFamily="34" charset="0"/>
                        <a:cs typeface="Arial" panose="020B0604020202020204" pitchFamily="34" charset="0"/>
                      </a:endParaRPr>
                    </a:p>
                  </a:txBody>
                  <a:tcPr marL="52738" marR="52738" marT="586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BF5"/>
                    </a:solidFill>
                  </a:tcPr>
                </a:tc>
                <a:extLst>
                  <a:ext uri="{0D108BD9-81ED-4DB2-BD59-A6C34878D82A}">
                    <a16:rowId xmlns:a16="http://schemas.microsoft.com/office/drawing/2014/main" val="10005"/>
                  </a:ext>
                </a:extLst>
              </a:tr>
              <a:tr h="280182">
                <a:tc>
                  <a:txBody>
                    <a:bodyPr/>
                    <a:lstStyle>
                      <a:lvl1pPr>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defRPr>
                      </a:lvl1pPr>
                      <a:lvl2pPr marL="742950" indent="-28575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defRPr>
                      </a:lvl2pPr>
                      <a:lvl3pPr marL="1143000" indent="-22860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defRPr>
                      </a:lvl3pPr>
                      <a:lvl4pPr marL="1600200" indent="-22860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defRPr>
                      </a:lvl4pPr>
                      <a:lvl5pPr marL="2057400" indent="-22860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defRPr>
                      </a:lvl9pPr>
                    </a:lstStyle>
                    <a:p>
                      <a:pPr marL="0" marR="0" lvl="0" indent="0" algn="just" defTabSz="914400" rtl="0" eaLnBrk="1" fontAlgn="t" latinLnBrk="0" hangingPunct="1">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Constantia" panose="02030602050306030303" pitchFamily="18" charset="0"/>
                          <a:cs typeface="Arial" panose="020B0604020202020204" pitchFamily="34" charset="0"/>
                        </a:rPr>
                        <a:t>6</a:t>
                      </a:r>
                      <a:endParaRPr kumimoji="0" lang="en-US" altLang="en-US" sz="1200" b="0" i="0" u="none" strike="noStrike" cap="none" normalizeH="0" baseline="0">
                        <a:ln>
                          <a:noFill/>
                        </a:ln>
                        <a:solidFill>
                          <a:srgbClr val="000000"/>
                        </a:solidFill>
                        <a:effectLst/>
                        <a:latin typeface="Arial" panose="020B0604020202020204" pitchFamily="34" charset="0"/>
                        <a:cs typeface="Arial" panose="020B0604020202020204" pitchFamily="34" charset="0"/>
                      </a:endParaRPr>
                    </a:p>
                  </a:txBody>
                  <a:tcPr marL="52738" marR="52738" marT="586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BF5"/>
                    </a:solidFill>
                  </a:tcPr>
                </a:tc>
                <a:tc>
                  <a:txBody>
                    <a:bodyPr/>
                    <a:lstStyle>
                      <a:lvl1pPr>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defRPr>
                      </a:lvl1pPr>
                      <a:lvl2pPr marL="742950" indent="-28575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defRPr>
                      </a:lvl2pPr>
                      <a:lvl3pPr marL="1143000" indent="-22860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defRPr>
                      </a:lvl3pPr>
                      <a:lvl4pPr marL="1600200" indent="-22860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defRPr>
                      </a:lvl4pPr>
                      <a:lvl5pPr marL="2057400" indent="-22860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defRPr>
                      </a:lvl9pPr>
                    </a:lstStyle>
                    <a:p>
                      <a:pPr marL="0" marR="0" lvl="0" indent="0" algn="l" defTabSz="914400" rtl="0" eaLnBrk="1" fontAlgn="t" latinLnBrk="0" hangingPunct="1">
                        <a:lnSpc>
                          <a:spcPct val="15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Constantia" panose="02030602050306030303" pitchFamily="18" charset="0"/>
                          <a:cs typeface="Arial" panose="020B0604020202020204" pitchFamily="34" charset="0"/>
                        </a:rPr>
                        <a:t>Fixed Interface</a:t>
                      </a:r>
                      <a:endParaRPr kumimoji="0" lang="en-US" altLang="en-US" sz="1200" b="0" i="0" u="none" strike="noStrike" cap="none" normalizeH="0" baseline="0">
                        <a:ln>
                          <a:noFill/>
                        </a:ln>
                        <a:solidFill>
                          <a:srgbClr val="000000"/>
                        </a:solidFill>
                        <a:effectLst/>
                        <a:latin typeface="Arial" panose="020B0604020202020204" pitchFamily="34" charset="0"/>
                        <a:cs typeface="Arial" panose="020B0604020202020204" pitchFamily="34" charset="0"/>
                      </a:endParaRPr>
                    </a:p>
                  </a:txBody>
                  <a:tcPr marL="52738" marR="52738" marT="586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BF5"/>
                    </a:solidFill>
                  </a:tcPr>
                </a:tc>
                <a:tc>
                  <a:txBody>
                    <a:bodyPr/>
                    <a:lstStyle>
                      <a:lvl1pPr>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defRPr>
                      </a:lvl1pPr>
                      <a:lvl2pPr marL="742950" indent="-28575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defRPr>
                      </a:lvl2pPr>
                      <a:lvl3pPr marL="1143000" indent="-22860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defRPr>
                      </a:lvl3pPr>
                      <a:lvl4pPr marL="1600200" indent="-22860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defRPr>
                      </a:lvl4pPr>
                      <a:lvl5pPr marL="2057400" indent="-22860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defRPr>
                      </a:lvl9pPr>
                    </a:lstStyle>
                    <a:p>
                      <a:pPr marL="0" marR="0" lvl="0" indent="0" algn="just" defTabSz="914400" rtl="0" eaLnBrk="1" fontAlgn="t" latinLnBrk="0" hangingPunct="1">
                        <a:lnSpc>
                          <a:spcPct val="15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Constantia" panose="02030602050306030303" pitchFamily="18" charset="0"/>
                          <a:cs typeface="Arial" panose="020B0604020202020204" pitchFamily="34" charset="0"/>
                        </a:rPr>
                        <a:t>RS485*2</a:t>
                      </a:r>
                      <a:endParaRPr kumimoji="0" lang="en-US" altLang="en-US" sz="1200" b="0" i="0" u="none" strike="noStrike" cap="none" normalizeH="0" baseline="0">
                        <a:ln>
                          <a:noFill/>
                        </a:ln>
                        <a:solidFill>
                          <a:srgbClr val="000000"/>
                        </a:solidFill>
                        <a:effectLst/>
                        <a:latin typeface="Arial" panose="020B0604020202020204" pitchFamily="34" charset="0"/>
                        <a:cs typeface="Arial" panose="020B0604020202020204" pitchFamily="34" charset="0"/>
                      </a:endParaRPr>
                    </a:p>
                  </a:txBody>
                  <a:tcPr marL="52738" marR="52738" marT="586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BF5"/>
                    </a:solidFill>
                  </a:tcPr>
                </a:tc>
                <a:extLst>
                  <a:ext uri="{0D108BD9-81ED-4DB2-BD59-A6C34878D82A}">
                    <a16:rowId xmlns:a16="http://schemas.microsoft.com/office/drawing/2014/main" val="10006"/>
                  </a:ext>
                </a:extLst>
              </a:tr>
              <a:tr h="280182">
                <a:tc>
                  <a:txBody>
                    <a:bodyPr/>
                    <a:lstStyle>
                      <a:lvl1pPr>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defRPr>
                      </a:lvl1pPr>
                      <a:lvl2pPr marL="742950" indent="-28575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defRPr>
                      </a:lvl2pPr>
                      <a:lvl3pPr marL="1143000" indent="-22860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defRPr>
                      </a:lvl3pPr>
                      <a:lvl4pPr marL="1600200" indent="-22860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defRPr>
                      </a:lvl4pPr>
                      <a:lvl5pPr marL="2057400" indent="-22860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defRPr>
                      </a:lvl9pPr>
                    </a:lstStyle>
                    <a:p>
                      <a:pPr marL="0" marR="0" lvl="0" indent="0" algn="just" defTabSz="914400" rtl="0" eaLnBrk="1" fontAlgn="t" latinLnBrk="0" hangingPunct="1">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Constantia" panose="02030602050306030303" pitchFamily="18" charset="0"/>
                          <a:cs typeface="Arial" panose="020B0604020202020204" pitchFamily="34" charset="0"/>
                        </a:rPr>
                        <a:t>7</a:t>
                      </a:r>
                      <a:endParaRPr kumimoji="0" lang="en-US" altLang="en-US" sz="1200" b="0" i="0" u="none" strike="noStrike" cap="none" normalizeH="0" baseline="0">
                        <a:ln>
                          <a:noFill/>
                        </a:ln>
                        <a:solidFill>
                          <a:srgbClr val="000000"/>
                        </a:solidFill>
                        <a:effectLst/>
                        <a:latin typeface="Arial" panose="020B0604020202020204" pitchFamily="34" charset="0"/>
                        <a:cs typeface="Arial" panose="020B0604020202020204" pitchFamily="34" charset="0"/>
                      </a:endParaRPr>
                    </a:p>
                  </a:txBody>
                  <a:tcPr marL="52738" marR="52738" marT="586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BF5"/>
                    </a:solidFill>
                  </a:tcPr>
                </a:tc>
                <a:tc>
                  <a:txBody>
                    <a:bodyPr/>
                    <a:lstStyle>
                      <a:lvl1pPr>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defRPr>
                      </a:lvl1pPr>
                      <a:lvl2pPr marL="742950" indent="-28575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defRPr>
                      </a:lvl2pPr>
                      <a:lvl3pPr marL="1143000" indent="-22860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defRPr>
                      </a:lvl3pPr>
                      <a:lvl4pPr marL="1600200" indent="-22860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defRPr>
                      </a:lvl4pPr>
                      <a:lvl5pPr marL="2057400" indent="-22860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defRPr>
                      </a:lvl9pPr>
                    </a:lstStyle>
                    <a:p>
                      <a:pPr marL="0" marR="0" lvl="0" indent="0" algn="l" defTabSz="914400" rtl="0" eaLnBrk="1" fontAlgn="t" latinLnBrk="0" hangingPunct="1">
                        <a:lnSpc>
                          <a:spcPct val="15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Constantia" panose="02030602050306030303" pitchFamily="18" charset="0"/>
                          <a:cs typeface="Arial" panose="020B0604020202020204" pitchFamily="34" charset="0"/>
                        </a:rPr>
                        <a:t>Other interface</a:t>
                      </a:r>
                      <a:endParaRPr kumimoji="0" lang="en-US" altLang="en-US" sz="1200" b="0" i="0" u="none" strike="noStrike" cap="none" normalizeH="0" baseline="0">
                        <a:ln>
                          <a:noFill/>
                        </a:ln>
                        <a:solidFill>
                          <a:srgbClr val="000000"/>
                        </a:solidFill>
                        <a:effectLst/>
                        <a:latin typeface="Arial" panose="020B0604020202020204" pitchFamily="34" charset="0"/>
                        <a:cs typeface="Arial" panose="020B0604020202020204" pitchFamily="34" charset="0"/>
                      </a:endParaRPr>
                    </a:p>
                  </a:txBody>
                  <a:tcPr marL="52738" marR="52738" marT="586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BF5"/>
                    </a:solidFill>
                  </a:tcPr>
                </a:tc>
                <a:tc>
                  <a:txBody>
                    <a:bodyPr/>
                    <a:lstStyle>
                      <a:lvl1pPr>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defRPr>
                      </a:lvl1pPr>
                      <a:lvl2pPr marL="742950" indent="-28575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defRPr>
                      </a:lvl2pPr>
                      <a:lvl3pPr marL="1143000" indent="-22860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defRPr>
                      </a:lvl3pPr>
                      <a:lvl4pPr marL="1600200" indent="-22860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defRPr>
                      </a:lvl4pPr>
                      <a:lvl5pPr marL="2057400" indent="-22860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defRPr>
                      </a:lvl9pPr>
                    </a:lstStyle>
                    <a:p>
                      <a:pPr marL="0" marR="0" lvl="0" indent="0" algn="just" defTabSz="914400" rtl="0" eaLnBrk="1" fontAlgn="t" latinLnBrk="0" hangingPunct="1">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Constantia" panose="02030602050306030303" pitchFamily="18" charset="0"/>
                          <a:cs typeface="Arial" panose="020B0604020202020204" pitchFamily="34" charset="0"/>
                        </a:rPr>
                        <a:t>1 Pulse out,1 Infrared, 6 Operation Keys, </a:t>
                      </a:r>
                      <a:endParaRPr kumimoji="0" lang="en-US" altLang="en-US" sz="1200" b="0" i="0" u="none" strike="noStrike" cap="none" normalizeH="0" baseline="0">
                        <a:ln>
                          <a:noFill/>
                        </a:ln>
                        <a:solidFill>
                          <a:srgbClr val="000000"/>
                        </a:solidFill>
                        <a:effectLst/>
                        <a:latin typeface="Arial" panose="020B0604020202020204" pitchFamily="34" charset="0"/>
                        <a:cs typeface="Arial" panose="020B0604020202020204" pitchFamily="34" charset="0"/>
                      </a:endParaRPr>
                    </a:p>
                  </a:txBody>
                  <a:tcPr marL="52738" marR="52738" marT="586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BF5"/>
                    </a:solidFill>
                  </a:tcPr>
                </a:tc>
                <a:extLst>
                  <a:ext uri="{0D108BD9-81ED-4DB2-BD59-A6C34878D82A}">
                    <a16:rowId xmlns:a16="http://schemas.microsoft.com/office/drawing/2014/main" val="10007"/>
                  </a:ext>
                </a:extLst>
              </a:tr>
              <a:tr h="280182">
                <a:tc>
                  <a:txBody>
                    <a:bodyPr/>
                    <a:lstStyle>
                      <a:lvl1pPr>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defRPr>
                      </a:lvl1pPr>
                      <a:lvl2pPr marL="742950" indent="-28575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defRPr>
                      </a:lvl2pPr>
                      <a:lvl3pPr marL="1143000" indent="-22860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defRPr>
                      </a:lvl3pPr>
                      <a:lvl4pPr marL="1600200" indent="-22860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defRPr>
                      </a:lvl4pPr>
                      <a:lvl5pPr marL="2057400" indent="-22860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defRPr>
                      </a:lvl9pPr>
                    </a:lstStyle>
                    <a:p>
                      <a:pPr marL="0" marR="0" lvl="0" indent="0" algn="just" defTabSz="914400" rtl="0" eaLnBrk="1" fontAlgn="t" latinLnBrk="0" hangingPunct="1">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Constantia" panose="02030602050306030303" pitchFamily="18" charset="0"/>
                          <a:cs typeface="Arial" panose="020B0604020202020204" pitchFamily="34" charset="0"/>
                        </a:rPr>
                        <a:t>8</a:t>
                      </a:r>
                      <a:endParaRPr kumimoji="0" lang="en-US" altLang="en-US" sz="1200" b="0" i="0" u="none" strike="noStrike" cap="none" normalizeH="0" baseline="0">
                        <a:ln>
                          <a:noFill/>
                        </a:ln>
                        <a:solidFill>
                          <a:srgbClr val="000000"/>
                        </a:solidFill>
                        <a:effectLst/>
                        <a:latin typeface="Arial" panose="020B0604020202020204" pitchFamily="34" charset="0"/>
                        <a:cs typeface="Arial" panose="020B0604020202020204" pitchFamily="34" charset="0"/>
                      </a:endParaRPr>
                    </a:p>
                  </a:txBody>
                  <a:tcPr marL="52738" marR="52738" marT="586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BF5"/>
                    </a:solidFill>
                  </a:tcPr>
                </a:tc>
                <a:tc>
                  <a:txBody>
                    <a:bodyPr/>
                    <a:lstStyle>
                      <a:lvl1pPr>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defRPr>
                      </a:lvl1pPr>
                      <a:lvl2pPr marL="742950" indent="-28575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defRPr>
                      </a:lvl2pPr>
                      <a:lvl3pPr marL="1143000" indent="-22860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defRPr>
                      </a:lvl3pPr>
                      <a:lvl4pPr marL="1600200" indent="-22860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defRPr>
                      </a:lvl4pPr>
                      <a:lvl5pPr marL="2057400" indent="-22860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defRPr>
                      </a:lvl9pPr>
                    </a:lstStyle>
                    <a:p>
                      <a:pPr marL="0" marR="0" lvl="0" indent="0" algn="l" defTabSz="914400" rtl="0" eaLnBrk="1" fontAlgn="t" latinLnBrk="0" hangingPunct="1">
                        <a:lnSpc>
                          <a:spcPct val="15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Constantia" panose="02030602050306030303" pitchFamily="18" charset="0"/>
                          <a:cs typeface="Arial" panose="020B0604020202020204" pitchFamily="34" charset="0"/>
                        </a:rPr>
                        <a:t>USB 2.0</a:t>
                      </a:r>
                      <a:endParaRPr kumimoji="0" lang="en-US" altLang="en-US" sz="1200" b="0" i="0" u="none" strike="noStrike" cap="none" normalizeH="0" baseline="0">
                        <a:ln>
                          <a:noFill/>
                        </a:ln>
                        <a:solidFill>
                          <a:srgbClr val="000000"/>
                        </a:solidFill>
                        <a:effectLst/>
                        <a:latin typeface="Arial" panose="020B0604020202020204" pitchFamily="34" charset="0"/>
                        <a:cs typeface="Arial" panose="020B0604020202020204" pitchFamily="34" charset="0"/>
                      </a:endParaRPr>
                    </a:p>
                  </a:txBody>
                  <a:tcPr marL="52738" marR="52738" marT="586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BF5"/>
                    </a:solidFill>
                  </a:tcPr>
                </a:tc>
                <a:tc>
                  <a:txBody>
                    <a:bodyPr/>
                    <a:lstStyle>
                      <a:lvl1pPr>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defRPr>
                      </a:lvl1pPr>
                      <a:lvl2pPr marL="742950" indent="-28575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defRPr>
                      </a:lvl2pPr>
                      <a:lvl3pPr marL="1143000" indent="-22860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defRPr>
                      </a:lvl3pPr>
                      <a:lvl4pPr marL="1600200" indent="-22860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defRPr>
                      </a:lvl4pPr>
                      <a:lvl5pPr marL="2057400" indent="-22860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defRPr>
                      </a:lvl9pPr>
                    </a:lstStyle>
                    <a:p>
                      <a:pPr marL="0" marR="0" lvl="0" indent="0" algn="just" defTabSz="914400" rtl="0" eaLnBrk="1" fontAlgn="t" latinLnBrk="0" hangingPunct="1">
                        <a:lnSpc>
                          <a:spcPct val="15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Constantia" panose="02030602050306030303" pitchFamily="18" charset="0"/>
                          <a:cs typeface="Arial" panose="020B0604020202020204" pitchFamily="34" charset="0"/>
                        </a:rPr>
                        <a:t>1</a:t>
                      </a:r>
                      <a:endParaRPr kumimoji="0" lang="en-US" altLang="en-US" sz="1200" b="0" i="0" u="none" strike="noStrike" cap="none" normalizeH="0" baseline="0">
                        <a:ln>
                          <a:noFill/>
                        </a:ln>
                        <a:solidFill>
                          <a:srgbClr val="000000"/>
                        </a:solidFill>
                        <a:effectLst/>
                        <a:latin typeface="Arial" panose="020B0604020202020204" pitchFamily="34" charset="0"/>
                        <a:cs typeface="Arial" panose="020B0604020202020204" pitchFamily="34" charset="0"/>
                      </a:endParaRPr>
                    </a:p>
                  </a:txBody>
                  <a:tcPr marL="52738" marR="52738" marT="586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BF5"/>
                    </a:solidFill>
                  </a:tcPr>
                </a:tc>
                <a:extLst>
                  <a:ext uri="{0D108BD9-81ED-4DB2-BD59-A6C34878D82A}">
                    <a16:rowId xmlns:a16="http://schemas.microsoft.com/office/drawing/2014/main" val="10008"/>
                  </a:ext>
                </a:extLst>
              </a:tr>
              <a:tr h="280182">
                <a:tc>
                  <a:txBody>
                    <a:bodyPr/>
                    <a:lstStyle>
                      <a:lvl1pPr>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defRPr>
                      </a:lvl1pPr>
                      <a:lvl2pPr marL="742950" indent="-28575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defRPr>
                      </a:lvl2pPr>
                      <a:lvl3pPr marL="1143000" indent="-22860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defRPr>
                      </a:lvl3pPr>
                      <a:lvl4pPr marL="1600200" indent="-22860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defRPr>
                      </a:lvl4pPr>
                      <a:lvl5pPr marL="2057400" indent="-22860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defRPr>
                      </a:lvl9pPr>
                    </a:lstStyle>
                    <a:p>
                      <a:pPr marL="0" marR="0" lvl="0" indent="0" algn="just" defTabSz="914400" rtl="0" eaLnBrk="1" fontAlgn="t" latinLnBrk="0" hangingPunct="1">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Constantia" panose="02030602050306030303" pitchFamily="18" charset="0"/>
                          <a:cs typeface="Arial" panose="020B0604020202020204" pitchFamily="34" charset="0"/>
                        </a:rPr>
                        <a:t>9</a:t>
                      </a:r>
                      <a:endParaRPr kumimoji="0" lang="en-US" altLang="en-US" sz="1200" b="0" i="0" u="none" strike="noStrike" cap="none" normalizeH="0" baseline="0">
                        <a:ln>
                          <a:noFill/>
                        </a:ln>
                        <a:solidFill>
                          <a:srgbClr val="000000"/>
                        </a:solidFill>
                        <a:effectLst/>
                        <a:latin typeface="Arial" panose="020B0604020202020204" pitchFamily="34" charset="0"/>
                        <a:cs typeface="Arial" panose="020B0604020202020204" pitchFamily="34" charset="0"/>
                      </a:endParaRPr>
                    </a:p>
                  </a:txBody>
                  <a:tcPr marL="52738" marR="52738" marT="586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BF5"/>
                    </a:solidFill>
                  </a:tcPr>
                </a:tc>
                <a:tc>
                  <a:txBody>
                    <a:bodyPr/>
                    <a:lstStyle>
                      <a:lvl1pPr>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defRPr>
                      </a:lvl1pPr>
                      <a:lvl2pPr marL="742950" indent="-28575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defRPr>
                      </a:lvl2pPr>
                      <a:lvl3pPr marL="1143000" indent="-22860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defRPr>
                      </a:lvl3pPr>
                      <a:lvl4pPr marL="1600200" indent="-22860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defRPr>
                      </a:lvl4pPr>
                      <a:lvl5pPr marL="2057400" indent="-22860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defRPr>
                      </a:lvl9pPr>
                    </a:lstStyle>
                    <a:p>
                      <a:pPr marL="0" marR="0" lvl="0" indent="0" algn="l" defTabSz="914400" rtl="0" eaLnBrk="1" fontAlgn="t" latinLnBrk="0" hangingPunct="1">
                        <a:lnSpc>
                          <a:spcPct val="15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Constantia" panose="02030602050306030303" pitchFamily="18" charset="0"/>
                          <a:cs typeface="Arial" panose="020B0604020202020204" pitchFamily="34" charset="0"/>
                        </a:rPr>
                        <a:t>Serial Console Interface</a:t>
                      </a:r>
                      <a:endParaRPr kumimoji="0" lang="en-US" altLang="en-US" sz="1200" b="0" i="0" u="none" strike="noStrike" cap="none" normalizeH="0" baseline="0">
                        <a:ln>
                          <a:noFill/>
                        </a:ln>
                        <a:solidFill>
                          <a:srgbClr val="000000"/>
                        </a:solidFill>
                        <a:effectLst/>
                        <a:latin typeface="Arial" panose="020B0604020202020204" pitchFamily="34" charset="0"/>
                        <a:cs typeface="Arial" panose="020B0604020202020204" pitchFamily="34" charset="0"/>
                      </a:endParaRPr>
                    </a:p>
                  </a:txBody>
                  <a:tcPr marL="52738" marR="52738" marT="586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BF5"/>
                    </a:solidFill>
                  </a:tcPr>
                </a:tc>
                <a:tc>
                  <a:txBody>
                    <a:bodyPr/>
                    <a:lstStyle>
                      <a:lvl1pPr>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defRPr>
                      </a:lvl1pPr>
                      <a:lvl2pPr marL="742950" indent="-28575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defRPr>
                      </a:lvl2pPr>
                      <a:lvl3pPr marL="1143000" indent="-22860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defRPr>
                      </a:lvl3pPr>
                      <a:lvl4pPr marL="1600200" indent="-22860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defRPr>
                      </a:lvl4pPr>
                      <a:lvl5pPr marL="2057400" indent="-22860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defRPr>
                      </a:lvl9pPr>
                    </a:lstStyle>
                    <a:p>
                      <a:pPr marL="0" marR="0" lvl="0" indent="0" algn="just" defTabSz="914400" rtl="0" eaLnBrk="1" fontAlgn="t" latinLnBrk="0" hangingPunct="1">
                        <a:lnSpc>
                          <a:spcPct val="15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Constantia" panose="02030602050306030303" pitchFamily="18" charset="0"/>
                          <a:cs typeface="Arial" panose="020B0604020202020204" pitchFamily="34" charset="0"/>
                        </a:rPr>
                        <a:t>1</a:t>
                      </a:r>
                      <a:endParaRPr kumimoji="0" lang="en-US" altLang="en-US" sz="1200" b="0" i="0" u="none" strike="noStrike" cap="none" normalizeH="0" baseline="0">
                        <a:ln>
                          <a:noFill/>
                        </a:ln>
                        <a:solidFill>
                          <a:srgbClr val="000000"/>
                        </a:solidFill>
                        <a:effectLst/>
                        <a:latin typeface="Arial" panose="020B0604020202020204" pitchFamily="34" charset="0"/>
                        <a:cs typeface="Arial" panose="020B0604020202020204" pitchFamily="34" charset="0"/>
                      </a:endParaRPr>
                    </a:p>
                  </a:txBody>
                  <a:tcPr marL="52738" marR="52738" marT="586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BF5"/>
                    </a:solidFill>
                  </a:tcPr>
                </a:tc>
                <a:extLst>
                  <a:ext uri="{0D108BD9-81ED-4DB2-BD59-A6C34878D82A}">
                    <a16:rowId xmlns:a16="http://schemas.microsoft.com/office/drawing/2014/main" val="10009"/>
                  </a:ext>
                </a:extLst>
              </a:tr>
              <a:tr h="280182">
                <a:tc>
                  <a:txBody>
                    <a:bodyPr/>
                    <a:lstStyle>
                      <a:lvl1pPr>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defRPr>
                      </a:lvl1pPr>
                      <a:lvl2pPr marL="742950" indent="-28575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defRPr>
                      </a:lvl2pPr>
                      <a:lvl3pPr marL="1143000" indent="-22860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defRPr>
                      </a:lvl3pPr>
                      <a:lvl4pPr marL="1600200" indent="-22860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defRPr>
                      </a:lvl4pPr>
                      <a:lvl5pPr marL="2057400" indent="-22860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defRPr>
                      </a:lvl9pPr>
                    </a:lstStyle>
                    <a:p>
                      <a:pPr marL="0" marR="0" lvl="0" indent="0" algn="just" defTabSz="914400" rtl="0" eaLnBrk="1" fontAlgn="t" latinLnBrk="0" hangingPunct="1">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Constantia" panose="02030602050306030303" pitchFamily="18" charset="0"/>
                          <a:cs typeface="Arial" panose="020B0604020202020204" pitchFamily="34" charset="0"/>
                        </a:rPr>
                        <a:t>10</a:t>
                      </a:r>
                      <a:endParaRPr kumimoji="0" lang="en-US" altLang="en-US" sz="1200" b="0" i="0" u="none" strike="noStrike" cap="none" normalizeH="0" baseline="0">
                        <a:ln>
                          <a:noFill/>
                        </a:ln>
                        <a:solidFill>
                          <a:srgbClr val="000000"/>
                        </a:solidFill>
                        <a:effectLst/>
                        <a:latin typeface="Arial" panose="020B0604020202020204" pitchFamily="34" charset="0"/>
                        <a:cs typeface="Arial" panose="020B0604020202020204" pitchFamily="34" charset="0"/>
                      </a:endParaRPr>
                    </a:p>
                  </a:txBody>
                  <a:tcPr marL="52738" marR="52738" marT="586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BF5"/>
                    </a:solidFill>
                  </a:tcPr>
                </a:tc>
                <a:tc>
                  <a:txBody>
                    <a:bodyPr/>
                    <a:lstStyle>
                      <a:lvl1pPr>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defRPr>
                      </a:lvl1pPr>
                      <a:lvl2pPr marL="742950" indent="-28575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defRPr>
                      </a:lvl2pPr>
                      <a:lvl3pPr marL="1143000" indent="-22860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defRPr>
                      </a:lvl3pPr>
                      <a:lvl4pPr marL="1600200" indent="-22860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defRPr>
                      </a:lvl4pPr>
                      <a:lvl5pPr marL="2057400" indent="-22860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defRPr>
                      </a:lvl9pPr>
                    </a:lstStyle>
                    <a:p>
                      <a:pPr marL="0" marR="0" lvl="0" indent="0" algn="l" defTabSz="914400" rtl="0" eaLnBrk="1" fontAlgn="t" latinLnBrk="0" hangingPunct="1">
                        <a:lnSpc>
                          <a:spcPct val="15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Constantia" panose="02030602050306030303" pitchFamily="18" charset="0"/>
                          <a:cs typeface="Arial" panose="020B0604020202020204" pitchFamily="34" charset="0"/>
                        </a:rPr>
                        <a:t>Memory</a:t>
                      </a:r>
                      <a:endParaRPr kumimoji="0" lang="en-US" altLang="en-US" sz="1200" b="0" i="0" u="none" strike="noStrike" cap="none" normalizeH="0" baseline="0">
                        <a:ln>
                          <a:noFill/>
                        </a:ln>
                        <a:solidFill>
                          <a:srgbClr val="000000"/>
                        </a:solidFill>
                        <a:effectLst/>
                        <a:latin typeface="Arial" panose="020B0604020202020204" pitchFamily="34" charset="0"/>
                        <a:cs typeface="Arial" panose="020B0604020202020204" pitchFamily="34" charset="0"/>
                      </a:endParaRPr>
                    </a:p>
                  </a:txBody>
                  <a:tcPr marL="52738" marR="52738" marT="586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BF5"/>
                    </a:solidFill>
                  </a:tcPr>
                </a:tc>
                <a:tc>
                  <a:txBody>
                    <a:bodyPr/>
                    <a:lstStyle>
                      <a:lvl1pPr>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defRPr>
                      </a:lvl1pPr>
                      <a:lvl2pPr marL="742950" indent="-28575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defRPr>
                      </a:lvl2pPr>
                      <a:lvl3pPr marL="1143000" indent="-22860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defRPr>
                      </a:lvl3pPr>
                      <a:lvl4pPr marL="1600200" indent="-22860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defRPr>
                      </a:lvl4pPr>
                      <a:lvl5pPr marL="2057400" indent="-22860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defRPr>
                      </a:lvl9pPr>
                    </a:lstStyle>
                    <a:p>
                      <a:pPr marL="0" marR="0" lvl="0" indent="0" algn="just" defTabSz="914400" rtl="0" eaLnBrk="1" fontAlgn="t" latinLnBrk="0" hangingPunct="1">
                        <a:lnSpc>
                          <a:spcPct val="15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Constantia" panose="02030602050306030303" pitchFamily="18" charset="0"/>
                          <a:cs typeface="Arial" panose="020B0604020202020204" pitchFamily="34" charset="0"/>
                        </a:rPr>
                        <a:t>256 MB</a:t>
                      </a:r>
                      <a:endParaRPr kumimoji="0" lang="en-US" altLang="en-US" sz="1200" b="0" i="0" u="none" strike="noStrike" cap="none" normalizeH="0" baseline="0">
                        <a:ln>
                          <a:noFill/>
                        </a:ln>
                        <a:solidFill>
                          <a:srgbClr val="000000"/>
                        </a:solidFill>
                        <a:effectLst/>
                        <a:latin typeface="Arial" panose="020B0604020202020204" pitchFamily="34" charset="0"/>
                        <a:cs typeface="Arial" panose="020B0604020202020204" pitchFamily="34" charset="0"/>
                      </a:endParaRPr>
                    </a:p>
                  </a:txBody>
                  <a:tcPr marL="52738" marR="52738" marT="586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BF5"/>
                    </a:solidFill>
                  </a:tcPr>
                </a:tc>
                <a:extLst>
                  <a:ext uri="{0D108BD9-81ED-4DB2-BD59-A6C34878D82A}">
                    <a16:rowId xmlns:a16="http://schemas.microsoft.com/office/drawing/2014/main" val="10010"/>
                  </a:ext>
                </a:extLst>
              </a:tr>
              <a:tr h="280182">
                <a:tc>
                  <a:txBody>
                    <a:bodyPr/>
                    <a:lstStyle>
                      <a:lvl1pPr>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defRPr>
                      </a:lvl1pPr>
                      <a:lvl2pPr marL="742950" indent="-28575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defRPr>
                      </a:lvl2pPr>
                      <a:lvl3pPr marL="1143000" indent="-22860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defRPr>
                      </a:lvl3pPr>
                      <a:lvl4pPr marL="1600200" indent="-22860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defRPr>
                      </a:lvl4pPr>
                      <a:lvl5pPr marL="2057400" indent="-22860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defRPr>
                      </a:lvl9pPr>
                    </a:lstStyle>
                    <a:p>
                      <a:pPr marL="0" marR="0" lvl="0" indent="0" algn="just" defTabSz="914400" rtl="0" eaLnBrk="1" fontAlgn="t" latinLnBrk="0" hangingPunct="1">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Constantia" panose="02030602050306030303" pitchFamily="18" charset="0"/>
                          <a:cs typeface="Arial" panose="020B0604020202020204" pitchFamily="34" charset="0"/>
                        </a:rPr>
                        <a:t>11</a:t>
                      </a:r>
                      <a:endParaRPr kumimoji="0" lang="en-US" altLang="en-US" sz="1200" b="0" i="0" u="none" strike="noStrike" cap="none" normalizeH="0" baseline="0">
                        <a:ln>
                          <a:noFill/>
                        </a:ln>
                        <a:solidFill>
                          <a:srgbClr val="000000"/>
                        </a:solidFill>
                        <a:effectLst/>
                        <a:latin typeface="Arial" panose="020B0604020202020204" pitchFamily="34" charset="0"/>
                        <a:cs typeface="Arial" panose="020B0604020202020204" pitchFamily="34" charset="0"/>
                      </a:endParaRPr>
                    </a:p>
                  </a:txBody>
                  <a:tcPr marL="52738" marR="52738" marT="586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BF5"/>
                    </a:solidFill>
                  </a:tcPr>
                </a:tc>
                <a:tc>
                  <a:txBody>
                    <a:bodyPr/>
                    <a:lstStyle>
                      <a:lvl1pPr>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defRPr>
                      </a:lvl1pPr>
                      <a:lvl2pPr marL="742950" indent="-28575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defRPr>
                      </a:lvl2pPr>
                      <a:lvl3pPr marL="1143000" indent="-22860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defRPr>
                      </a:lvl3pPr>
                      <a:lvl4pPr marL="1600200" indent="-22860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defRPr>
                      </a:lvl4pPr>
                      <a:lvl5pPr marL="2057400" indent="-22860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defRPr>
                      </a:lvl9pPr>
                    </a:lstStyle>
                    <a:p>
                      <a:pPr marL="0" marR="0" lvl="0" indent="0" algn="l" defTabSz="914400" rtl="0" eaLnBrk="1" fontAlgn="t" latinLnBrk="0" hangingPunct="1">
                        <a:lnSpc>
                          <a:spcPct val="15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Constantia" panose="02030602050306030303" pitchFamily="18" charset="0"/>
                          <a:cs typeface="Arial" panose="020B0604020202020204" pitchFamily="34" charset="0"/>
                        </a:rPr>
                        <a:t>Flash</a:t>
                      </a:r>
                      <a:endParaRPr kumimoji="0" lang="en-US" altLang="en-US" sz="1200" b="0" i="0" u="none" strike="noStrike" cap="none" normalizeH="0" baseline="0">
                        <a:ln>
                          <a:noFill/>
                        </a:ln>
                        <a:solidFill>
                          <a:srgbClr val="000000"/>
                        </a:solidFill>
                        <a:effectLst/>
                        <a:latin typeface="Arial" panose="020B0604020202020204" pitchFamily="34" charset="0"/>
                        <a:cs typeface="Arial" panose="020B0604020202020204" pitchFamily="34" charset="0"/>
                      </a:endParaRPr>
                    </a:p>
                  </a:txBody>
                  <a:tcPr marL="52738" marR="52738" marT="586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BF5"/>
                    </a:solidFill>
                  </a:tcPr>
                </a:tc>
                <a:tc>
                  <a:txBody>
                    <a:bodyPr/>
                    <a:lstStyle>
                      <a:lvl1pPr>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defRPr>
                      </a:lvl1pPr>
                      <a:lvl2pPr marL="742950" indent="-28575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defRPr>
                      </a:lvl2pPr>
                      <a:lvl3pPr marL="1143000" indent="-22860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defRPr>
                      </a:lvl3pPr>
                      <a:lvl4pPr marL="1600200" indent="-22860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defRPr>
                      </a:lvl4pPr>
                      <a:lvl5pPr marL="2057400" indent="-22860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defRPr>
                      </a:lvl9pPr>
                    </a:lstStyle>
                    <a:p>
                      <a:pPr marL="0" marR="0" lvl="0" indent="0" algn="just" defTabSz="914400" rtl="0" eaLnBrk="1" fontAlgn="t" latinLnBrk="0" hangingPunct="1">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Constantia" panose="02030602050306030303" pitchFamily="18" charset="0"/>
                          <a:cs typeface="Arial" panose="020B0604020202020204" pitchFamily="34" charset="0"/>
                        </a:rPr>
                        <a:t>512 MB</a:t>
                      </a:r>
                      <a:endParaRPr kumimoji="0" lang="en-US" altLang="en-US" sz="1200" b="0" i="0" u="none" strike="noStrike" cap="none" normalizeH="0" baseline="0">
                        <a:ln>
                          <a:noFill/>
                        </a:ln>
                        <a:solidFill>
                          <a:srgbClr val="000000"/>
                        </a:solidFill>
                        <a:effectLst/>
                        <a:latin typeface="Arial" panose="020B0604020202020204" pitchFamily="34" charset="0"/>
                        <a:cs typeface="Arial" panose="020B0604020202020204" pitchFamily="34" charset="0"/>
                      </a:endParaRPr>
                    </a:p>
                  </a:txBody>
                  <a:tcPr marL="52738" marR="52738" marT="586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BF5"/>
                    </a:solidFill>
                  </a:tcPr>
                </a:tc>
                <a:extLst>
                  <a:ext uri="{0D108BD9-81ED-4DB2-BD59-A6C34878D82A}">
                    <a16:rowId xmlns:a16="http://schemas.microsoft.com/office/drawing/2014/main" val="10011"/>
                  </a:ext>
                </a:extLst>
              </a:tr>
              <a:tr h="622305">
                <a:tc>
                  <a:txBody>
                    <a:bodyPr/>
                    <a:lstStyle>
                      <a:lvl1pPr>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defRPr>
                      </a:lvl1pPr>
                      <a:lvl2pPr marL="742950" indent="-28575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defRPr>
                      </a:lvl2pPr>
                      <a:lvl3pPr marL="1143000" indent="-22860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defRPr>
                      </a:lvl3pPr>
                      <a:lvl4pPr marL="1600200" indent="-22860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defRPr>
                      </a:lvl4pPr>
                      <a:lvl5pPr marL="2057400" indent="-22860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defRPr>
                      </a:lvl9pPr>
                    </a:lstStyle>
                    <a:p>
                      <a:pPr marL="0" marR="0" lvl="0" indent="0" algn="just" defTabSz="914400" rtl="0" eaLnBrk="1" fontAlgn="t" latinLnBrk="0" hangingPunct="1">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Constantia" panose="02030602050306030303" pitchFamily="18" charset="0"/>
                          <a:cs typeface="Arial" panose="020B0604020202020204" pitchFamily="34" charset="0"/>
                        </a:rPr>
                        <a:t>12</a:t>
                      </a:r>
                      <a:endParaRPr kumimoji="0" lang="en-US" altLang="en-US" sz="1200" b="0" i="0" u="none" strike="noStrike" cap="none" normalizeH="0" baseline="0">
                        <a:ln>
                          <a:noFill/>
                        </a:ln>
                        <a:solidFill>
                          <a:srgbClr val="000000"/>
                        </a:solidFill>
                        <a:effectLst/>
                        <a:latin typeface="Arial" panose="020B0604020202020204" pitchFamily="34" charset="0"/>
                        <a:cs typeface="Arial" panose="020B0604020202020204" pitchFamily="34" charset="0"/>
                      </a:endParaRPr>
                    </a:p>
                  </a:txBody>
                  <a:tcPr marL="52738" marR="52738" marT="586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BF5"/>
                    </a:solidFill>
                  </a:tcPr>
                </a:tc>
                <a:tc>
                  <a:txBody>
                    <a:bodyPr/>
                    <a:lstStyle>
                      <a:lvl1pPr>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defRPr>
                      </a:lvl1pPr>
                      <a:lvl2pPr marL="742950" indent="-28575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defRPr>
                      </a:lvl2pPr>
                      <a:lvl3pPr marL="1143000" indent="-22860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defRPr>
                      </a:lvl3pPr>
                      <a:lvl4pPr marL="1600200" indent="-22860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defRPr>
                      </a:lvl4pPr>
                      <a:lvl5pPr marL="2057400" indent="-22860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defRPr>
                      </a:lvl9pPr>
                    </a:lstStyle>
                    <a:p>
                      <a:pPr marL="0" marR="0" lvl="0" indent="0" algn="just" defTabSz="914400" rtl="0" eaLnBrk="1" fontAlgn="t" latinLnBrk="0" hangingPunct="1">
                        <a:lnSpc>
                          <a:spcPct val="15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Constantia" panose="02030602050306030303" pitchFamily="18" charset="0"/>
                          <a:cs typeface="Arial" panose="020B0604020202020204" pitchFamily="34" charset="0"/>
                        </a:rPr>
                        <a:t>Remote firmware upgrading</a:t>
                      </a:r>
                      <a:endParaRPr kumimoji="0" lang="en-US" altLang="en-US" sz="1200" b="0" i="0" u="none" strike="noStrike" cap="none" normalizeH="0" baseline="0">
                        <a:ln>
                          <a:noFill/>
                        </a:ln>
                        <a:solidFill>
                          <a:srgbClr val="000000"/>
                        </a:solidFill>
                        <a:effectLst/>
                        <a:latin typeface="Arial" panose="020B0604020202020204" pitchFamily="34" charset="0"/>
                        <a:cs typeface="Arial" panose="020B0604020202020204" pitchFamily="34" charset="0"/>
                      </a:endParaRPr>
                    </a:p>
                  </a:txBody>
                  <a:tcPr marL="52738" marR="52738" marT="586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BF5"/>
                    </a:solidFill>
                  </a:tcPr>
                </a:tc>
                <a:tc>
                  <a:txBody>
                    <a:bodyPr/>
                    <a:lstStyle>
                      <a:lvl1pPr>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defRPr>
                      </a:lvl1pPr>
                      <a:lvl2pPr marL="742950" indent="-28575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defRPr>
                      </a:lvl2pPr>
                      <a:lvl3pPr marL="1143000" indent="-22860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defRPr>
                      </a:lvl3pPr>
                      <a:lvl4pPr marL="1600200" indent="-22860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defRPr>
                      </a:lvl4pPr>
                      <a:lvl5pPr marL="2057400" indent="-22860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defRPr>
                      </a:lvl9pPr>
                    </a:lstStyle>
                    <a:p>
                      <a:pPr marL="0" marR="0" lvl="0" indent="0" algn="just" defTabSz="914400" rtl="0" eaLnBrk="1" fontAlgn="t" latinLnBrk="0" hangingPunct="1">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Constantia" panose="02030602050306030303" pitchFamily="18" charset="0"/>
                          <a:cs typeface="Arial" panose="020B0604020202020204" pitchFamily="34" charset="0"/>
                        </a:rPr>
                        <a:t>Support upgrade software package stored locally, and dispatch the package to all connected meters by multicast.</a:t>
                      </a:r>
                    </a:p>
                    <a:p>
                      <a:pPr marL="0" marR="0" lvl="0" indent="0" algn="just" defTabSz="914400" rtl="0" eaLnBrk="1" fontAlgn="t" latinLnBrk="0" hangingPunct="1">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Constantia" panose="02030602050306030303" pitchFamily="18" charset="0"/>
                          <a:cs typeface="Arial" panose="020B0604020202020204" pitchFamily="34" charset="0"/>
                        </a:rPr>
                        <a:t>Support OTA (Over the Air) technology</a:t>
                      </a:r>
                      <a:endParaRPr kumimoji="0" lang="en-US" altLang="en-US" sz="1200" b="0" i="0" u="none" strike="noStrike" cap="none" normalizeH="0" baseline="0">
                        <a:ln>
                          <a:noFill/>
                        </a:ln>
                        <a:solidFill>
                          <a:srgbClr val="000000"/>
                        </a:solidFill>
                        <a:effectLst/>
                        <a:latin typeface="Arial" panose="020B0604020202020204" pitchFamily="34" charset="0"/>
                        <a:cs typeface="Arial" panose="020B0604020202020204" pitchFamily="34" charset="0"/>
                      </a:endParaRPr>
                    </a:p>
                  </a:txBody>
                  <a:tcPr marL="52738" marR="52738" marT="586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BF5"/>
                    </a:solidFill>
                  </a:tcPr>
                </a:tc>
                <a:extLst>
                  <a:ext uri="{0D108BD9-81ED-4DB2-BD59-A6C34878D82A}">
                    <a16:rowId xmlns:a16="http://schemas.microsoft.com/office/drawing/2014/main" val="10012"/>
                  </a:ext>
                </a:extLst>
              </a:tr>
              <a:tr h="371623">
                <a:tc>
                  <a:txBody>
                    <a:bodyPr/>
                    <a:lstStyle>
                      <a:lvl1pPr>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defRPr>
                      </a:lvl1pPr>
                      <a:lvl2pPr marL="742950" indent="-28575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defRPr>
                      </a:lvl2pPr>
                      <a:lvl3pPr marL="1143000" indent="-22860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defRPr>
                      </a:lvl3pPr>
                      <a:lvl4pPr marL="1600200" indent="-22860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defRPr>
                      </a:lvl4pPr>
                      <a:lvl5pPr marL="2057400" indent="-22860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defRPr>
                      </a:lvl9pPr>
                    </a:lstStyle>
                    <a:p>
                      <a:pPr marL="0" marR="0" lvl="0" indent="0" algn="just" defTabSz="914400" rtl="0" eaLnBrk="1" fontAlgn="t" latinLnBrk="0" hangingPunct="1">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Constantia" panose="02030602050306030303" pitchFamily="18" charset="0"/>
                          <a:cs typeface="Arial" panose="020B0604020202020204" pitchFamily="34" charset="0"/>
                        </a:rPr>
                        <a:t>13</a:t>
                      </a:r>
                      <a:endParaRPr kumimoji="0" lang="en-US" altLang="en-US" sz="1200" b="0" i="0" u="none" strike="noStrike" cap="none" normalizeH="0" baseline="0">
                        <a:ln>
                          <a:noFill/>
                        </a:ln>
                        <a:solidFill>
                          <a:srgbClr val="000000"/>
                        </a:solidFill>
                        <a:effectLst/>
                        <a:latin typeface="Arial" panose="020B0604020202020204" pitchFamily="34" charset="0"/>
                        <a:cs typeface="Arial" panose="020B0604020202020204" pitchFamily="34" charset="0"/>
                      </a:endParaRPr>
                    </a:p>
                  </a:txBody>
                  <a:tcPr marL="52738" marR="52738" marT="586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BF5"/>
                    </a:solidFill>
                  </a:tcPr>
                </a:tc>
                <a:tc>
                  <a:txBody>
                    <a:bodyPr/>
                    <a:lstStyle>
                      <a:lvl1pPr>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defRPr>
                      </a:lvl1pPr>
                      <a:lvl2pPr marL="742950" indent="-28575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defRPr>
                      </a:lvl2pPr>
                      <a:lvl3pPr marL="1143000" indent="-22860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defRPr>
                      </a:lvl3pPr>
                      <a:lvl4pPr marL="1600200" indent="-22860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defRPr>
                      </a:lvl4pPr>
                      <a:lvl5pPr marL="2057400" indent="-22860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defRPr>
                      </a:lvl9pPr>
                    </a:lstStyle>
                    <a:p>
                      <a:pPr marL="0" marR="0" lvl="0" indent="0" algn="just" defTabSz="914400" rtl="0" eaLnBrk="1" fontAlgn="t" latinLnBrk="0" hangingPunct="1">
                        <a:lnSpc>
                          <a:spcPct val="15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Constantia" panose="02030602050306030303" pitchFamily="18" charset="0"/>
                          <a:cs typeface="Arial" panose="020B0604020202020204" pitchFamily="34" charset="0"/>
                        </a:rPr>
                        <a:t>Last Gasp</a:t>
                      </a:r>
                      <a:endParaRPr kumimoji="0" lang="en-US" altLang="en-US" sz="1200" b="0" i="0" u="none" strike="noStrike" cap="none" normalizeH="0" baseline="0">
                        <a:ln>
                          <a:noFill/>
                        </a:ln>
                        <a:solidFill>
                          <a:srgbClr val="000000"/>
                        </a:solidFill>
                        <a:effectLst/>
                        <a:latin typeface="Arial" panose="020B0604020202020204" pitchFamily="34" charset="0"/>
                        <a:cs typeface="Arial" panose="020B0604020202020204" pitchFamily="34" charset="0"/>
                      </a:endParaRPr>
                    </a:p>
                  </a:txBody>
                  <a:tcPr marL="52738" marR="52738" marT="586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BF5"/>
                    </a:solidFill>
                  </a:tcPr>
                </a:tc>
                <a:tc>
                  <a:txBody>
                    <a:bodyPr/>
                    <a:lstStyle>
                      <a:lvl1pPr>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defRPr>
                      </a:lvl1pPr>
                      <a:lvl2pPr marL="742950" indent="-28575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defRPr>
                      </a:lvl2pPr>
                      <a:lvl3pPr marL="1143000" indent="-22860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defRPr>
                      </a:lvl3pPr>
                      <a:lvl4pPr marL="1600200" indent="-22860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defRPr>
                      </a:lvl4pPr>
                      <a:lvl5pPr marL="2057400" indent="-22860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defRPr>
                      </a:lvl9pPr>
                    </a:lstStyle>
                    <a:p>
                      <a:pPr marL="0" marR="0" lvl="0" indent="0" algn="just" defTabSz="914400" rtl="0" eaLnBrk="1" fontAlgn="t" latinLnBrk="0" hangingPunct="1">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Constantia" panose="02030602050306030303" pitchFamily="18" charset="0"/>
                          <a:cs typeface="Arial" panose="020B0604020202020204" pitchFamily="34" charset="0"/>
                        </a:rPr>
                        <a:t>When power off, the concentrator will send the alarm to Master Station.</a:t>
                      </a:r>
                      <a:endParaRPr kumimoji="0" lang="en-US" altLang="en-US" sz="1200" b="0" i="0" u="none" strike="noStrike" cap="none" normalizeH="0" baseline="0">
                        <a:ln>
                          <a:noFill/>
                        </a:ln>
                        <a:solidFill>
                          <a:srgbClr val="000000"/>
                        </a:solidFill>
                        <a:effectLst/>
                        <a:latin typeface="Arial" panose="020B0604020202020204" pitchFamily="34" charset="0"/>
                        <a:cs typeface="Arial" panose="020B0604020202020204" pitchFamily="34" charset="0"/>
                      </a:endParaRPr>
                    </a:p>
                  </a:txBody>
                  <a:tcPr marL="52738" marR="52738" marT="586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BF5"/>
                    </a:solidFill>
                  </a:tcPr>
                </a:tc>
                <a:extLst>
                  <a:ext uri="{0D108BD9-81ED-4DB2-BD59-A6C34878D82A}">
                    <a16:rowId xmlns:a16="http://schemas.microsoft.com/office/drawing/2014/main" val="10013"/>
                  </a:ext>
                </a:extLst>
              </a:tr>
              <a:tr h="776294">
                <a:tc>
                  <a:txBody>
                    <a:bodyPr/>
                    <a:lstStyle>
                      <a:lvl1pPr>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defRPr>
                      </a:lvl1pPr>
                      <a:lvl2pPr marL="742950" indent="-28575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defRPr>
                      </a:lvl2pPr>
                      <a:lvl3pPr marL="1143000" indent="-22860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defRPr>
                      </a:lvl3pPr>
                      <a:lvl4pPr marL="1600200" indent="-22860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defRPr>
                      </a:lvl4pPr>
                      <a:lvl5pPr marL="2057400" indent="-22860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defRPr>
                      </a:lvl9pPr>
                    </a:lstStyle>
                    <a:p>
                      <a:pPr marL="0" marR="0" lvl="0" indent="0" algn="just" defTabSz="914400" rtl="0" eaLnBrk="1" fontAlgn="t" latinLnBrk="0" hangingPunct="1">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Constantia" panose="02030602050306030303" pitchFamily="18" charset="0"/>
                          <a:cs typeface="Arial" panose="020B0604020202020204" pitchFamily="34" charset="0"/>
                        </a:rPr>
                        <a:t>14</a:t>
                      </a:r>
                      <a:endParaRPr kumimoji="0" lang="en-US" altLang="en-US" sz="1200" b="0" i="0" u="none" strike="noStrike" cap="none" normalizeH="0" baseline="0">
                        <a:ln>
                          <a:noFill/>
                        </a:ln>
                        <a:solidFill>
                          <a:srgbClr val="000000"/>
                        </a:solidFill>
                        <a:effectLst/>
                        <a:latin typeface="Arial" panose="020B0604020202020204" pitchFamily="34" charset="0"/>
                        <a:cs typeface="Arial" panose="020B0604020202020204" pitchFamily="34" charset="0"/>
                      </a:endParaRPr>
                    </a:p>
                  </a:txBody>
                  <a:tcPr marL="52738" marR="52738" marT="586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BF5"/>
                    </a:solidFill>
                  </a:tcPr>
                </a:tc>
                <a:tc>
                  <a:txBody>
                    <a:bodyPr/>
                    <a:lstStyle>
                      <a:lvl1pPr>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defRPr>
                      </a:lvl1pPr>
                      <a:lvl2pPr marL="742950" indent="-28575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defRPr>
                      </a:lvl2pPr>
                      <a:lvl3pPr marL="1143000" indent="-22860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defRPr>
                      </a:lvl3pPr>
                      <a:lvl4pPr marL="1600200" indent="-22860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defRPr>
                      </a:lvl4pPr>
                      <a:lvl5pPr marL="2057400" indent="-22860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defRPr>
                      </a:lvl9pPr>
                    </a:lstStyle>
                    <a:p>
                      <a:pPr marL="0" marR="0" lvl="0" indent="0" algn="l" defTabSz="914400" rtl="0" eaLnBrk="1" fontAlgn="t" latinLnBrk="0" hangingPunct="1">
                        <a:lnSpc>
                          <a:spcPct val="15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Constantia" panose="02030602050306030303" pitchFamily="18" charset="0"/>
                          <a:cs typeface="Arial" panose="020B0604020202020204" pitchFamily="34" charset="0"/>
                        </a:rPr>
                        <a:t>White List</a:t>
                      </a:r>
                      <a:endParaRPr kumimoji="0" lang="en-US" altLang="en-US" sz="1200" b="0" i="0" u="none" strike="noStrike" cap="none" normalizeH="0" baseline="0">
                        <a:ln>
                          <a:noFill/>
                        </a:ln>
                        <a:solidFill>
                          <a:srgbClr val="000000"/>
                        </a:solidFill>
                        <a:effectLst/>
                        <a:latin typeface="Arial" panose="020B0604020202020204" pitchFamily="34" charset="0"/>
                        <a:cs typeface="Arial" panose="020B0604020202020204" pitchFamily="34" charset="0"/>
                      </a:endParaRPr>
                    </a:p>
                  </a:txBody>
                  <a:tcPr marL="52738" marR="52738" marT="586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BF5"/>
                    </a:solidFill>
                  </a:tcPr>
                </a:tc>
                <a:tc>
                  <a:txBody>
                    <a:bodyPr/>
                    <a:lstStyle>
                      <a:lvl1pPr>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defRPr>
                      </a:lvl1pPr>
                      <a:lvl2pPr marL="742950" indent="-28575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defRPr>
                      </a:lvl2pPr>
                      <a:lvl3pPr marL="1143000" indent="-22860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defRPr>
                      </a:lvl3pPr>
                      <a:lvl4pPr marL="1600200" indent="-22860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defRPr>
                      </a:lvl4pPr>
                      <a:lvl5pPr marL="2057400" indent="-22860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defRPr>
                      </a:lvl9pPr>
                    </a:lstStyle>
                    <a:p>
                      <a:pPr marL="0" marR="0" lvl="0" indent="0" algn="just" defTabSz="914400" rtl="0" eaLnBrk="1" fontAlgn="t" latinLnBrk="0" hangingPunct="1">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Constantia" panose="02030602050306030303" pitchFamily="18" charset="0"/>
                          <a:cs typeface="Arial" panose="020B0604020202020204" pitchFamily="34" charset="0"/>
                        </a:rPr>
                        <a:t>Adds smart meters to the white list for management. The white list prevents communication crosstalk among concentrators in the same transformer area and illegal smart meter access.</a:t>
                      </a:r>
                      <a:endParaRPr kumimoji="0" lang="en-US" altLang="en-US" sz="1200" b="0" i="0" u="none" strike="noStrike" cap="none" normalizeH="0" baseline="0">
                        <a:ln>
                          <a:noFill/>
                        </a:ln>
                        <a:solidFill>
                          <a:srgbClr val="000000"/>
                        </a:solidFill>
                        <a:effectLst/>
                        <a:latin typeface="Arial" panose="020B0604020202020204" pitchFamily="34" charset="0"/>
                        <a:cs typeface="Arial" panose="020B0604020202020204" pitchFamily="34" charset="0"/>
                      </a:endParaRPr>
                    </a:p>
                  </a:txBody>
                  <a:tcPr marL="52738" marR="52738" marT="586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BF5"/>
                    </a:solidFill>
                  </a:tcPr>
                </a:tc>
                <a:extLst>
                  <a:ext uri="{0D108BD9-81ED-4DB2-BD59-A6C34878D82A}">
                    <a16:rowId xmlns:a16="http://schemas.microsoft.com/office/drawing/2014/main" val="10014"/>
                  </a:ext>
                </a:extLst>
              </a:tr>
              <a:tr h="314327">
                <a:tc>
                  <a:txBody>
                    <a:bodyPr/>
                    <a:lstStyle>
                      <a:lvl1pPr>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defRPr>
                      </a:lvl1pPr>
                      <a:lvl2pPr marL="742950" indent="-28575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defRPr>
                      </a:lvl2pPr>
                      <a:lvl3pPr marL="1143000" indent="-22860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defRPr>
                      </a:lvl3pPr>
                      <a:lvl4pPr marL="1600200" indent="-22860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defRPr>
                      </a:lvl4pPr>
                      <a:lvl5pPr marL="2057400" indent="-22860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defRPr>
                      </a:lvl9pPr>
                    </a:lstStyle>
                    <a:p>
                      <a:pPr marL="0" marR="0" lvl="0" indent="0" algn="just" defTabSz="914400" rtl="0" eaLnBrk="1" fontAlgn="t" latinLnBrk="0" hangingPunct="1">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Constantia" panose="02030602050306030303" pitchFamily="18" charset="0"/>
                          <a:cs typeface="Arial" panose="020B0604020202020204" pitchFamily="34" charset="0"/>
                        </a:rPr>
                        <a:t>15</a:t>
                      </a:r>
                      <a:endParaRPr kumimoji="0" lang="en-US" altLang="en-US" sz="1200" b="0" i="0" u="none" strike="noStrike" cap="none" normalizeH="0" baseline="0">
                        <a:ln>
                          <a:noFill/>
                        </a:ln>
                        <a:solidFill>
                          <a:srgbClr val="000000"/>
                        </a:solidFill>
                        <a:effectLst/>
                        <a:latin typeface="Arial" panose="020B0604020202020204" pitchFamily="34" charset="0"/>
                        <a:cs typeface="Arial" panose="020B0604020202020204" pitchFamily="34" charset="0"/>
                      </a:endParaRPr>
                    </a:p>
                  </a:txBody>
                  <a:tcPr marL="52738" marR="52738" marT="586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BF5"/>
                    </a:solidFill>
                  </a:tcPr>
                </a:tc>
                <a:tc>
                  <a:txBody>
                    <a:bodyPr/>
                    <a:lstStyle>
                      <a:lvl1pPr>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defRPr>
                      </a:lvl1pPr>
                      <a:lvl2pPr marL="742950" indent="-28575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defRPr>
                      </a:lvl2pPr>
                      <a:lvl3pPr marL="1143000" indent="-22860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defRPr>
                      </a:lvl3pPr>
                      <a:lvl4pPr marL="1600200" indent="-22860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defRPr>
                      </a:lvl4pPr>
                      <a:lvl5pPr marL="2057400" indent="-22860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defRPr>
                      </a:lvl9pPr>
                    </a:lstStyle>
                    <a:p>
                      <a:pPr marL="0" marR="0" lvl="0" indent="0" algn="l" defTabSz="914400" rtl="0" eaLnBrk="1" fontAlgn="t" latinLnBrk="0" hangingPunct="1">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Constantia" panose="02030602050306030303" pitchFamily="18" charset="0"/>
                          <a:cs typeface="Arial" panose="020B0604020202020204" pitchFamily="34" charset="0"/>
                        </a:rPr>
                        <a:t>Maximum Power Consumption</a:t>
                      </a:r>
                      <a:endParaRPr kumimoji="0" lang="en-US" altLang="en-US" sz="1200" b="0" i="0" u="none" strike="noStrike" cap="none" normalizeH="0" baseline="0">
                        <a:ln>
                          <a:noFill/>
                        </a:ln>
                        <a:solidFill>
                          <a:srgbClr val="000000"/>
                        </a:solidFill>
                        <a:effectLst/>
                        <a:latin typeface="Arial" panose="020B0604020202020204" pitchFamily="34" charset="0"/>
                        <a:cs typeface="Arial" panose="020B0604020202020204" pitchFamily="34" charset="0"/>
                      </a:endParaRPr>
                    </a:p>
                  </a:txBody>
                  <a:tcPr marL="52738" marR="52738" marT="586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BF5"/>
                    </a:solidFill>
                  </a:tcPr>
                </a:tc>
                <a:tc>
                  <a:txBody>
                    <a:bodyPr/>
                    <a:lstStyle>
                      <a:lvl1pPr>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defRPr>
                      </a:lvl1pPr>
                      <a:lvl2pPr marL="742950" indent="-28575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defRPr>
                      </a:lvl2pPr>
                      <a:lvl3pPr marL="1143000" indent="-22860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defRPr>
                      </a:lvl3pPr>
                      <a:lvl4pPr marL="1600200" indent="-22860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defRPr>
                      </a:lvl4pPr>
                      <a:lvl5pPr marL="2057400" indent="-22860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defRPr>
                      </a:lvl9pPr>
                    </a:lstStyle>
                    <a:p>
                      <a:pPr marL="0" marR="0" lvl="0" indent="0" algn="just" defTabSz="914400" rtl="0" eaLnBrk="1" fontAlgn="t" latinLnBrk="0" hangingPunct="1">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Constantia" panose="02030602050306030303" pitchFamily="18" charset="0"/>
                          <a:cs typeface="Arial" panose="020B0604020202020204" pitchFamily="34" charset="0"/>
                        </a:rPr>
                        <a:t>12.5 W</a:t>
                      </a:r>
                      <a:endParaRPr kumimoji="0" lang="en-US" altLang="en-US" sz="1200" b="0" i="0" u="none" strike="noStrike" cap="none" normalizeH="0" baseline="0">
                        <a:ln>
                          <a:noFill/>
                        </a:ln>
                        <a:solidFill>
                          <a:srgbClr val="000000"/>
                        </a:solidFill>
                        <a:effectLst/>
                        <a:latin typeface="Arial" panose="020B0604020202020204" pitchFamily="34" charset="0"/>
                        <a:cs typeface="Arial" panose="020B0604020202020204" pitchFamily="34" charset="0"/>
                      </a:endParaRPr>
                    </a:p>
                  </a:txBody>
                  <a:tcPr marL="52738" marR="52738" marT="586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BF5"/>
                    </a:solidFill>
                  </a:tcPr>
                </a:tc>
                <a:extLst>
                  <a:ext uri="{0D108BD9-81ED-4DB2-BD59-A6C34878D82A}">
                    <a16:rowId xmlns:a16="http://schemas.microsoft.com/office/drawing/2014/main" val="10015"/>
                  </a:ext>
                </a:extLst>
              </a:tr>
              <a:tr h="188741">
                <a:tc>
                  <a:txBody>
                    <a:bodyPr/>
                    <a:lstStyle>
                      <a:lvl1pPr>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defRPr>
                      </a:lvl1pPr>
                      <a:lvl2pPr marL="742950" indent="-28575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defRPr>
                      </a:lvl2pPr>
                      <a:lvl3pPr marL="1143000" indent="-22860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defRPr>
                      </a:lvl3pPr>
                      <a:lvl4pPr marL="1600200" indent="-22860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defRPr>
                      </a:lvl4pPr>
                      <a:lvl5pPr marL="2057400" indent="-22860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defRPr>
                      </a:lvl9pPr>
                    </a:lstStyle>
                    <a:p>
                      <a:pPr marL="0" marR="0" lvl="0" indent="0" algn="just" defTabSz="914400" rtl="0" eaLnBrk="1" fontAlgn="t" latinLnBrk="0" hangingPunct="1">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Constantia" panose="02030602050306030303" pitchFamily="18" charset="0"/>
                          <a:cs typeface="Arial" panose="020B0604020202020204" pitchFamily="34" charset="0"/>
                        </a:rPr>
                        <a:t>16</a:t>
                      </a:r>
                      <a:endParaRPr kumimoji="0" lang="en-US" altLang="en-US" sz="1200" b="0" i="0" u="none" strike="noStrike" cap="none" normalizeH="0" baseline="0">
                        <a:ln>
                          <a:noFill/>
                        </a:ln>
                        <a:solidFill>
                          <a:srgbClr val="000000"/>
                        </a:solidFill>
                        <a:effectLst/>
                        <a:latin typeface="Arial" panose="020B0604020202020204" pitchFamily="34" charset="0"/>
                        <a:cs typeface="Arial" panose="020B0604020202020204" pitchFamily="34" charset="0"/>
                      </a:endParaRPr>
                    </a:p>
                  </a:txBody>
                  <a:tcPr marL="52738" marR="52738" marT="586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BF5"/>
                    </a:solidFill>
                  </a:tcPr>
                </a:tc>
                <a:tc>
                  <a:txBody>
                    <a:bodyPr/>
                    <a:lstStyle>
                      <a:lvl1pPr>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defRPr>
                      </a:lvl1pPr>
                      <a:lvl2pPr marL="742950" indent="-28575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defRPr>
                      </a:lvl2pPr>
                      <a:lvl3pPr marL="1143000" indent="-22860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defRPr>
                      </a:lvl3pPr>
                      <a:lvl4pPr marL="1600200" indent="-22860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defRPr>
                      </a:lvl4pPr>
                      <a:lvl5pPr marL="2057400" indent="-22860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defRPr>
                      </a:lvl9pPr>
                    </a:lstStyle>
                    <a:p>
                      <a:pPr marL="0" marR="0" lvl="0" indent="0" algn="l" defTabSz="914400" rtl="0" eaLnBrk="1" fontAlgn="t" latinLnBrk="0" hangingPunct="1">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Constantia" panose="02030602050306030303" pitchFamily="18" charset="0"/>
                          <a:cs typeface="Arial" panose="020B0604020202020204" pitchFamily="34" charset="0"/>
                        </a:rPr>
                        <a:t>Power Frequency</a:t>
                      </a:r>
                      <a:endParaRPr kumimoji="0" lang="en-US" altLang="en-US" sz="1200" b="0" i="0" u="none" strike="noStrike" cap="none" normalizeH="0" baseline="0">
                        <a:ln>
                          <a:noFill/>
                        </a:ln>
                        <a:solidFill>
                          <a:srgbClr val="000000"/>
                        </a:solidFill>
                        <a:effectLst/>
                        <a:latin typeface="Arial" panose="020B0604020202020204" pitchFamily="34" charset="0"/>
                        <a:cs typeface="Arial" panose="020B0604020202020204" pitchFamily="34" charset="0"/>
                      </a:endParaRPr>
                    </a:p>
                  </a:txBody>
                  <a:tcPr marL="52738" marR="52738" marT="586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BF5"/>
                    </a:solidFill>
                  </a:tcPr>
                </a:tc>
                <a:tc>
                  <a:txBody>
                    <a:bodyPr/>
                    <a:lstStyle>
                      <a:lvl1pPr>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defRPr>
                      </a:lvl1pPr>
                      <a:lvl2pPr marL="742950" indent="-28575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defRPr>
                      </a:lvl2pPr>
                      <a:lvl3pPr marL="1143000" indent="-22860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defRPr>
                      </a:lvl3pPr>
                      <a:lvl4pPr marL="1600200" indent="-22860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defRPr>
                      </a:lvl4pPr>
                      <a:lvl5pPr marL="2057400" indent="-22860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defRPr>
                      </a:lvl9pPr>
                    </a:lstStyle>
                    <a:p>
                      <a:pPr marL="0" marR="0" lvl="0" indent="0" algn="just" defTabSz="914400" rtl="0" eaLnBrk="1" fontAlgn="t" latinLnBrk="0" hangingPunct="1">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Constantia" panose="02030602050306030303" pitchFamily="18" charset="0"/>
                          <a:cs typeface="Arial" panose="020B0604020202020204" pitchFamily="34" charset="0"/>
                        </a:rPr>
                        <a:t>50/60 Hz</a:t>
                      </a:r>
                      <a:endParaRPr kumimoji="0" lang="en-US" altLang="en-US" sz="1200" b="0" i="0" u="none" strike="noStrike" cap="none" normalizeH="0" baseline="0">
                        <a:ln>
                          <a:noFill/>
                        </a:ln>
                        <a:solidFill>
                          <a:srgbClr val="000000"/>
                        </a:solidFill>
                        <a:effectLst/>
                        <a:latin typeface="Arial" panose="020B0604020202020204" pitchFamily="34" charset="0"/>
                        <a:cs typeface="Arial" panose="020B0604020202020204" pitchFamily="34" charset="0"/>
                      </a:endParaRPr>
                    </a:p>
                  </a:txBody>
                  <a:tcPr marL="52738" marR="52738" marT="586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BF5"/>
                    </a:solidFill>
                  </a:tcPr>
                </a:tc>
                <a:extLst>
                  <a:ext uri="{0D108BD9-81ED-4DB2-BD59-A6C34878D82A}">
                    <a16:rowId xmlns:a16="http://schemas.microsoft.com/office/drawing/2014/main" val="10016"/>
                  </a:ext>
                </a:extLst>
              </a:tr>
              <a:tr h="188741">
                <a:tc>
                  <a:txBody>
                    <a:bodyPr/>
                    <a:lstStyle>
                      <a:lvl1pPr>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defRPr>
                      </a:lvl1pPr>
                      <a:lvl2pPr marL="742950" indent="-28575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defRPr>
                      </a:lvl2pPr>
                      <a:lvl3pPr marL="1143000" indent="-22860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defRPr>
                      </a:lvl3pPr>
                      <a:lvl4pPr marL="1600200" indent="-22860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defRPr>
                      </a:lvl4pPr>
                      <a:lvl5pPr marL="2057400" indent="-22860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defRPr>
                      </a:lvl9pPr>
                    </a:lstStyle>
                    <a:p>
                      <a:pPr marL="0" marR="0" lvl="0" indent="0" algn="just" defTabSz="914400" rtl="0" eaLnBrk="1" fontAlgn="t" latinLnBrk="0" hangingPunct="1">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Constantia" panose="02030602050306030303" pitchFamily="18" charset="0"/>
                          <a:cs typeface="Arial" panose="020B0604020202020204" pitchFamily="34" charset="0"/>
                        </a:rPr>
                        <a:t>17</a:t>
                      </a:r>
                      <a:endParaRPr kumimoji="0" lang="en-US" altLang="en-US" sz="1200" b="0" i="0" u="none" strike="noStrike" cap="none" normalizeH="0" baseline="0">
                        <a:ln>
                          <a:noFill/>
                        </a:ln>
                        <a:solidFill>
                          <a:srgbClr val="000000"/>
                        </a:solidFill>
                        <a:effectLst/>
                        <a:latin typeface="Arial" panose="020B0604020202020204" pitchFamily="34" charset="0"/>
                        <a:cs typeface="Arial" panose="020B0604020202020204" pitchFamily="34" charset="0"/>
                      </a:endParaRPr>
                    </a:p>
                  </a:txBody>
                  <a:tcPr marL="52738" marR="52738" marT="586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BF5"/>
                    </a:solidFill>
                  </a:tcPr>
                </a:tc>
                <a:tc>
                  <a:txBody>
                    <a:bodyPr/>
                    <a:lstStyle>
                      <a:lvl1pPr>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defRPr>
                      </a:lvl1pPr>
                      <a:lvl2pPr marL="742950" indent="-28575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defRPr>
                      </a:lvl2pPr>
                      <a:lvl3pPr marL="1143000" indent="-22860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defRPr>
                      </a:lvl3pPr>
                      <a:lvl4pPr marL="1600200" indent="-22860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defRPr>
                      </a:lvl4pPr>
                      <a:lvl5pPr marL="2057400" indent="-22860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defRPr>
                      </a:lvl9pPr>
                    </a:lstStyle>
                    <a:p>
                      <a:pPr marL="0" marR="0" lvl="0" indent="0" algn="l" defTabSz="914400" rtl="0" eaLnBrk="1" fontAlgn="t" latinLnBrk="0" hangingPunct="1">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Constantia" panose="02030602050306030303" pitchFamily="18" charset="0"/>
                          <a:cs typeface="Arial" panose="020B0604020202020204" pitchFamily="34" charset="0"/>
                        </a:rPr>
                        <a:t>Operating Temperature</a:t>
                      </a:r>
                      <a:endParaRPr kumimoji="0" lang="en-US" altLang="en-US" sz="1200" b="0" i="0" u="none" strike="noStrike" cap="none" normalizeH="0" baseline="0">
                        <a:ln>
                          <a:noFill/>
                        </a:ln>
                        <a:solidFill>
                          <a:srgbClr val="000000"/>
                        </a:solidFill>
                        <a:effectLst/>
                        <a:latin typeface="Arial" panose="020B0604020202020204" pitchFamily="34" charset="0"/>
                        <a:cs typeface="Arial" panose="020B0604020202020204" pitchFamily="34" charset="0"/>
                      </a:endParaRPr>
                    </a:p>
                  </a:txBody>
                  <a:tcPr marL="52738" marR="52738" marT="586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BF5"/>
                    </a:solidFill>
                  </a:tcPr>
                </a:tc>
                <a:tc>
                  <a:txBody>
                    <a:bodyPr/>
                    <a:lstStyle>
                      <a:lvl1pPr>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defRPr>
                      </a:lvl1pPr>
                      <a:lvl2pPr marL="742950" indent="-28575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defRPr>
                      </a:lvl2pPr>
                      <a:lvl3pPr marL="1143000" indent="-22860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defRPr>
                      </a:lvl3pPr>
                      <a:lvl4pPr marL="1600200" indent="-22860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defRPr>
                      </a:lvl4pPr>
                      <a:lvl5pPr marL="2057400" indent="-22860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defRPr>
                      </a:lvl9pPr>
                    </a:lstStyle>
                    <a:p>
                      <a:pPr marL="0" marR="0" lvl="0" indent="0" algn="just" defTabSz="914400" rtl="0" eaLnBrk="1" fontAlgn="t" latinLnBrk="0" hangingPunct="1">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Constantia" panose="02030602050306030303" pitchFamily="18" charset="0"/>
                          <a:cs typeface="Arial" panose="020B0604020202020204" pitchFamily="34" charset="0"/>
                        </a:rPr>
                        <a:t>-25</a:t>
                      </a:r>
                      <a:r>
                        <a:rPr kumimoji="0" lang="en-US" altLang="zh-CN" sz="1200" b="0" i="0" u="none" strike="noStrike" cap="none" normalizeH="0" baseline="0">
                          <a:ln>
                            <a:noFill/>
                          </a:ln>
                          <a:solidFill>
                            <a:srgbClr val="000000"/>
                          </a:solidFill>
                          <a:effectLst/>
                          <a:latin typeface="Constantia" panose="02030602050306030303" pitchFamily="18" charset="0"/>
                          <a:ea typeface="SimSun" panose="02010600030101010101" pitchFamily="2" charset="-122"/>
                          <a:cs typeface="Arial" panose="020B0604020202020204" pitchFamily="34" charset="0"/>
                        </a:rPr>
                        <a:t>℃</a:t>
                      </a:r>
                      <a:r>
                        <a:rPr kumimoji="0" lang="en-US" altLang="en-US" sz="1200" b="0" i="0" u="none" strike="noStrike" cap="none" normalizeH="0" baseline="0">
                          <a:ln>
                            <a:noFill/>
                          </a:ln>
                          <a:solidFill>
                            <a:srgbClr val="000000"/>
                          </a:solidFill>
                          <a:effectLst/>
                          <a:latin typeface="Constantia" panose="02030602050306030303" pitchFamily="18" charset="0"/>
                          <a:cs typeface="Arial" panose="020B0604020202020204" pitchFamily="34" charset="0"/>
                        </a:rPr>
                        <a:t> to +70</a:t>
                      </a:r>
                      <a:r>
                        <a:rPr kumimoji="0" lang="en-US" altLang="zh-CN" sz="1200" b="0" i="0" u="none" strike="noStrike" cap="none" normalizeH="0" baseline="0">
                          <a:ln>
                            <a:noFill/>
                          </a:ln>
                          <a:solidFill>
                            <a:srgbClr val="000000"/>
                          </a:solidFill>
                          <a:effectLst/>
                          <a:latin typeface="Constantia" panose="02030602050306030303" pitchFamily="18" charset="0"/>
                          <a:ea typeface="SimSun" panose="02010600030101010101" pitchFamily="2" charset="-122"/>
                          <a:cs typeface="Arial" panose="020B0604020202020204" pitchFamily="34" charset="0"/>
                        </a:rPr>
                        <a:t>℃</a:t>
                      </a:r>
                      <a:endParaRPr kumimoji="0" lang="en-US" altLang="en-US" sz="1200" b="0" i="0" u="none" strike="noStrike" cap="none" normalizeH="0" baseline="0">
                        <a:ln>
                          <a:noFill/>
                        </a:ln>
                        <a:solidFill>
                          <a:srgbClr val="000000"/>
                        </a:solidFill>
                        <a:effectLst/>
                        <a:latin typeface="Arial" panose="020B0604020202020204" pitchFamily="34" charset="0"/>
                        <a:cs typeface="Arial" panose="020B0604020202020204" pitchFamily="34" charset="0"/>
                      </a:endParaRPr>
                    </a:p>
                  </a:txBody>
                  <a:tcPr marL="52738" marR="52738" marT="586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BF5"/>
                    </a:solidFill>
                  </a:tcPr>
                </a:tc>
                <a:extLst>
                  <a:ext uri="{0D108BD9-81ED-4DB2-BD59-A6C34878D82A}">
                    <a16:rowId xmlns:a16="http://schemas.microsoft.com/office/drawing/2014/main" val="10017"/>
                  </a:ext>
                </a:extLst>
              </a:tr>
              <a:tr h="188741">
                <a:tc>
                  <a:txBody>
                    <a:bodyPr/>
                    <a:lstStyle>
                      <a:lvl1pPr>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defRPr>
                      </a:lvl1pPr>
                      <a:lvl2pPr marL="742950" indent="-28575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defRPr>
                      </a:lvl2pPr>
                      <a:lvl3pPr marL="1143000" indent="-22860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defRPr>
                      </a:lvl3pPr>
                      <a:lvl4pPr marL="1600200" indent="-22860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defRPr>
                      </a:lvl4pPr>
                      <a:lvl5pPr marL="2057400" indent="-22860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defRPr>
                      </a:lvl9pPr>
                    </a:lstStyle>
                    <a:p>
                      <a:pPr marL="0" marR="0" lvl="0" indent="0" algn="just" defTabSz="914400" rtl="0" eaLnBrk="1" fontAlgn="t" latinLnBrk="0" hangingPunct="1">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Constantia" panose="02030602050306030303" pitchFamily="18" charset="0"/>
                          <a:cs typeface="Arial" panose="020B0604020202020204" pitchFamily="34" charset="0"/>
                        </a:rPr>
                        <a:t>18</a:t>
                      </a:r>
                      <a:endParaRPr kumimoji="0" lang="en-US" altLang="en-US" sz="1200" b="0" i="0" u="none" strike="noStrike" cap="none" normalizeH="0" baseline="0">
                        <a:ln>
                          <a:noFill/>
                        </a:ln>
                        <a:solidFill>
                          <a:srgbClr val="000000"/>
                        </a:solidFill>
                        <a:effectLst/>
                        <a:latin typeface="Arial" panose="020B0604020202020204" pitchFamily="34" charset="0"/>
                        <a:cs typeface="Arial" panose="020B0604020202020204" pitchFamily="34" charset="0"/>
                      </a:endParaRPr>
                    </a:p>
                  </a:txBody>
                  <a:tcPr marL="52738" marR="52738" marT="586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BF5"/>
                    </a:solidFill>
                  </a:tcPr>
                </a:tc>
                <a:tc>
                  <a:txBody>
                    <a:bodyPr/>
                    <a:lstStyle>
                      <a:lvl1pPr>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defRPr>
                      </a:lvl1pPr>
                      <a:lvl2pPr marL="742950" indent="-28575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defRPr>
                      </a:lvl2pPr>
                      <a:lvl3pPr marL="1143000" indent="-22860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defRPr>
                      </a:lvl3pPr>
                      <a:lvl4pPr marL="1600200" indent="-22860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defRPr>
                      </a:lvl4pPr>
                      <a:lvl5pPr marL="2057400" indent="-22860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defRPr>
                      </a:lvl9pPr>
                    </a:lstStyle>
                    <a:p>
                      <a:pPr marL="0" marR="0" lvl="0" indent="0" algn="just" defTabSz="914400" rtl="0" eaLnBrk="1" fontAlgn="t" latinLnBrk="0" hangingPunct="1">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Constantia" panose="02030602050306030303" pitchFamily="18" charset="0"/>
                          <a:cs typeface="Arial" panose="020B0604020202020204" pitchFamily="34" charset="0"/>
                        </a:rPr>
                        <a:t>Storage Temperature</a:t>
                      </a:r>
                      <a:endParaRPr kumimoji="0" lang="en-US" altLang="en-US" sz="1200" b="0" i="0" u="none" strike="noStrike" cap="none" normalizeH="0" baseline="0">
                        <a:ln>
                          <a:noFill/>
                        </a:ln>
                        <a:solidFill>
                          <a:srgbClr val="000000"/>
                        </a:solidFill>
                        <a:effectLst/>
                        <a:latin typeface="Arial" panose="020B0604020202020204" pitchFamily="34" charset="0"/>
                        <a:cs typeface="Arial" panose="020B0604020202020204" pitchFamily="34" charset="0"/>
                      </a:endParaRPr>
                    </a:p>
                  </a:txBody>
                  <a:tcPr marL="52738" marR="52738" marT="586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BF5"/>
                    </a:solidFill>
                  </a:tcPr>
                </a:tc>
                <a:tc>
                  <a:txBody>
                    <a:bodyPr/>
                    <a:lstStyle>
                      <a:lvl1pPr>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defRPr>
                      </a:lvl1pPr>
                      <a:lvl2pPr marL="742950" indent="-28575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defRPr>
                      </a:lvl2pPr>
                      <a:lvl3pPr marL="1143000" indent="-22860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defRPr>
                      </a:lvl3pPr>
                      <a:lvl4pPr marL="1600200" indent="-22860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defRPr>
                      </a:lvl4pPr>
                      <a:lvl5pPr marL="2057400" indent="-22860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defRPr>
                      </a:lvl9pPr>
                    </a:lstStyle>
                    <a:p>
                      <a:pPr marL="0" marR="0" lvl="0" indent="0" algn="just" defTabSz="914400" rtl="0" eaLnBrk="1" fontAlgn="t" latinLnBrk="0" hangingPunct="1">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Constantia" panose="02030602050306030303" pitchFamily="18" charset="0"/>
                          <a:cs typeface="Arial" panose="020B0604020202020204" pitchFamily="34" charset="0"/>
                        </a:rPr>
                        <a:t>-40</a:t>
                      </a:r>
                      <a:r>
                        <a:rPr kumimoji="0" lang="en-US" altLang="zh-CN" sz="1200" b="0" i="0" u="none" strike="noStrike" cap="none" normalizeH="0" baseline="0">
                          <a:ln>
                            <a:noFill/>
                          </a:ln>
                          <a:solidFill>
                            <a:srgbClr val="000000"/>
                          </a:solidFill>
                          <a:effectLst/>
                          <a:latin typeface="Constantia" panose="02030602050306030303" pitchFamily="18" charset="0"/>
                          <a:ea typeface="SimSun" panose="02010600030101010101" pitchFamily="2" charset="-122"/>
                          <a:cs typeface="Arial" panose="020B0604020202020204" pitchFamily="34" charset="0"/>
                        </a:rPr>
                        <a:t>℃</a:t>
                      </a:r>
                      <a:r>
                        <a:rPr kumimoji="0" lang="en-US" altLang="en-US" sz="1200" b="0" i="0" u="none" strike="noStrike" cap="none" normalizeH="0" baseline="0">
                          <a:ln>
                            <a:noFill/>
                          </a:ln>
                          <a:solidFill>
                            <a:srgbClr val="000000"/>
                          </a:solidFill>
                          <a:effectLst/>
                          <a:latin typeface="Constantia" panose="02030602050306030303" pitchFamily="18" charset="0"/>
                          <a:cs typeface="Arial" panose="020B0604020202020204" pitchFamily="34" charset="0"/>
                        </a:rPr>
                        <a:t> to +85</a:t>
                      </a:r>
                      <a:r>
                        <a:rPr kumimoji="0" lang="en-US" altLang="zh-CN" sz="1200" b="0" i="0" u="none" strike="noStrike" cap="none" normalizeH="0" baseline="0">
                          <a:ln>
                            <a:noFill/>
                          </a:ln>
                          <a:solidFill>
                            <a:srgbClr val="000000"/>
                          </a:solidFill>
                          <a:effectLst/>
                          <a:latin typeface="Constantia" panose="02030602050306030303" pitchFamily="18" charset="0"/>
                          <a:ea typeface="SimSun" panose="02010600030101010101" pitchFamily="2" charset="-122"/>
                          <a:cs typeface="Arial" panose="020B0604020202020204" pitchFamily="34" charset="0"/>
                        </a:rPr>
                        <a:t>℃</a:t>
                      </a:r>
                      <a:endParaRPr kumimoji="0" lang="en-US" altLang="en-US" sz="1200" b="0" i="0" u="none" strike="noStrike" cap="none" normalizeH="0" baseline="0">
                        <a:ln>
                          <a:noFill/>
                        </a:ln>
                        <a:solidFill>
                          <a:srgbClr val="000000"/>
                        </a:solidFill>
                        <a:effectLst/>
                        <a:latin typeface="Arial" panose="020B0604020202020204" pitchFamily="34" charset="0"/>
                        <a:cs typeface="Arial" panose="020B0604020202020204" pitchFamily="34" charset="0"/>
                      </a:endParaRPr>
                    </a:p>
                  </a:txBody>
                  <a:tcPr marL="52738" marR="52738" marT="586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BF5"/>
                    </a:solidFill>
                  </a:tcPr>
                </a:tc>
                <a:extLst>
                  <a:ext uri="{0D108BD9-81ED-4DB2-BD59-A6C34878D82A}">
                    <a16:rowId xmlns:a16="http://schemas.microsoft.com/office/drawing/2014/main" val="10018"/>
                  </a:ext>
                </a:extLst>
              </a:tr>
              <a:tr h="188741">
                <a:tc>
                  <a:txBody>
                    <a:bodyPr/>
                    <a:lstStyle>
                      <a:lvl1pPr>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defRPr>
                      </a:lvl1pPr>
                      <a:lvl2pPr marL="742950" indent="-28575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defRPr>
                      </a:lvl2pPr>
                      <a:lvl3pPr marL="1143000" indent="-22860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defRPr>
                      </a:lvl3pPr>
                      <a:lvl4pPr marL="1600200" indent="-22860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defRPr>
                      </a:lvl4pPr>
                      <a:lvl5pPr marL="2057400" indent="-22860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defRPr>
                      </a:lvl9pPr>
                    </a:lstStyle>
                    <a:p>
                      <a:pPr marL="0" marR="0" lvl="0" indent="0" algn="just" defTabSz="914400" rtl="0" eaLnBrk="1" fontAlgn="t" latinLnBrk="0" hangingPunct="1">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Constantia" panose="02030602050306030303" pitchFamily="18" charset="0"/>
                          <a:cs typeface="Arial" panose="020B0604020202020204" pitchFamily="34" charset="0"/>
                        </a:rPr>
                        <a:t>19</a:t>
                      </a:r>
                      <a:endParaRPr kumimoji="0" lang="en-US" altLang="en-US" sz="1200" b="0" i="0" u="none" strike="noStrike" cap="none" normalizeH="0" baseline="0">
                        <a:ln>
                          <a:noFill/>
                        </a:ln>
                        <a:solidFill>
                          <a:srgbClr val="000000"/>
                        </a:solidFill>
                        <a:effectLst/>
                        <a:latin typeface="Arial" panose="020B0604020202020204" pitchFamily="34" charset="0"/>
                        <a:cs typeface="Arial" panose="020B0604020202020204" pitchFamily="34" charset="0"/>
                      </a:endParaRPr>
                    </a:p>
                  </a:txBody>
                  <a:tcPr marL="52738" marR="52738" marT="586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BF5"/>
                    </a:solidFill>
                  </a:tcPr>
                </a:tc>
                <a:tc>
                  <a:txBody>
                    <a:bodyPr/>
                    <a:lstStyle>
                      <a:lvl1pPr>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defRPr>
                      </a:lvl1pPr>
                      <a:lvl2pPr marL="742950" indent="-28575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defRPr>
                      </a:lvl2pPr>
                      <a:lvl3pPr marL="1143000" indent="-22860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defRPr>
                      </a:lvl3pPr>
                      <a:lvl4pPr marL="1600200" indent="-22860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defRPr>
                      </a:lvl4pPr>
                      <a:lvl5pPr marL="2057400" indent="-22860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defRPr>
                      </a:lvl9pPr>
                    </a:lstStyle>
                    <a:p>
                      <a:pPr marL="0" marR="0" lvl="0" indent="0" algn="l" defTabSz="914400" rtl="0" eaLnBrk="1" fontAlgn="t" latinLnBrk="0" hangingPunct="1">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Constantia" panose="02030602050306030303" pitchFamily="18" charset="0"/>
                          <a:cs typeface="Arial" panose="020B0604020202020204" pitchFamily="34" charset="0"/>
                        </a:rPr>
                        <a:t>Relative Humidity</a:t>
                      </a:r>
                      <a:endParaRPr kumimoji="0" lang="en-US" altLang="en-US" sz="1200" b="0" i="0" u="none" strike="noStrike" cap="none" normalizeH="0" baseline="0">
                        <a:ln>
                          <a:noFill/>
                        </a:ln>
                        <a:solidFill>
                          <a:srgbClr val="000000"/>
                        </a:solidFill>
                        <a:effectLst/>
                        <a:latin typeface="Arial" panose="020B0604020202020204" pitchFamily="34" charset="0"/>
                        <a:cs typeface="Arial" panose="020B0604020202020204" pitchFamily="34" charset="0"/>
                      </a:endParaRPr>
                    </a:p>
                  </a:txBody>
                  <a:tcPr marL="52738" marR="52738" marT="586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BF5"/>
                    </a:solidFill>
                  </a:tcPr>
                </a:tc>
                <a:tc>
                  <a:txBody>
                    <a:bodyPr/>
                    <a:lstStyle>
                      <a:lvl1pPr>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defRPr>
                      </a:lvl1pPr>
                      <a:lvl2pPr marL="742950" indent="-28575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defRPr>
                      </a:lvl2pPr>
                      <a:lvl3pPr marL="1143000" indent="-22860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defRPr>
                      </a:lvl3pPr>
                      <a:lvl4pPr marL="1600200" indent="-22860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defRPr>
                      </a:lvl4pPr>
                      <a:lvl5pPr marL="2057400" indent="-22860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defRPr>
                      </a:lvl9pPr>
                    </a:lstStyle>
                    <a:p>
                      <a:pPr marL="0" marR="0" lvl="0" indent="0" algn="just" defTabSz="914400" rtl="0" eaLnBrk="1" fontAlgn="t" latinLnBrk="0" hangingPunct="1">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Constantia" panose="02030602050306030303" pitchFamily="18" charset="0"/>
                          <a:cs typeface="Arial" panose="020B0604020202020204" pitchFamily="34" charset="0"/>
                        </a:rPr>
                        <a:t>5% RH to 95% RH</a:t>
                      </a:r>
                      <a:endParaRPr kumimoji="0" lang="en-US" altLang="en-US" sz="12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marL="52738" marR="52738" marT="586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BF5"/>
                    </a:solidFill>
                  </a:tcPr>
                </a:tc>
                <a:extLst>
                  <a:ext uri="{0D108BD9-81ED-4DB2-BD59-A6C34878D82A}">
                    <a16:rowId xmlns:a16="http://schemas.microsoft.com/office/drawing/2014/main" val="10019"/>
                  </a:ext>
                </a:extLst>
              </a:tr>
            </a:tbl>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2F2F8BD-7FB9-4883-87EA-6B4ACF0C192C}"/>
              </a:ext>
            </a:extLst>
          </p:cNvPr>
          <p:cNvPicPr/>
          <p:nvPr/>
        </p:nvPicPr>
        <p:blipFill>
          <a:blip r:embed="rId2"/>
          <a:srcRect/>
          <a:stretch>
            <a:fillRect/>
          </a:stretch>
        </p:blipFill>
        <p:spPr bwMode="auto">
          <a:xfrm>
            <a:off x="251520" y="1196752"/>
            <a:ext cx="8496944" cy="5040560"/>
          </a:xfrm>
          <a:prstGeom prst="rect">
            <a:avLst/>
          </a:prstGeom>
          <a:solidFill>
            <a:srgbClr val="FFFFFF">
              <a:shade val="85000"/>
            </a:srgbClr>
          </a:solidFill>
          <a:ln w="190500" cap="rnd">
            <a:no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3" name="TextBox 2">
            <a:extLst>
              <a:ext uri="{FF2B5EF4-FFF2-40B4-BE49-F238E27FC236}">
                <a16:creationId xmlns:a16="http://schemas.microsoft.com/office/drawing/2014/main" id="{9A15622A-6B0F-4A40-8214-03BDBC48BF60}"/>
              </a:ext>
            </a:extLst>
          </p:cNvPr>
          <p:cNvSpPr txBox="1"/>
          <p:nvPr/>
        </p:nvSpPr>
        <p:spPr>
          <a:xfrm>
            <a:off x="131763" y="49213"/>
            <a:ext cx="8774112" cy="923925"/>
          </a:xfrm>
          <a:prstGeom prst="rect">
            <a:avLst/>
          </a:prstGeom>
          <a:noFill/>
        </p:spPr>
        <p:txBody>
          <a:bodyPr>
            <a:spAutoFit/>
          </a:bodyPr>
          <a:lstStyle/>
          <a:p>
            <a:pPr algn="ctr">
              <a:defRPr/>
            </a:pPr>
            <a:r>
              <a:rPr lang="en-US" sz="2700" b="1" dirty="0">
                <a:solidFill>
                  <a:srgbClr val="FF0000"/>
                </a:solidFill>
                <a:effectLst>
                  <a:outerShdw blurRad="38100" dist="38100" dir="2700000" algn="tl">
                    <a:srgbClr val="000000">
                      <a:alpha val="43137"/>
                    </a:srgbClr>
                  </a:outerShdw>
                </a:effectLst>
              </a:rPr>
              <a:t>Three types of plugin Communication Module options are available for Smart Meter</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0" name="Content Placeholder 4">
            <a:extLst>
              <a:ext uri="{FF2B5EF4-FFF2-40B4-BE49-F238E27FC236}">
                <a16:creationId xmlns:a16="http://schemas.microsoft.com/office/drawing/2014/main" id="{F2347ECD-545D-4D29-9D69-2A3602EADB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9400" y="1916113"/>
            <a:ext cx="8585200" cy="3457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11" name="Picture 6">
            <a:extLst>
              <a:ext uri="{FF2B5EF4-FFF2-40B4-BE49-F238E27FC236}">
                <a16:creationId xmlns:a16="http://schemas.microsoft.com/office/drawing/2014/main" id="{AD89851B-D60E-4623-8AA9-A4FC6546BC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9563" y="981075"/>
            <a:ext cx="8882062"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4" name="Picture 6">
            <a:extLst>
              <a:ext uri="{FF2B5EF4-FFF2-40B4-BE49-F238E27FC236}">
                <a16:creationId xmlns:a16="http://schemas.microsoft.com/office/drawing/2014/main" id="{F4ED62C4-11C8-43FB-BEB0-AF3561D201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725" y="527050"/>
            <a:ext cx="9053513" cy="580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8" name="Picture 4">
            <a:extLst>
              <a:ext uri="{FF2B5EF4-FFF2-40B4-BE49-F238E27FC236}">
                <a16:creationId xmlns:a16="http://schemas.microsoft.com/office/drawing/2014/main" id="{88D75C4E-0169-47CD-BAB0-A31FF45F04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388" y="0"/>
            <a:ext cx="8785225" cy="6453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2" name="Picture 4">
            <a:extLst>
              <a:ext uri="{FF2B5EF4-FFF2-40B4-BE49-F238E27FC236}">
                <a16:creationId xmlns:a16="http://schemas.microsoft.com/office/drawing/2014/main" id="{A14167E5-2D1B-493A-8304-A6EED67635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950" y="201613"/>
            <a:ext cx="8785225" cy="645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itle 1">
            <a:extLst>
              <a:ext uri="{FF2B5EF4-FFF2-40B4-BE49-F238E27FC236}">
                <a16:creationId xmlns:a16="http://schemas.microsoft.com/office/drawing/2014/main" id="{A8D15A15-659F-43BF-B182-F2E74E68D24A}"/>
              </a:ext>
            </a:extLst>
          </p:cNvPr>
          <p:cNvSpPr>
            <a:spLocks noGrp="1"/>
          </p:cNvSpPr>
          <p:nvPr>
            <p:ph type="title" idx="4294967295"/>
          </p:nvPr>
        </p:nvSpPr>
        <p:spPr>
          <a:xfrm>
            <a:off x="0" y="704850"/>
            <a:ext cx="8229600" cy="3587750"/>
          </a:xfrm>
        </p:spPr>
        <p:txBody>
          <a:bodyPr/>
          <a:lstStyle/>
          <a:p>
            <a:pPr algn="ctr"/>
            <a:r>
              <a:rPr lang="en-US" altLang="en-US"/>
              <a:t>In large, </a:t>
            </a:r>
            <a:br>
              <a:rPr lang="en-US" altLang="en-US"/>
            </a:br>
            <a:r>
              <a:rPr lang="en-US" altLang="en-US"/>
              <a:t>Communication can be divided into two categories: </a:t>
            </a:r>
            <a:br>
              <a:rPr lang="en-US" altLang="en-US"/>
            </a:br>
            <a:r>
              <a:rPr lang="en-US" altLang="en-US" b="1">
                <a:solidFill>
                  <a:srgbClr val="FF0000"/>
                </a:solidFill>
              </a:rPr>
              <a:t>Wired and Wireless. </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extBox 2">
            <a:extLst>
              <a:ext uri="{FF2B5EF4-FFF2-40B4-BE49-F238E27FC236}">
                <a16:creationId xmlns:a16="http://schemas.microsoft.com/office/drawing/2014/main" id="{90EB5AAF-8835-41ED-941D-49850512BCF1}"/>
              </a:ext>
            </a:extLst>
          </p:cNvPr>
          <p:cNvSpPr txBox="1">
            <a:spLocks noChangeArrowheads="1"/>
          </p:cNvSpPr>
          <p:nvPr/>
        </p:nvSpPr>
        <p:spPr bwMode="auto">
          <a:xfrm>
            <a:off x="2281238" y="3263900"/>
            <a:ext cx="5746750" cy="1446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r>
              <a:rPr lang="en-US" altLang="en-US" sz="8800" b="1">
                <a:solidFill>
                  <a:srgbClr val="FF0000"/>
                </a:solidFill>
              </a:rPr>
              <a:t>Wired</a:t>
            </a:r>
            <a:endParaRPr lang="en-US" altLang="en-US" sz="880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BBB70E2-87A1-45FC-934C-47747FBF6BA5}"/>
              </a:ext>
            </a:extLst>
          </p:cNvPr>
          <p:cNvSpPr txBox="1"/>
          <p:nvPr/>
        </p:nvSpPr>
        <p:spPr>
          <a:xfrm>
            <a:off x="179388" y="260350"/>
            <a:ext cx="8785225" cy="6094413"/>
          </a:xfrm>
          <a:prstGeom prst="rect">
            <a:avLst/>
          </a:prstGeom>
          <a:noFill/>
        </p:spPr>
        <p:txBody>
          <a:bodyPr>
            <a:spAutoFit/>
          </a:bodyPr>
          <a:lstStyle/>
          <a:p>
            <a:pPr algn="ctr">
              <a:defRPr/>
            </a:pPr>
            <a:r>
              <a:rPr lang="en-US" sz="2000" b="1" dirty="0">
                <a:solidFill>
                  <a:srgbClr val="FF0000"/>
                </a:solidFill>
              </a:rPr>
              <a:t>Wired Technologies </a:t>
            </a:r>
          </a:p>
          <a:p>
            <a:pPr>
              <a:defRPr/>
            </a:pPr>
            <a:r>
              <a:rPr lang="en-US" sz="1400" dirty="0"/>
              <a:t>There are many different wired communication technologies. Among them the followings are in the most common. </a:t>
            </a:r>
          </a:p>
          <a:p>
            <a:pPr marL="171450" indent="-171450">
              <a:buFont typeface="Arial" panose="020B0604020202020204" pitchFamily="34" charset="0"/>
              <a:buChar char="•"/>
              <a:defRPr/>
            </a:pPr>
            <a:r>
              <a:rPr lang="en-US" sz="1400" b="1" dirty="0"/>
              <a:t>PLC, </a:t>
            </a:r>
          </a:p>
          <a:p>
            <a:pPr marL="171450" indent="-171450">
              <a:buFont typeface="Arial" panose="020B0604020202020204" pitchFamily="34" charset="0"/>
              <a:buChar char="•"/>
              <a:defRPr/>
            </a:pPr>
            <a:r>
              <a:rPr lang="en-US" sz="1400" b="1" dirty="0"/>
              <a:t>Digital Subscriber Line (DSL) and </a:t>
            </a:r>
          </a:p>
          <a:p>
            <a:pPr marL="171450" indent="-171450">
              <a:buFont typeface="Arial" panose="020B0604020202020204" pitchFamily="34" charset="0"/>
              <a:buChar char="•"/>
              <a:defRPr/>
            </a:pPr>
            <a:r>
              <a:rPr lang="en-US" sz="1400" b="1" dirty="0"/>
              <a:t>Fiber Optic </a:t>
            </a:r>
          </a:p>
          <a:p>
            <a:pPr>
              <a:defRPr/>
            </a:pPr>
            <a:r>
              <a:rPr lang="en-US" sz="1400" dirty="0"/>
              <a:t>There are </a:t>
            </a:r>
            <a:r>
              <a:rPr lang="en-US" sz="1400" b="1" dirty="0"/>
              <a:t>two</a:t>
            </a:r>
            <a:r>
              <a:rPr lang="en-US" sz="1400" dirty="0"/>
              <a:t> types of PLC, as they are as follows:</a:t>
            </a:r>
          </a:p>
          <a:p>
            <a:pPr marL="171450" indent="-171450">
              <a:buFont typeface="Arial" panose="020B0604020202020204" pitchFamily="34" charset="0"/>
              <a:buChar char="•"/>
              <a:defRPr/>
            </a:pPr>
            <a:r>
              <a:rPr lang="en-US" sz="1400" b="1" dirty="0"/>
              <a:t>Narrowband PLC (NB-PLC) </a:t>
            </a:r>
          </a:p>
          <a:p>
            <a:pPr marL="171450" indent="-171450">
              <a:buFont typeface="Arial" panose="020B0604020202020204" pitchFamily="34" charset="0"/>
              <a:buChar char="•"/>
              <a:defRPr/>
            </a:pPr>
            <a:r>
              <a:rPr lang="en-US" sz="1400" b="1" dirty="0"/>
              <a:t>Broadband PLC (BB-PLC) </a:t>
            </a:r>
          </a:p>
          <a:p>
            <a:pPr>
              <a:defRPr/>
            </a:pPr>
            <a:endParaRPr lang="en-US" sz="1400" dirty="0"/>
          </a:p>
          <a:p>
            <a:pPr algn="ctr">
              <a:defRPr/>
            </a:pPr>
            <a:r>
              <a:rPr lang="en-US" sz="2000" b="1" dirty="0">
                <a:solidFill>
                  <a:srgbClr val="FF0000"/>
                </a:solidFill>
              </a:rPr>
              <a:t>Narrowband PLC (NB-PLC)</a:t>
            </a:r>
            <a:r>
              <a:rPr lang="en-US" sz="1400" dirty="0">
                <a:solidFill>
                  <a:srgbClr val="FF0000"/>
                </a:solidFill>
              </a:rPr>
              <a:t> </a:t>
            </a:r>
          </a:p>
          <a:p>
            <a:pPr>
              <a:defRPr/>
            </a:pPr>
            <a:r>
              <a:rPr lang="en-US" sz="1400" dirty="0"/>
              <a:t>Narrowband PLC (NB-PLC) technology implies on</a:t>
            </a:r>
          </a:p>
          <a:p>
            <a:pPr marL="171450" indent="-171450">
              <a:buFont typeface="Arial" panose="020B0604020202020204" pitchFamily="34" charset="0"/>
              <a:buChar char="•"/>
              <a:defRPr/>
            </a:pPr>
            <a:r>
              <a:rPr lang="en-US" sz="1400" dirty="0"/>
              <a:t>data is transmitted through a narrow frequency band at a low bit rate. </a:t>
            </a:r>
          </a:p>
          <a:p>
            <a:pPr marL="171450" indent="-171450">
              <a:buFont typeface="Arial" panose="020B0604020202020204" pitchFamily="34" charset="0"/>
              <a:buChar char="•"/>
              <a:defRPr/>
            </a:pPr>
            <a:r>
              <a:rPr lang="en-US" sz="1400" dirty="0"/>
              <a:t>NB-PLC technologies aim at offering indoor </a:t>
            </a:r>
            <a:r>
              <a:rPr lang="en-US" sz="1400" b="1" dirty="0"/>
              <a:t>(home automation) </a:t>
            </a:r>
            <a:r>
              <a:rPr lang="en-US" sz="1400" dirty="0"/>
              <a:t>and outdoor </a:t>
            </a:r>
            <a:r>
              <a:rPr lang="en-US" sz="1400" b="1" dirty="0"/>
              <a:t>(smart grid) </a:t>
            </a:r>
            <a:r>
              <a:rPr lang="en-US" sz="1400" dirty="0"/>
              <a:t>command and control services. </a:t>
            </a:r>
          </a:p>
          <a:p>
            <a:pPr marL="171450" indent="-171450">
              <a:buFont typeface="Arial" panose="020B0604020202020204" pitchFamily="34" charset="0"/>
              <a:buChar char="•"/>
              <a:defRPr/>
            </a:pPr>
            <a:r>
              <a:rPr lang="en-US" sz="1400" dirty="0"/>
              <a:t>One application of NB-PLC is the control and telemetry of electrical equipment such as meters, switches and heaters. </a:t>
            </a:r>
          </a:p>
          <a:p>
            <a:pPr marL="171450" indent="-171450">
              <a:buFont typeface="Arial" panose="020B0604020202020204" pitchFamily="34" charset="0"/>
              <a:buChar char="•"/>
              <a:defRPr/>
            </a:pPr>
            <a:r>
              <a:rPr lang="en-US" sz="1400" dirty="0"/>
              <a:t>NB-PLC is usually applied for the telecommunication link between the smart meter and data concentrator.  </a:t>
            </a:r>
          </a:p>
          <a:p>
            <a:pPr>
              <a:defRPr/>
            </a:pPr>
            <a:r>
              <a:rPr lang="en-US" sz="1400" dirty="0"/>
              <a:t> </a:t>
            </a:r>
          </a:p>
          <a:p>
            <a:pPr>
              <a:defRPr/>
            </a:pPr>
            <a:r>
              <a:rPr lang="en-US" sz="1400" dirty="0"/>
              <a:t>In Europe the NB-PLC band goes roughly from 3 kHz to 150 kHz and is further divided into four sub-bands. More specifically, </a:t>
            </a:r>
          </a:p>
          <a:p>
            <a:pPr marL="285750" indent="-285750">
              <a:buFont typeface="Arial" panose="020B0604020202020204" pitchFamily="34" charset="0"/>
              <a:buChar char="•"/>
              <a:defRPr/>
            </a:pPr>
            <a:r>
              <a:rPr lang="en-US" sz="1400" b="1" dirty="0"/>
              <a:t>the CENELEC A band (3–95 kHz) </a:t>
            </a:r>
            <a:r>
              <a:rPr lang="en-US" sz="1400" dirty="0"/>
              <a:t>is mostly used by power utilities for applications like monitoring or controlling the low-voltage and distribution network. </a:t>
            </a:r>
          </a:p>
          <a:p>
            <a:pPr marL="285750" indent="-285750">
              <a:buFont typeface="Arial" panose="020B0604020202020204" pitchFamily="34" charset="0"/>
              <a:buChar char="•"/>
              <a:defRPr/>
            </a:pPr>
            <a:r>
              <a:rPr lang="en-US" sz="1400" b="1" dirty="0"/>
              <a:t>CENELEC B-band (95–125 kHz) </a:t>
            </a:r>
            <a:r>
              <a:rPr lang="en-US" sz="1400" dirty="0"/>
              <a:t>can be used for any kind of applications, </a:t>
            </a:r>
          </a:p>
          <a:p>
            <a:pPr marL="285750" indent="-285750">
              <a:buFont typeface="Arial" panose="020B0604020202020204" pitchFamily="34" charset="0"/>
              <a:buChar char="•"/>
              <a:defRPr/>
            </a:pPr>
            <a:r>
              <a:rPr lang="en-US" sz="1400" dirty="0"/>
              <a:t>the </a:t>
            </a:r>
            <a:r>
              <a:rPr lang="en-US" sz="1400" b="1" dirty="0"/>
              <a:t>C-band (125–140 kHz) </a:t>
            </a:r>
            <a:r>
              <a:rPr lang="en-US" sz="1400" dirty="0"/>
              <a:t>for home networking systems</a:t>
            </a:r>
          </a:p>
          <a:p>
            <a:pPr marL="285750" indent="-285750">
              <a:buFont typeface="Arial" panose="020B0604020202020204" pitchFamily="34" charset="0"/>
              <a:buChar char="•"/>
              <a:defRPr/>
            </a:pPr>
            <a:r>
              <a:rPr lang="en-US" sz="1400" dirty="0"/>
              <a:t>the </a:t>
            </a:r>
            <a:r>
              <a:rPr lang="en-US" sz="1400" b="1" dirty="0"/>
              <a:t>CENELEC D-band (140–148.5 kHz)</a:t>
            </a:r>
            <a:r>
              <a:rPr lang="en-US" sz="1400" dirty="0"/>
              <a:t> is specified for alarm-and security systems. </a:t>
            </a:r>
          </a:p>
          <a:p>
            <a:pPr marL="285750" indent="-285750">
              <a:buFont typeface="Arial" panose="020B0604020202020204" pitchFamily="34" charset="0"/>
              <a:buChar char="•"/>
              <a:defRPr/>
            </a:pPr>
            <a:r>
              <a:rPr lang="en-US" sz="1400" dirty="0"/>
              <a:t>In Japan, </a:t>
            </a:r>
            <a:r>
              <a:rPr lang="en-US" sz="1400" b="1" dirty="0"/>
              <a:t>ARIB </a:t>
            </a:r>
            <a:r>
              <a:rPr lang="en-US" sz="1400" dirty="0"/>
              <a:t>has specified the 10–450 kHz frequency band for PLC applications, whereas </a:t>
            </a:r>
          </a:p>
          <a:p>
            <a:pPr marL="285750" indent="-285750">
              <a:buFont typeface="Arial" panose="020B0604020202020204" pitchFamily="34" charset="0"/>
              <a:buChar char="•"/>
              <a:defRPr/>
            </a:pPr>
            <a:r>
              <a:rPr lang="en-US" sz="1400" dirty="0"/>
              <a:t>in USA FCC has defined the </a:t>
            </a:r>
            <a:r>
              <a:rPr lang="en-US" sz="1400" b="1" dirty="0"/>
              <a:t>10–490 kHz </a:t>
            </a:r>
            <a:r>
              <a:rPr lang="en-US" sz="1400" dirty="0"/>
              <a:t>frequency band for this purpose. </a:t>
            </a:r>
          </a:p>
          <a:p>
            <a:pPr>
              <a:defRPr/>
            </a:pPr>
            <a:r>
              <a:rPr lang="en-US" sz="1400" dirty="0"/>
              <a:t> </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E107321-C978-4FA5-9556-CFBC18D3EA4E}"/>
              </a:ext>
            </a:extLst>
          </p:cNvPr>
          <p:cNvSpPr txBox="1"/>
          <p:nvPr/>
        </p:nvSpPr>
        <p:spPr>
          <a:xfrm>
            <a:off x="107950" y="404813"/>
            <a:ext cx="8640763" cy="5108575"/>
          </a:xfrm>
          <a:prstGeom prst="rect">
            <a:avLst/>
          </a:prstGeom>
          <a:noFill/>
        </p:spPr>
        <p:txBody>
          <a:bodyPr>
            <a:spAutoFit/>
          </a:bodyPr>
          <a:lstStyle/>
          <a:p>
            <a:pPr algn="ctr">
              <a:defRPr/>
            </a:pPr>
            <a:r>
              <a:rPr lang="en-US" sz="2000" b="1" dirty="0">
                <a:solidFill>
                  <a:srgbClr val="FF0000"/>
                </a:solidFill>
              </a:rPr>
              <a:t>NB-PLC is usually applied for </a:t>
            </a:r>
          </a:p>
          <a:p>
            <a:pPr>
              <a:defRPr/>
            </a:pPr>
            <a:r>
              <a:rPr lang="en-US" dirty="0"/>
              <a:t>the telecommunication link between the smart meter and data concentrator, </a:t>
            </a:r>
          </a:p>
          <a:p>
            <a:pPr>
              <a:defRPr/>
            </a:pPr>
            <a:r>
              <a:rPr lang="en-US" dirty="0"/>
              <a:t>its efficiency depends on </a:t>
            </a:r>
          </a:p>
          <a:p>
            <a:pPr marL="285750" indent="-285750">
              <a:buFont typeface="Arial" panose="020B0604020202020204" pitchFamily="34" charset="0"/>
              <a:buChar char="•"/>
              <a:defRPr/>
            </a:pPr>
            <a:r>
              <a:rPr lang="en-US" dirty="0"/>
              <a:t>the specific PLC technology used and </a:t>
            </a:r>
          </a:p>
          <a:p>
            <a:pPr marL="285750" indent="-285750">
              <a:buFont typeface="Arial" panose="020B0604020202020204" pitchFamily="34" charset="0"/>
              <a:buChar char="•"/>
              <a:defRPr/>
            </a:pPr>
            <a:r>
              <a:rPr lang="en-US" dirty="0"/>
              <a:t>the quality/age of the existing power network in combination with </a:t>
            </a:r>
          </a:p>
          <a:p>
            <a:pPr marL="285750" indent="-285750">
              <a:buFont typeface="Arial" panose="020B0604020202020204" pitchFamily="34" charset="0"/>
              <a:buChar char="•"/>
              <a:defRPr/>
            </a:pPr>
            <a:r>
              <a:rPr lang="en-US" dirty="0"/>
              <a:t>the demography of the power network. </a:t>
            </a:r>
          </a:p>
          <a:p>
            <a:pPr marL="285750" indent="-285750">
              <a:buFont typeface="Arial" panose="020B0604020202020204" pitchFamily="34" charset="0"/>
              <a:buChar char="•"/>
              <a:defRPr/>
            </a:pPr>
            <a:r>
              <a:rPr lang="en-US" dirty="0"/>
              <a:t>NB-PLC provides best performance in clean energy networks. </a:t>
            </a:r>
          </a:p>
          <a:p>
            <a:pPr>
              <a:defRPr/>
            </a:pPr>
            <a:endParaRPr lang="en-US" dirty="0"/>
          </a:p>
          <a:p>
            <a:pPr>
              <a:defRPr/>
            </a:pPr>
            <a:r>
              <a:rPr lang="en-US" dirty="0"/>
              <a:t>Difficulties:</a:t>
            </a:r>
          </a:p>
          <a:p>
            <a:pPr marL="285750" indent="-285750">
              <a:buFont typeface="Arial" panose="020B0604020202020204" pitchFamily="34" charset="0"/>
              <a:buChar char="•"/>
              <a:defRPr/>
            </a:pPr>
            <a:r>
              <a:rPr lang="en-US" dirty="0"/>
              <a:t>it is hard to quantify the NB-PLC in an urban/industrial mixed environment where appliances are often more aged and not necessarily regulated</a:t>
            </a:r>
          </a:p>
          <a:p>
            <a:pPr marL="285750" indent="-285750">
              <a:buFont typeface="Arial" panose="020B0604020202020204" pitchFamily="34" charset="0"/>
              <a:buChar char="•"/>
              <a:defRPr/>
            </a:pPr>
            <a:r>
              <a:rPr lang="en-US" dirty="0"/>
              <a:t>the more regulated environments (such as seen in Europe). </a:t>
            </a:r>
          </a:p>
          <a:p>
            <a:pPr marL="285750" indent="-285750">
              <a:buFont typeface="Arial" panose="020B0604020202020204" pitchFamily="34" charset="0"/>
              <a:buChar char="•"/>
              <a:defRPr/>
            </a:pPr>
            <a:r>
              <a:rPr lang="en-US" dirty="0"/>
              <a:t>the technology relies on availability of power on the network for the transmission of data, </a:t>
            </a:r>
          </a:p>
          <a:p>
            <a:pPr marL="285750" indent="-285750">
              <a:buFont typeface="Arial" panose="020B0604020202020204" pitchFamily="34" charset="0"/>
              <a:buChar char="•"/>
              <a:defRPr/>
            </a:pPr>
            <a:r>
              <a:rPr lang="en-US" dirty="0"/>
              <a:t>during an outage it is not possible for the meters to send last gaps messages to the AMI management systems. </a:t>
            </a:r>
          </a:p>
          <a:p>
            <a:pPr marL="285750" indent="-285750">
              <a:buFont typeface="Arial" panose="020B0604020202020204" pitchFamily="34" charset="0"/>
              <a:buChar char="•"/>
              <a:defRPr/>
            </a:pPr>
            <a:r>
              <a:rPr lang="en-US" dirty="0"/>
              <a:t>The absence of the actual message from the meter impacts how and conclusions can be drawn during an outage.  </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extBox 3">
            <a:extLst>
              <a:ext uri="{FF2B5EF4-FFF2-40B4-BE49-F238E27FC236}">
                <a16:creationId xmlns:a16="http://schemas.microsoft.com/office/drawing/2014/main" id="{80EFE93B-5377-4F69-BC78-10100B11D14A}"/>
              </a:ext>
            </a:extLst>
          </p:cNvPr>
          <p:cNvSpPr txBox="1">
            <a:spLocks noChangeArrowheads="1"/>
          </p:cNvSpPr>
          <p:nvPr/>
        </p:nvSpPr>
        <p:spPr bwMode="auto">
          <a:xfrm>
            <a:off x="107950" y="188913"/>
            <a:ext cx="8497888" cy="24468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285750" indent="-285750" eaLnBrk="1" hangingPunct="1">
              <a:buFont typeface="Arial" panose="020B0604020202020204" pitchFamily="34" charset="0"/>
              <a:buChar char="•"/>
            </a:pPr>
            <a:r>
              <a:rPr lang="en-US" altLang="en-US" sz="1700" dirty="0">
                <a:latin typeface="Book Antiqua" panose="02040602050305030304" pitchFamily="18" charset="0"/>
              </a:rPr>
              <a:t>The basic Principle of Prepayment is to buy Energy in advance and inform the meter in some ways </a:t>
            </a:r>
          </a:p>
          <a:p>
            <a:pPr marL="285750" indent="-285750" eaLnBrk="1" hangingPunct="1">
              <a:buFont typeface="Arial" panose="020B0604020202020204" pitchFamily="34" charset="0"/>
              <a:buChar char="•"/>
            </a:pPr>
            <a:r>
              <a:rPr lang="en-US" altLang="en-US" sz="1700" dirty="0">
                <a:latin typeface="Book Antiqua" panose="02040602050305030304" pitchFamily="18" charset="0"/>
              </a:rPr>
              <a:t>The credit stored is deducted as per energy usages and the meter will cut the output line as the credit reaches zero.</a:t>
            </a:r>
          </a:p>
          <a:p>
            <a:pPr marL="285750" indent="-285750" eaLnBrk="1" hangingPunct="1">
              <a:buFont typeface="Arial" panose="020B0604020202020204" pitchFamily="34" charset="0"/>
              <a:buChar char="•"/>
            </a:pPr>
            <a:r>
              <a:rPr lang="en-US" altLang="en-US" sz="1700" dirty="0">
                <a:latin typeface="Book Antiqua" panose="02040602050305030304" pitchFamily="18" charset="0"/>
              </a:rPr>
              <a:t>If the consumers buy more credit and recharges, he can enjoy energy usage without discontinuity</a:t>
            </a:r>
          </a:p>
          <a:p>
            <a:pPr marL="285750" indent="-285750" eaLnBrk="1" hangingPunct="1">
              <a:buFont typeface="Arial" panose="020B0604020202020204" pitchFamily="34" charset="0"/>
              <a:buChar char="•"/>
            </a:pPr>
            <a:r>
              <a:rPr lang="en-US" altLang="en-US" sz="1700" dirty="0">
                <a:latin typeface="Book Antiqua" panose="02040602050305030304" pitchFamily="18" charset="0"/>
              </a:rPr>
              <a:t>Vending Station with online payment system are used to sell credit to the consumers</a:t>
            </a:r>
          </a:p>
          <a:p>
            <a:pPr marL="285750" indent="-285750" eaLnBrk="1" hangingPunct="1">
              <a:buFont typeface="Arial" panose="020B0604020202020204" pitchFamily="34" charset="0"/>
              <a:buChar char="•"/>
            </a:pPr>
            <a:r>
              <a:rPr lang="en-US" altLang="en-US" sz="1700" dirty="0">
                <a:latin typeface="Book Antiqua" panose="02040602050305030304" pitchFamily="18" charset="0"/>
              </a:rPr>
              <a:t>No Due will be generated.</a:t>
            </a:r>
          </a:p>
        </p:txBody>
      </p:sp>
      <p:sp>
        <p:nvSpPr>
          <p:cNvPr id="2" name="TextBox 1">
            <a:extLst>
              <a:ext uri="{FF2B5EF4-FFF2-40B4-BE49-F238E27FC236}">
                <a16:creationId xmlns:a16="http://schemas.microsoft.com/office/drawing/2014/main" id="{32F1D811-768B-4DB1-8248-B20D53DF324A}"/>
              </a:ext>
            </a:extLst>
          </p:cNvPr>
          <p:cNvSpPr txBox="1"/>
          <p:nvPr/>
        </p:nvSpPr>
        <p:spPr>
          <a:xfrm>
            <a:off x="252413" y="2695422"/>
            <a:ext cx="8353425" cy="3581400"/>
          </a:xfrm>
          <a:prstGeom prst="rect">
            <a:avLst/>
          </a:prstGeom>
          <a:noFill/>
        </p:spPr>
        <p:txBody>
          <a:bodyPr>
            <a:spAutoFit/>
          </a:bodyPr>
          <a:lstStyle/>
          <a:p>
            <a:pPr marL="285750" indent="-285750" eaLnBrk="1" hangingPunct="1">
              <a:lnSpc>
                <a:spcPct val="90000"/>
              </a:lnSpc>
              <a:buFont typeface="Arial" panose="020B0604020202020204" pitchFamily="34" charset="0"/>
              <a:buChar char="•"/>
              <a:defRPr/>
            </a:pPr>
            <a:r>
              <a:rPr lang="en-US" altLang="en-US" dirty="0">
                <a:solidFill>
                  <a:schemeClr val="accent2">
                    <a:lumMod val="75000"/>
                  </a:schemeClr>
                </a:solidFill>
              </a:rPr>
              <a:t>Easy to add credit to the meter</a:t>
            </a:r>
          </a:p>
          <a:p>
            <a:pPr marL="285750" indent="-285750" eaLnBrk="1" hangingPunct="1">
              <a:lnSpc>
                <a:spcPct val="90000"/>
              </a:lnSpc>
              <a:buFont typeface="Arial" panose="020B0604020202020204" pitchFamily="34" charset="0"/>
              <a:buChar char="•"/>
              <a:defRPr/>
            </a:pPr>
            <a:r>
              <a:rPr lang="en-US" altLang="en-US" dirty="0">
                <a:solidFill>
                  <a:schemeClr val="accent2">
                    <a:lumMod val="75000"/>
                  </a:schemeClr>
                </a:solidFill>
              </a:rPr>
              <a:t>Warning for low credit</a:t>
            </a:r>
          </a:p>
          <a:p>
            <a:pPr marL="285750" indent="-285750" eaLnBrk="1" hangingPunct="1">
              <a:lnSpc>
                <a:spcPct val="90000"/>
              </a:lnSpc>
              <a:buFont typeface="Arial" panose="020B0604020202020204" pitchFamily="34" charset="0"/>
              <a:buChar char="•"/>
              <a:defRPr/>
            </a:pPr>
            <a:r>
              <a:rPr lang="en-US" altLang="en-US" dirty="0">
                <a:solidFill>
                  <a:schemeClr val="accent2">
                    <a:lumMod val="75000"/>
                  </a:schemeClr>
                </a:solidFill>
              </a:rPr>
              <a:t>Negative credit during Friendly hours/Holidays</a:t>
            </a:r>
          </a:p>
          <a:p>
            <a:pPr marL="285750" indent="-285750" eaLnBrk="1" hangingPunct="1">
              <a:lnSpc>
                <a:spcPct val="90000"/>
              </a:lnSpc>
              <a:buFont typeface="Arial" panose="020B0604020202020204" pitchFamily="34" charset="0"/>
              <a:buChar char="•"/>
              <a:defRPr/>
            </a:pPr>
            <a:r>
              <a:rPr lang="en-US" altLang="en-US" dirty="0">
                <a:solidFill>
                  <a:schemeClr val="accent2">
                    <a:lumMod val="75000"/>
                  </a:schemeClr>
                </a:solidFill>
              </a:rPr>
              <a:t>Emergency credit</a:t>
            </a:r>
          </a:p>
          <a:p>
            <a:pPr marL="285750" indent="-285750" eaLnBrk="1" hangingPunct="1">
              <a:lnSpc>
                <a:spcPct val="90000"/>
              </a:lnSpc>
              <a:buFont typeface="Arial" panose="020B0604020202020204" pitchFamily="34" charset="0"/>
              <a:buChar char="•"/>
              <a:defRPr/>
            </a:pPr>
            <a:r>
              <a:rPr lang="en-US" altLang="en-US" dirty="0">
                <a:solidFill>
                  <a:schemeClr val="accent2">
                    <a:lumMod val="75000"/>
                  </a:schemeClr>
                </a:solidFill>
              </a:rPr>
              <a:t>Data exchange between meter and the utility</a:t>
            </a:r>
          </a:p>
          <a:p>
            <a:pPr marL="285750" indent="-285750" eaLnBrk="1" hangingPunct="1">
              <a:lnSpc>
                <a:spcPct val="90000"/>
              </a:lnSpc>
              <a:buFont typeface="Arial" panose="020B0604020202020204" pitchFamily="34" charset="0"/>
              <a:buChar char="•"/>
              <a:defRPr/>
            </a:pPr>
            <a:r>
              <a:rPr lang="en-US" altLang="en-US" dirty="0">
                <a:solidFill>
                  <a:schemeClr val="accent2">
                    <a:lumMod val="75000"/>
                  </a:schemeClr>
                </a:solidFill>
              </a:rPr>
              <a:t>Tamper protection</a:t>
            </a:r>
          </a:p>
          <a:p>
            <a:pPr marL="285750" indent="-285750" eaLnBrk="1" hangingPunct="1">
              <a:lnSpc>
                <a:spcPct val="90000"/>
              </a:lnSpc>
              <a:buFont typeface="Arial" panose="020B0604020202020204" pitchFamily="34" charset="0"/>
              <a:buChar char="•"/>
              <a:defRPr/>
            </a:pPr>
            <a:r>
              <a:rPr lang="en-US" altLang="en-US" dirty="0">
                <a:solidFill>
                  <a:schemeClr val="accent2">
                    <a:lumMod val="75000"/>
                  </a:schemeClr>
                </a:solidFill>
              </a:rPr>
              <a:t>Abnormal voltage protection</a:t>
            </a:r>
          </a:p>
          <a:p>
            <a:pPr marL="285750" indent="-285750" eaLnBrk="1" hangingPunct="1">
              <a:lnSpc>
                <a:spcPct val="90000"/>
              </a:lnSpc>
              <a:buFont typeface="Arial" panose="020B0604020202020204" pitchFamily="34" charset="0"/>
              <a:buChar char="•"/>
              <a:defRPr/>
            </a:pPr>
            <a:r>
              <a:rPr lang="en-US" altLang="en-US" dirty="0">
                <a:solidFill>
                  <a:schemeClr val="accent2">
                    <a:lumMod val="75000"/>
                  </a:schemeClr>
                </a:solidFill>
              </a:rPr>
              <a:t>Non-allowance of over sanctioned load</a:t>
            </a:r>
          </a:p>
          <a:p>
            <a:pPr marL="285750" indent="-285750" eaLnBrk="1" hangingPunct="1">
              <a:lnSpc>
                <a:spcPct val="90000"/>
              </a:lnSpc>
              <a:buFont typeface="Arial" panose="020B0604020202020204" pitchFamily="34" charset="0"/>
              <a:buChar char="•"/>
              <a:defRPr/>
            </a:pPr>
            <a:r>
              <a:rPr lang="en-US" altLang="en-US" dirty="0">
                <a:solidFill>
                  <a:schemeClr val="accent2">
                    <a:lumMod val="75000"/>
                  </a:schemeClr>
                </a:solidFill>
              </a:rPr>
              <a:t>Automated record keeping</a:t>
            </a:r>
          </a:p>
          <a:p>
            <a:pPr marL="285750" indent="-285750" eaLnBrk="1" hangingPunct="1">
              <a:lnSpc>
                <a:spcPct val="90000"/>
              </a:lnSpc>
              <a:buFont typeface="Arial" panose="020B0604020202020204" pitchFamily="34" charset="0"/>
              <a:buChar char="•"/>
              <a:defRPr/>
            </a:pPr>
            <a:r>
              <a:rPr lang="en-US" altLang="en-US" dirty="0">
                <a:solidFill>
                  <a:schemeClr val="accent2">
                    <a:lumMod val="75000"/>
                  </a:schemeClr>
                </a:solidFill>
              </a:rPr>
              <a:t>No outstanding</a:t>
            </a:r>
          </a:p>
          <a:p>
            <a:pPr marL="285750" indent="-285750" eaLnBrk="1" hangingPunct="1">
              <a:lnSpc>
                <a:spcPct val="90000"/>
              </a:lnSpc>
              <a:buFont typeface="Arial" panose="020B0604020202020204" pitchFamily="34" charset="0"/>
              <a:buChar char="•"/>
              <a:defRPr/>
            </a:pPr>
            <a:r>
              <a:rPr lang="en-US" altLang="en-US" dirty="0">
                <a:solidFill>
                  <a:schemeClr val="accent2">
                    <a:lumMod val="75000"/>
                  </a:schemeClr>
                </a:solidFill>
              </a:rPr>
              <a:t>Advance collection of bills</a:t>
            </a:r>
          </a:p>
          <a:p>
            <a:pPr marL="285750" indent="-285750" eaLnBrk="1" hangingPunct="1">
              <a:lnSpc>
                <a:spcPct val="90000"/>
              </a:lnSpc>
              <a:buFont typeface="Arial" panose="020B0604020202020204" pitchFamily="34" charset="0"/>
              <a:buChar char="•"/>
              <a:defRPr/>
            </a:pPr>
            <a:r>
              <a:rPr lang="en-US" altLang="en-US" dirty="0">
                <a:solidFill>
                  <a:schemeClr val="accent2">
                    <a:lumMod val="75000"/>
                  </a:schemeClr>
                </a:solidFill>
              </a:rPr>
              <a:t>No need for meter reader and billing</a:t>
            </a:r>
          </a:p>
          <a:p>
            <a:pPr marL="285750" indent="-285750" eaLnBrk="1" hangingPunct="1">
              <a:lnSpc>
                <a:spcPct val="90000"/>
              </a:lnSpc>
              <a:buFont typeface="Arial" panose="020B0604020202020204" pitchFamily="34" charset="0"/>
              <a:buChar char="•"/>
              <a:defRPr/>
            </a:pPr>
            <a:r>
              <a:rPr lang="en-US" altLang="en-US" dirty="0">
                <a:solidFill>
                  <a:schemeClr val="accent2">
                    <a:lumMod val="75000"/>
                  </a:schemeClr>
                </a:solidFill>
              </a:rPr>
              <a:t>Reduce down the confusion in between the house owner and the tenant as well as with the Utility people.</a:t>
            </a:r>
          </a:p>
        </p:txBody>
      </p:sp>
    </p:spTree>
    <p:extLst>
      <p:ext uri="{BB962C8B-B14F-4D97-AF65-F5344CB8AC3E}">
        <p14:creationId xmlns:p14="http://schemas.microsoft.com/office/powerpoint/2010/main" val="402563392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extBox 3">
            <a:extLst>
              <a:ext uri="{FF2B5EF4-FFF2-40B4-BE49-F238E27FC236}">
                <a16:creationId xmlns:a16="http://schemas.microsoft.com/office/drawing/2014/main" id="{12978915-3C2D-4430-971C-7426D42BC82F}"/>
              </a:ext>
            </a:extLst>
          </p:cNvPr>
          <p:cNvSpPr txBox="1">
            <a:spLocks noChangeArrowheads="1"/>
          </p:cNvSpPr>
          <p:nvPr/>
        </p:nvSpPr>
        <p:spPr bwMode="auto">
          <a:xfrm>
            <a:off x="323850" y="504825"/>
            <a:ext cx="8064500" cy="5848350"/>
          </a:xfrm>
          <a:prstGeom prst="rect">
            <a:avLst/>
          </a:prstGeom>
          <a:noFill/>
          <a:ln>
            <a:noFill/>
          </a:ln>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defRPr/>
            </a:pPr>
            <a:r>
              <a:rPr lang="en-US" altLang="en-US" sz="1100" dirty="0"/>
              <a:t>Two Orthogonal Frequency Division Multiplexing (OFDM)-based NB-PLC solutions that can offer high data rates,</a:t>
            </a:r>
          </a:p>
          <a:p>
            <a:pPr marL="171450" indent="-171450" algn="ctr">
              <a:buFont typeface="Arial" panose="020B0604020202020204" pitchFamily="34" charset="0"/>
              <a:buChar char="•"/>
              <a:defRPr/>
            </a:pPr>
            <a:r>
              <a:rPr lang="en-US" altLang="en-US" sz="1100" b="1" dirty="0">
                <a:solidFill>
                  <a:srgbClr val="FF0000"/>
                </a:solidFill>
              </a:rPr>
              <a:t>PRIME and</a:t>
            </a:r>
          </a:p>
          <a:p>
            <a:pPr marL="171450" indent="-171450" algn="ctr">
              <a:buFont typeface="Arial" panose="020B0604020202020204" pitchFamily="34" charset="0"/>
              <a:buChar char="•"/>
              <a:defRPr/>
            </a:pPr>
            <a:r>
              <a:rPr lang="en-US" altLang="en-US" sz="1100" b="1" dirty="0">
                <a:solidFill>
                  <a:srgbClr val="FF0000"/>
                </a:solidFill>
              </a:rPr>
              <a:t>G3-PLC </a:t>
            </a:r>
          </a:p>
          <a:p>
            <a:pPr>
              <a:defRPr/>
            </a:pPr>
            <a:r>
              <a:rPr lang="en-US" altLang="en-US" sz="1100" dirty="0"/>
              <a:t>Both PRIME and G3-PLC use the (OFDM) transmission method and the DBPSK/DQPSK modulation technique. </a:t>
            </a:r>
          </a:p>
          <a:p>
            <a:pPr>
              <a:defRPr/>
            </a:pPr>
            <a:r>
              <a:rPr lang="en-US" altLang="en-US" sz="1100" dirty="0"/>
              <a:t>The difference is that</a:t>
            </a:r>
          </a:p>
          <a:p>
            <a:pPr marL="171450" indent="-171450">
              <a:buFont typeface="Arial" panose="020B0604020202020204" pitchFamily="34" charset="0"/>
              <a:buChar char="•"/>
              <a:defRPr/>
            </a:pPr>
            <a:r>
              <a:rPr lang="en-US" altLang="en-US" sz="1100" dirty="0"/>
              <a:t>in PRIME the DPSK concept is used in the frequency domain and the encoding process, whereas </a:t>
            </a:r>
          </a:p>
          <a:p>
            <a:pPr marL="171450" indent="-171450">
              <a:buFont typeface="Arial" panose="020B0604020202020204" pitchFamily="34" charset="0"/>
              <a:buChar char="•"/>
              <a:defRPr/>
            </a:pPr>
            <a:r>
              <a:rPr lang="en-US" altLang="en-US" sz="1100" dirty="0"/>
              <a:t>in G3-PLC in the time domain and the encoding process. </a:t>
            </a:r>
          </a:p>
          <a:p>
            <a:pPr>
              <a:defRPr/>
            </a:pPr>
            <a:r>
              <a:rPr lang="en-US" altLang="en-US" sz="1100" b="1" dirty="0"/>
              <a:t>The encoding process:</a:t>
            </a:r>
          </a:p>
          <a:p>
            <a:pPr>
              <a:defRPr/>
            </a:pPr>
            <a:r>
              <a:rPr lang="en-US" altLang="en-US" sz="1100" dirty="0"/>
              <a:t>	</a:t>
            </a:r>
            <a:r>
              <a:rPr lang="en-US" altLang="en-US" sz="1100" b="1" dirty="0"/>
              <a:t>IEEE 1901.2: </a:t>
            </a:r>
            <a:r>
              <a:rPr lang="en-US" altLang="en-US" sz="1100" dirty="0"/>
              <a:t>It is a high data rate standard and it defines NB-PLC both via alternating and direct current. Smart Grid applications are included. Other PLC technologies operating below 500 kHz can also coexist. It is noteworthy that the standard includes three physical and MAC layer specifications, the G3-PLC (10– 500 kHz), the G3-PLC for CENELEC A and the PRIME for CENELEC. </a:t>
            </a:r>
          </a:p>
          <a:p>
            <a:pPr>
              <a:defRPr/>
            </a:pPr>
            <a:r>
              <a:rPr lang="en-US" altLang="en-US" sz="1100" dirty="0"/>
              <a:t>For Smart Grid:</a:t>
            </a:r>
          </a:p>
          <a:p>
            <a:pPr>
              <a:defRPr/>
            </a:pPr>
            <a:r>
              <a:rPr lang="en-US" altLang="en-US" sz="1100" dirty="0"/>
              <a:t>	</a:t>
            </a:r>
            <a:r>
              <a:rPr lang="en-US" altLang="en-US" sz="1100" b="1" dirty="0"/>
              <a:t>ITU-T </a:t>
            </a:r>
            <a:r>
              <a:rPr lang="en-US" altLang="en-US" sz="1100" b="1" dirty="0" err="1"/>
              <a:t>G.hnem</a:t>
            </a:r>
            <a:r>
              <a:rPr lang="en-US" altLang="en-US" sz="1100" b="1" dirty="0"/>
              <a:t>: </a:t>
            </a:r>
            <a:r>
              <a:rPr lang="en-US" altLang="en-US" sz="1100" dirty="0"/>
              <a:t>This standard can be used for a variety of Smart Grid applications such as smart metering, demand response, etc. It is a high data rate standard and uses the OFDM technology that refers to in-home energy management and home automation. It should be noted, that in this standard, the recommendations ITU-T G.9902, ITU-T G.9903, ITU-T G.9904 are included, which contain the physical and data link layer specifications for ITU-T G.9902, G3-PLC and PRIME NB-PLC OFDM transceivers respectively. </a:t>
            </a:r>
          </a:p>
          <a:p>
            <a:pPr>
              <a:defRPr/>
            </a:pPr>
            <a:r>
              <a:rPr lang="en-US" altLang="en-US" sz="1100" dirty="0"/>
              <a:t>	</a:t>
            </a:r>
            <a:r>
              <a:rPr lang="en-US" altLang="en-US" sz="1100" b="1" dirty="0"/>
              <a:t>IEC 61334: Part 5 </a:t>
            </a:r>
            <a:r>
              <a:rPr lang="en-US" altLang="en-US" sz="1100" dirty="0"/>
              <a:t>of this standard defines NB-PLC systems, whereas part 5-1 defines in particular an S-FSK scheme (G1 specification</a:t>
            </a:r>
            <a:r>
              <a:rPr lang="en-US" altLang="en-US" sz="1100" b="1" dirty="0"/>
              <a:t>). Single carrier technologies are used, meaning that the data rate is low</a:t>
            </a:r>
            <a:r>
              <a:rPr lang="en-US" altLang="en-US" sz="1100" dirty="0"/>
              <a:t>. The data concentrator in such a system acts as a “local relay” for a management center. </a:t>
            </a:r>
          </a:p>
          <a:p>
            <a:pPr>
              <a:defRPr/>
            </a:pPr>
            <a:endParaRPr lang="en-US" altLang="en-US" sz="1100" dirty="0"/>
          </a:p>
          <a:p>
            <a:pPr marL="171450" indent="-171450">
              <a:buFont typeface="Arial" panose="020B0604020202020204" pitchFamily="34" charset="0"/>
              <a:buChar char="•"/>
              <a:defRPr/>
            </a:pPr>
            <a:r>
              <a:rPr lang="en-US" altLang="en-US" sz="1100" dirty="0"/>
              <a:t> </a:t>
            </a:r>
            <a:r>
              <a:rPr lang="en-US" altLang="en-US" sz="1100" b="1" dirty="0"/>
              <a:t>the Binary </a:t>
            </a:r>
            <a:r>
              <a:rPr lang="en-US" altLang="en-US" sz="1100" b="1" dirty="0" err="1"/>
              <a:t>PhaseShift</a:t>
            </a:r>
            <a:r>
              <a:rPr lang="en-US" altLang="en-US" sz="1100" b="1" dirty="0"/>
              <a:t> Keying (BPSK) modulation</a:t>
            </a:r>
          </a:p>
          <a:p>
            <a:pPr>
              <a:defRPr/>
            </a:pPr>
            <a:r>
              <a:rPr lang="en-US" altLang="en-US" sz="1100" dirty="0"/>
              <a:t>There is another technology that is also popular for smart meter applications when it comes to the data transmission from the smart meter to the data concentrator, namely Meters and More. According to it the physical layer is designed by using the Binary </a:t>
            </a:r>
            <a:r>
              <a:rPr lang="en-US" altLang="en-US" sz="1100" dirty="0" err="1"/>
              <a:t>PhaseShift</a:t>
            </a:r>
            <a:r>
              <a:rPr lang="en-US" altLang="en-US" sz="1100" dirty="0"/>
              <a:t> Keying (BPSK) modulation, while the LLC layer is based on IEC 61334-4-3. This technology is optimum for the transmission of very short messages, but the data rate is only 1200 bps (@50 Hz) and 2400 bps (@60 Hz). </a:t>
            </a:r>
          </a:p>
          <a:p>
            <a:pPr>
              <a:defRPr/>
            </a:pPr>
            <a:r>
              <a:rPr lang="en-US" altLang="en-US" sz="1100" dirty="0"/>
              <a:t> </a:t>
            </a:r>
          </a:p>
          <a:p>
            <a:pPr>
              <a:defRPr/>
            </a:pPr>
            <a:r>
              <a:rPr lang="en-US" altLang="en-US" sz="1100" dirty="0"/>
              <a:t>While NB-PLC is usually applied for the telecommunication link between the smart meter and data concentrator, its efficiency depends on the specific PLC technology used and the quality/age of the existing power network in combination with the demography of the power network. NB-PLC provides best performance in clean energy networks. While it is hard to quantify the NB-PLC in an urban/industrial mixed environment where appliances are often more aged and not necessarily regulated (e.g. for EMC) tend to have lesser overall performance then the more regulated environments such as seen in Europe. It should further be noted that due to the fact the technology relies on availability of power on the network for the transmission of data, as a result of this during an outage it is not possible for the meters to send last gaps messages to the AMI management systems. The absence of the actual message from the meter impacts how and conclusions can be drawn during an outage.  </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extBox 3">
            <a:extLst>
              <a:ext uri="{FF2B5EF4-FFF2-40B4-BE49-F238E27FC236}">
                <a16:creationId xmlns:a16="http://schemas.microsoft.com/office/drawing/2014/main" id="{7DCDE1C6-AB2D-442E-8B26-901A6BDF489C}"/>
              </a:ext>
            </a:extLst>
          </p:cNvPr>
          <p:cNvSpPr txBox="1">
            <a:spLocks noChangeArrowheads="1"/>
          </p:cNvSpPr>
          <p:nvPr/>
        </p:nvSpPr>
        <p:spPr bwMode="auto">
          <a:xfrm>
            <a:off x="395288" y="476250"/>
            <a:ext cx="7848600"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a:r>
              <a:rPr lang="en-US" altLang="en-US" b="1">
                <a:solidFill>
                  <a:srgbClr val="FF0000"/>
                </a:solidFill>
              </a:rPr>
              <a:t>NB-PLC Requirements </a:t>
            </a:r>
          </a:p>
          <a:p>
            <a:r>
              <a:rPr lang="en-US" altLang="en-US"/>
              <a:t>General </a:t>
            </a:r>
          </a:p>
          <a:p>
            <a:r>
              <a:rPr lang="en-US" altLang="en-US"/>
              <a:t>•	PLC equipment shall be G3-PLC product certified for FCC band. If not certified yet, certification shall be submitted before 2 (two) weeks of Factory Acceptance Test. Platform certificate is not acceptable. </a:t>
            </a:r>
          </a:p>
          <a:p>
            <a:r>
              <a:rPr lang="en-US" altLang="en-US"/>
              <a:t>•	It shall support two-way communication. </a:t>
            </a:r>
          </a:p>
          <a:p>
            <a:r>
              <a:rPr lang="en-US" altLang="en-US"/>
              <a:t>•	It shall support over the air firmware upgrade. </a:t>
            </a:r>
          </a:p>
          <a:p>
            <a:r>
              <a:rPr lang="en-US" altLang="en-US"/>
              <a:t>•	It shall support time synchronization. </a:t>
            </a:r>
          </a:p>
        </p:txBody>
      </p:sp>
      <p:sp>
        <p:nvSpPr>
          <p:cNvPr id="52227" name="TextBox 5">
            <a:extLst>
              <a:ext uri="{FF2B5EF4-FFF2-40B4-BE49-F238E27FC236}">
                <a16:creationId xmlns:a16="http://schemas.microsoft.com/office/drawing/2014/main" id="{9D02E54C-58E5-4B18-94C6-66475EBCF45C}"/>
              </a:ext>
            </a:extLst>
          </p:cNvPr>
          <p:cNvSpPr txBox="1">
            <a:spLocks noChangeArrowheads="1"/>
          </p:cNvSpPr>
          <p:nvPr/>
        </p:nvSpPr>
        <p:spPr bwMode="auto">
          <a:xfrm>
            <a:off x="395288" y="2965450"/>
            <a:ext cx="8353425" cy="341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r>
              <a:rPr lang="en-US" altLang="en-US"/>
              <a:t>Communication module for smart meter </a:t>
            </a:r>
          </a:p>
          <a:p>
            <a:r>
              <a:rPr lang="en-US" altLang="en-US"/>
              <a:t>•	It shall be field replaceable. </a:t>
            </a:r>
          </a:p>
          <a:p>
            <a:r>
              <a:rPr lang="en-US" altLang="en-US"/>
              <a:t>•	It shall be plug-and-play. </a:t>
            </a:r>
          </a:p>
          <a:p>
            <a:r>
              <a:rPr lang="en-US" altLang="en-US"/>
              <a:t>•	It shall support auto registration. </a:t>
            </a:r>
          </a:p>
          <a:p>
            <a:r>
              <a:rPr lang="en-US" altLang="en-US"/>
              <a:t>•	It shall support auto routing </a:t>
            </a:r>
          </a:p>
          <a:p>
            <a:r>
              <a:rPr lang="en-US" altLang="en-US"/>
              <a:t>•	It shall be powered by meter itself. </a:t>
            </a:r>
          </a:p>
          <a:p>
            <a:r>
              <a:rPr lang="en-US" altLang="en-US"/>
              <a:t>•	It should be possible to retrieve mesh topology. </a:t>
            </a:r>
          </a:p>
          <a:p>
            <a:r>
              <a:rPr lang="en-US" altLang="en-US"/>
              <a:t>•	It should be possible to communicate with the meters directly using DLMS/COSEM and CoAP. </a:t>
            </a:r>
          </a:p>
          <a:p>
            <a:r>
              <a:rPr lang="en-US" altLang="en-US"/>
              <a:t>•	It should be possible both to unicast (upgrade one meter node) and multicast (upgrade a group of meter nodes simultaneously) using software and common configurations. </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itle 1">
            <a:extLst>
              <a:ext uri="{FF2B5EF4-FFF2-40B4-BE49-F238E27FC236}">
                <a16:creationId xmlns:a16="http://schemas.microsoft.com/office/drawing/2014/main" id="{51BFCAA2-96AA-456B-8309-70E63AD6FA30}"/>
              </a:ext>
            </a:extLst>
          </p:cNvPr>
          <p:cNvSpPr txBox="1">
            <a:spLocks/>
          </p:cNvSpPr>
          <p:nvPr/>
        </p:nvSpPr>
        <p:spPr bwMode="auto">
          <a:xfrm>
            <a:off x="323850" y="981075"/>
            <a:ext cx="8229600" cy="722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bIns="0" anchor="b"/>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defRPr>
            </a:lvl1pPr>
            <a:lvl2pPr marL="639763" indent="-246063">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defRPr>
            </a:lvl2pPr>
            <a:lvl3pPr indent="-246063">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defRPr>
            </a:lvl3pPr>
            <a:lvl4pPr marL="1187450" indent="-20955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defRPr>
            </a:lvl4pPr>
            <a:lvl5pPr marL="1462088" indent="-20955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5pPr>
            <a:lvl6pPr marL="1919288" indent="-20955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6pPr>
            <a:lvl7pPr marL="2376488" indent="-20955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7pPr>
            <a:lvl8pPr marL="2833688" indent="-20955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8pPr>
            <a:lvl9pPr marL="3290888" indent="-20955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9pPr>
          </a:lstStyle>
          <a:p>
            <a:pPr algn="ctr">
              <a:spcBef>
                <a:spcPct val="0"/>
              </a:spcBef>
              <a:buClrTx/>
              <a:buSzTx/>
              <a:buFontTx/>
              <a:buNone/>
            </a:pPr>
            <a:br>
              <a:rPr lang="en-US" altLang="en-US" sz="5000">
                <a:solidFill>
                  <a:schemeClr val="tx2"/>
                </a:solidFill>
                <a:latin typeface="Calibri" panose="020F0502020204030204" pitchFamily="34" charset="0"/>
              </a:rPr>
            </a:br>
            <a:br>
              <a:rPr lang="en-US" altLang="en-US" sz="5000">
                <a:solidFill>
                  <a:schemeClr val="tx2"/>
                </a:solidFill>
                <a:latin typeface="Calibri" panose="020F0502020204030204" pitchFamily="34" charset="0"/>
              </a:rPr>
            </a:br>
            <a:br>
              <a:rPr lang="en-US" altLang="en-US" sz="5000">
                <a:solidFill>
                  <a:schemeClr val="tx2"/>
                </a:solidFill>
                <a:latin typeface="Calibri" panose="020F0502020204030204" pitchFamily="34" charset="0"/>
              </a:rPr>
            </a:br>
            <a:r>
              <a:rPr lang="en-US" altLang="en-US" sz="5000">
                <a:solidFill>
                  <a:schemeClr val="tx2"/>
                </a:solidFill>
                <a:latin typeface="Calibri" panose="020F0502020204030204" pitchFamily="34" charset="0"/>
              </a:rPr>
              <a:t>Example on: NB-PLC</a:t>
            </a:r>
          </a:p>
        </p:txBody>
      </p:sp>
      <p:sp>
        <p:nvSpPr>
          <p:cNvPr id="53251" name="Title 1">
            <a:extLst>
              <a:ext uri="{FF2B5EF4-FFF2-40B4-BE49-F238E27FC236}">
                <a16:creationId xmlns:a16="http://schemas.microsoft.com/office/drawing/2014/main" id="{BB355DAC-2934-4471-B996-C5B49AEA4CF5}"/>
              </a:ext>
            </a:extLst>
          </p:cNvPr>
          <p:cNvSpPr txBox="1">
            <a:spLocks/>
          </p:cNvSpPr>
          <p:nvPr/>
        </p:nvSpPr>
        <p:spPr bwMode="auto">
          <a:xfrm>
            <a:off x="325438" y="2706688"/>
            <a:ext cx="8229600" cy="722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bIns="0" anchor="b"/>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defRPr>
            </a:lvl1pPr>
            <a:lvl2pPr marL="639763" indent="-246063">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defRPr>
            </a:lvl2pPr>
            <a:lvl3pPr indent="-246063">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defRPr>
            </a:lvl3pPr>
            <a:lvl4pPr marL="1187450" indent="-20955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defRPr>
            </a:lvl4pPr>
            <a:lvl5pPr marL="1462088" indent="-20955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5pPr>
            <a:lvl6pPr marL="1919288" indent="-20955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6pPr>
            <a:lvl7pPr marL="2376488" indent="-20955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7pPr>
            <a:lvl8pPr marL="2833688" indent="-20955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8pPr>
            <a:lvl9pPr marL="3290888" indent="-20955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9pPr>
          </a:lstStyle>
          <a:p>
            <a:pPr algn="ctr">
              <a:spcBef>
                <a:spcPct val="0"/>
              </a:spcBef>
              <a:buClrTx/>
              <a:buSzTx/>
              <a:buFontTx/>
              <a:buNone/>
            </a:pPr>
            <a:br>
              <a:rPr lang="en-US" altLang="en-US" sz="5000">
                <a:solidFill>
                  <a:schemeClr val="tx2"/>
                </a:solidFill>
                <a:latin typeface="Calibri" panose="020F0502020204030204" pitchFamily="34" charset="0"/>
              </a:rPr>
            </a:br>
            <a:br>
              <a:rPr lang="en-US" altLang="en-US" sz="5000">
                <a:solidFill>
                  <a:schemeClr val="tx2"/>
                </a:solidFill>
                <a:latin typeface="Calibri" panose="020F0502020204030204" pitchFamily="34" charset="0"/>
              </a:rPr>
            </a:br>
            <a:br>
              <a:rPr lang="en-US" altLang="en-US" sz="5000">
                <a:solidFill>
                  <a:schemeClr val="tx2"/>
                </a:solidFill>
                <a:latin typeface="Calibri" panose="020F0502020204030204" pitchFamily="34" charset="0"/>
              </a:rPr>
            </a:br>
            <a:r>
              <a:rPr lang="en-US" altLang="en-US" sz="5000">
                <a:solidFill>
                  <a:schemeClr val="tx2"/>
                </a:solidFill>
                <a:latin typeface="Calibri" panose="020F0502020204030204" pitchFamily="34" charset="0"/>
                <a:hlinkClick r:id="rId2" action="ppaction://hlinkpres?slideindex=1&amp;slidetitle="/>
              </a:rPr>
              <a:t>The Detail on NB-PLC example on G3-PLC</a:t>
            </a:r>
            <a:endParaRPr lang="en-US" altLang="en-US" sz="5000">
              <a:solidFill>
                <a:schemeClr val="tx2"/>
              </a:solidFill>
              <a:latin typeface="Calibri" panose="020F0502020204030204" pitchFamily="34" charset="0"/>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4318B35-C5BF-438B-9D75-04067FC5C102}"/>
              </a:ext>
            </a:extLst>
          </p:cNvPr>
          <p:cNvSpPr txBox="1"/>
          <p:nvPr/>
        </p:nvSpPr>
        <p:spPr>
          <a:xfrm>
            <a:off x="161925" y="188913"/>
            <a:ext cx="8820150" cy="6708775"/>
          </a:xfrm>
          <a:prstGeom prst="rect">
            <a:avLst/>
          </a:prstGeom>
          <a:noFill/>
        </p:spPr>
        <p:txBody>
          <a:bodyPr>
            <a:spAutoFit/>
          </a:bodyPr>
          <a:lstStyle/>
          <a:p>
            <a:pPr algn="ctr">
              <a:defRPr/>
            </a:pPr>
            <a:r>
              <a:rPr lang="en-US" sz="2400" b="1" dirty="0"/>
              <a:t>Broadband PLC (BB-PLC</a:t>
            </a:r>
            <a:r>
              <a:rPr lang="en-US" sz="1400" dirty="0"/>
              <a:t>) </a:t>
            </a:r>
          </a:p>
          <a:p>
            <a:pPr>
              <a:defRPr/>
            </a:pPr>
            <a:r>
              <a:rPr lang="en-US" sz="1400" dirty="0"/>
              <a:t>The concept of BB-PLC was initiated with the scope of providing </a:t>
            </a:r>
          </a:p>
          <a:p>
            <a:pPr marL="285750" indent="-285750">
              <a:buFont typeface="Arial" panose="020B0604020202020204" pitchFamily="34" charset="0"/>
              <a:buChar char="•"/>
              <a:defRPr/>
            </a:pPr>
            <a:r>
              <a:rPr lang="en-US" sz="1400" dirty="0"/>
              <a:t>In Smart Metering Field</a:t>
            </a:r>
          </a:p>
          <a:p>
            <a:pPr marL="285750" indent="-285750">
              <a:buFont typeface="Arial" panose="020B0604020202020204" pitchFamily="34" charset="0"/>
              <a:buChar char="•"/>
              <a:defRPr/>
            </a:pPr>
            <a:r>
              <a:rPr lang="en-US" sz="1400" dirty="0">
                <a:solidFill>
                  <a:srgbClr val="C00000"/>
                </a:solidFill>
              </a:rPr>
              <a:t>To use Internet access applications</a:t>
            </a:r>
          </a:p>
          <a:p>
            <a:pPr marL="285750" indent="-285750">
              <a:buFont typeface="Arial" panose="020B0604020202020204" pitchFamily="34" charset="0"/>
              <a:buChar char="•"/>
              <a:defRPr/>
            </a:pPr>
            <a:r>
              <a:rPr lang="en-US" sz="1400" dirty="0">
                <a:solidFill>
                  <a:srgbClr val="C00000"/>
                </a:solidFill>
              </a:rPr>
              <a:t>To use BB-PLC for the last-mile communications and for home networking. </a:t>
            </a:r>
          </a:p>
          <a:p>
            <a:pPr marL="285750" indent="-285750">
              <a:buFont typeface="Arial" panose="020B0604020202020204" pitchFamily="34" charset="0"/>
              <a:buChar char="•"/>
              <a:defRPr/>
            </a:pPr>
            <a:r>
              <a:rPr lang="en-US" sz="1400" dirty="0">
                <a:solidFill>
                  <a:srgbClr val="C00000"/>
                </a:solidFill>
              </a:rPr>
              <a:t>To use BB-PLC devices offer bit rate in the order of hundreds of Mbit/s and they do not need new infrastructure. </a:t>
            </a:r>
          </a:p>
          <a:p>
            <a:pPr marL="285750" indent="-285750">
              <a:buFont typeface="Arial" panose="020B0604020202020204" pitchFamily="34" charset="0"/>
              <a:buChar char="•"/>
              <a:defRPr/>
            </a:pPr>
            <a:r>
              <a:rPr lang="en-US" sz="1400" dirty="0">
                <a:solidFill>
                  <a:srgbClr val="C00000"/>
                </a:solidFill>
              </a:rPr>
              <a:t>The frequency band of operation is between 2 and 30 </a:t>
            </a:r>
            <a:r>
              <a:rPr lang="en-US" sz="1400" dirty="0" err="1">
                <a:solidFill>
                  <a:srgbClr val="C00000"/>
                </a:solidFill>
              </a:rPr>
              <a:t>MHz.</a:t>
            </a:r>
            <a:r>
              <a:rPr lang="en-US" sz="1400" dirty="0">
                <a:solidFill>
                  <a:srgbClr val="C00000"/>
                </a:solidFill>
              </a:rPr>
              <a:t> </a:t>
            </a:r>
          </a:p>
          <a:p>
            <a:pPr>
              <a:defRPr/>
            </a:pPr>
            <a:endParaRPr lang="en-US" sz="1400" dirty="0">
              <a:solidFill>
                <a:srgbClr val="C00000"/>
              </a:solidFill>
            </a:endParaRPr>
          </a:p>
          <a:p>
            <a:pPr>
              <a:defRPr/>
            </a:pPr>
            <a:r>
              <a:rPr lang="en-US" sz="1400" dirty="0">
                <a:solidFill>
                  <a:srgbClr val="C00000"/>
                </a:solidFill>
              </a:rPr>
              <a:t>The Open PLC European Research Alliance (OPERA) project aimed at offering broadband access service by exploiting the B-PLC technology. </a:t>
            </a:r>
          </a:p>
          <a:p>
            <a:pPr>
              <a:defRPr/>
            </a:pPr>
            <a:endParaRPr lang="en-US" sz="1400" dirty="0">
              <a:solidFill>
                <a:srgbClr val="C00000"/>
              </a:solidFill>
            </a:endParaRPr>
          </a:p>
          <a:p>
            <a:pPr>
              <a:defRPr/>
            </a:pPr>
            <a:r>
              <a:rPr lang="en-US" sz="1400" dirty="0"/>
              <a:t>Although the broadband scenario has been widely used for in-home applications and Internet access, it has not experienced major deployment when it comes to smart metering applications. However, there are some examples where the BB-PLC is used for smart metering and in general for smart grid applications.  </a:t>
            </a:r>
          </a:p>
          <a:p>
            <a:pPr>
              <a:defRPr/>
            </a:pPr>
            <a:r>
              <a:rPr lang="en-US" sz="1400" dirty="0"/>
              <a:t>Among the project objectives were: </a:t>
            </a:r>
          </a:p>
          <a:p>
            <a:pPr>
              <a:defRPr/>
            </a:pPr>
            <a:r>
              <a:rPr lang="en-US" sz="1400" dirty="0"/>
              <a:t>to improve both the LV and the MV PLC system in terms of</a:t>
            </a:r>
          </a:p>
          <a:p>
            <a:pPr marL="285750" indent="-285750">
              <a:buFont typeface="Arial" panose="020B0604020202020204" pitchFamily="34" charset="0"/>
              <a:buChar char="•"/>
              <a:defRPr/>
            </a:pPr>
            <a:r>
              <a:rPr lang="en-US" sz="1400" dirty="0"/>
              <a:t> bandwidth, </a:t>
            </a:r>
          </a:p>
          <a:p>
            <a:pPr marL="285750" indent="-285750">
              <a:buFont typeface="Arial" panose="020B0604020202020204" pitchFamily="34" charset="0"/>
              <a:buChar char="•"/>
              <a:defRPr/>
            </a:pPr>
            <a:r>
              <a:rPr lang="en-US" sz="1400" dirty="0"/>
              <a:t>distances reached and </a:t>
            </a:r>
          </a:p>
          <a:p>
            <a:pPr marL="285750" indent="-285750">
              <a:buFont typeface="Arial" panose="020B0604020202020204" pitchFamily="34" charset="0"/>
              <a:buChar char="•"/>
              <a:defRPr/>
            </a:pPr>
            <a:r>
              <a:rPr lang="en-US" sz="1400" dirty="0"/>
              <a:t>network management. </a:t>
            </a:r>
          </a:p>
          <a:p>
            <a:pPr>
              <a:defRPr/>
            </a:pPr>
            <a:r>
              <a:rPr lang="en-US" sz="1400" dirty="0"/>
              <a:t>Three types of devices are defined, namely </a:t>
            </a:r>
          </a:p>
          <a:p>
            <a:pPr marL="285750" indent="-285750">
              <a:buFont typeface="Arial" panose="020B0604020202020204" pitchFamily="34" charset="0"/>
              <a:buChar char="•"/>
              <a:defRPr/>
            </a:pPr>
            <a:r>
              <a:rPr lang="en-US" sz="1400" dirty="0"/>
              <a:t>the Head-End (HEs), </a:t>
            </a:r>
          </a:p>
          <a:p>
            <a:pPr marL="285750" indent="-285750">
              <a:buFont typeface="Arial" panose="020B0604020202020204" pitchFamily="34" charset="0"/>
              <a:buChar char="•"/>
              <a:defRPr/>
            </a:pPr>
            <a:r>
              <a:rPr lang="en-US" sz="1400" dirty="0"/>
              <a:t>the Repeaters and </a:t>
            </a:r>
          </a:p>
          <a:p>
            <a:pPr marL="285750" indent="-285750">
              <a:buFont typeface="Arial" panose="020B0604020202020204" pitchFamily="34" charset="0"/>
              <a:buChar char="•"/>
              <a:defRPr/>
            </a:pPr>
            <a:r>
              <a:rPr lang="en-US" sz="1400" dirty="0"/>
              <a:t>the Customer Premises Equipment (CPE) like AMI based Smart Prepaid Meter. </a:t>
            </a:r>
          </a:p>
          <a:p>
            <a:pPr>
              <a:defRPr/>
            </a:pPr>
            <a:r>
              <a:rPr lang="en-US" sz="1400" dirty="0"/>
              <a:t>These devices form a multi-hop system.  </a:t>
            </a:r>
          </a:p>
          <a:p>
            <a:pPr>
              <a:defRPr/>
            </a:pPr>
            <a:r>
              <a:rPr lang="en-US" sz="1400" dirty="0"/>
              <a:t>As a first step, industrial specifications were made available for BB-PLC. The most popular ones are the </a:t>
            </a:r>
            <a:r>
              <a:rPr lang="en-US" sz="1400" dirty="0" err="1"/>
              <a:t>HomePlug</a:t>
            </a:r>
            <a:r>
              <a:rPr lang="en-US" sz="1400" dirty="0"/>
              <a:t> 1.0 allowing data rates of 14 Mbps and the </a:t>
            </a:r>
            <a:r>
              <a:rPr lang="en-US" sz="1400" dirty="0" err="1"/>
              <a:t>HomePlug</a:t>
            </a:r>
            <a:r>
              <a:rPr lang="en-US" sz="1400" dirty="0"/>
              <a:t> Turbo allowing for data rates of 85 Mbps. Higher data rates at the scale of 200 Mbps were defined by the </a:t>
            </a:r>
            <a:r>
              <a:rPr lang="en-US" sz="1400" dirty="0" err="1"/>
              <a:t>HomePlug</a:t>
            </a:r>
            <a:r>
              <a:rPr lang="en-US" sz="1400" dirty="0"/>
              <a:t> AV, the UPA and the HD-PLC specifications. The equivalent industry alliances are the </a:t>
            </a:r>
            <a:r>
              <a:rPr lang="en-US" sz="1400" dirty="0" err="1"/>
              <a:t>HomePlug</a:t>
            </a:r>
            <a:r>
              <a:rPr lang="en-US" sz="1400" dirty="0"/>
              <a:t> Powerline Alliance, the Universal Powerline Association (UPA) and the High Definition Power Line Communication (HD-PLC). Afterwards,</a:t>
            </a:r>
          </a:p>
          <a:p>
            <a:pPr>
              <a:defRPr/>
            </a:pPr>
            <a:r>
              <a:rPr lang="en-US" sz="1400" dirty="0"/>
              <a:t> </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extBox 3">
            <a:extLst>
              <a:ext uri="{FF2B5EF4-FFF2-40B4-BE49-F238E27FC236}">
                <a16:creationId xmlns:a16="http://schemas.microsoft.com/office/drawing/2014/main" id="{D66050D7-DD8E-4DFA-AA8B-BC2D4DEF8CCD}"/>
              </a:ext>
            </a:extLst>
          </p:cNvPr>
          <p:cNvSpPr txBox="1">
            <a:spLocks noChangeArrowheads="1"/>
          </p:cNvSpPr>
          <p:nvPr/>
        </p:nvSpPr>
        <p:spPr bwMode="auto">
          <a:xfrm>
            <a:off x="250825" y="739775"/>
            <a:ext cx="8569325" cy="314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r>
              <a:rPr lang="en-US" altLang="en-US" b="1"/>
              <a:t>The standards for BB-PLC followed, </a:t>
            </a:r>
            <a:r>
              <a:rPr lang="en-US" altLang="en-US"/>
              <a:t>namely: </a:t>
            </a:r>
          </a:p>
          <a:p>
            <a:r>
              <a:rPr lang="en-US" altLang="en-US"/>
              <a:t>	</a:t>
            </a:r>
            <a:r>
              <a:rPr lang="en-US" altLang="en-US" b="1"/>
              <a:t>TIA-1113: </a:t>
            </a:r>
            <a:r>
              <a:rPr lang="en-US" altLang="en-US"/>
              <a:t>It is based on HomePlug 1.0 specification and defines a data rate of 14 Mbps. The Physical layer is based on OFDM while the MAC is based on the CSMA/CA (Carrier Sense Multiple Access with Collision Avoidance) scheme. </a:t>
            </a:r>
          </a:p>
          <a:p>
            <a:r>
              <a:rPr lang="en-US" altLang="en-US"/>
              <a:t>	</a:t>
            </a:r>
            <a:r>
              <a:rPr lang="en-US" altLang="en-US" b="1"/>
              <a:t>IEEE 1901</a:t>
            </a:r>
            <a:r>
              <a:rPr lang="en-US" altLang="en-US"/>
              <a:t>: It defines a speed at the rate of 100 Mbps and is based on the HomePlug and the HD-PLC alliance specifications. The Physical and MAC layer are defined by two technologies, the FFT-based OFDM and the wavelet-based OFDM. By this way, compatibility is assured for devices using the two different aforementioned specifications (HomePlug and HD-PLC). </a:t>
            </a:r>
          </a:p>
          <a:p>
            <a:r>
              <a:rPr lang="en-US" altLang="en-US"/>
              <a:t>	</a:t>
            </a:r>
            <a:r>
              <a:rPr lang="en-US" altLang="en-US" b="1"/>
              <a:t>ITU-T G.hn</a:t>
            </a:r>
            <a:r>
              <a:rPr lang="en-US" altLang="en-US"/>
              <a:t>: This standard gives a high data transfer rate reaching up to 1 Gbps and it refers to Home Networking. </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A923F34-927E-4DEF-9429-E991B98E9040}"/>
              </a:ext>
            </a:extLst>
          </p:cNvPr>
          <p:cNvSpPr txBox="1"/>
          <p:nvPr/>
        </p:nvSpPr>
        <p:spPr>
          <a:xfrm>
            <a:off x="323850" y="188913"/>
            <a:ext cx="8569325" cy="415925"/>
          </a:xfrm>
          <a:prstGeom prst="rect">
            <a:avLst/>
          </a:prstGeom>
          <a:noFill/>
        </p:spPr>
        <p:txBody>
          <a:bodyPr>
            <a:spAutoFit/>
          </a:bodyPr>
          <a:lstStyle/>
          <a:p>
            <a:pPr algn="ctr">
              <a:lnSpc>
                <a:spcPct val="130000"/>
              </a:lnSpc>
              <a:spcBef>
                <a:spcPts val="0"/>
              </a:spcBef>
              <a:spcAft>
                <a:spcPts val="0"/>
              </a:spcAft>
              <a:defRPr/>
            </a:pPr>
            <a:r>
              <a:rPr lang="en-US" b="1" kern="100" dirty="0">
                <a:latin typeface="Times New Roman" panose="02020603050405020304" pitchFamily="18" charset="0"/>
                <a:ea typeface="SimSun" panose="02010600030101010101" pitchFamily="2" charset="-122"/>
              </a:rPr>
              <a:t>Broad Band PLC Technical Specifications</a:t>
            </a:r>
            <a:endParaRPr lang="en-US" sz="1100" kern="100" dirty="0">
              <a:latin typeface="Times New Roman" panose="02020603050405020304" pitchFamily="18" charset="0"/>
              <a:ea typeface="SimSun" panose="02010600030101010101" pitchFamily="2" charset="-122"/>
            </a:endParaRPr>
          </a:p>
        </p:txBody>
      </p:sp>
      <p:graphicFrame>
        <p:nvGraphicFramePr>
          <p:cNvPr id="4" name="Table 3">
            <a:extLst>
              <a:ext uri="{FF2B5EF4-FFF2-40B4-BE49-F238E27FC236}">
                <a16:creationId xmlns:a16="http://schemas.microsoft.com/office/drawing/2014/main" id="{9833E0F7-8393-42BF-ADEE-F9E100039FD4}"/>
              </a:ext>
            </a:extLst>
          </p:cNvPr>
          <p:cNvGraphicFramePr/>
          <p:nvPr/>
        </p:nvGraphicFramePr>
        <p:xfrm>
          <a:off x="331788" y="981075"/>
          <a:ext cx="8567737" cy="5332418"/>
        </p:xfrm>
        <a:graphic>
          <a:graphicData uri="http://schemas.openxmlformats.org/drawingml/2006/table">
            <a:tbl>
              <a:tblPr firstRow="1" firstCol="1" bandRow="1">
                <a:tableStyleId>{5C22544A-7EE6-4342-B048-85BDC9FD1C3A}</a:tableStyleId>
              </a:tblPr>
              <a:tblGrid>
                <a:gridCol w="1061829">
                  <a:extLst>
                    <a:ext uri="{9D8B030D-6E8A-4147-A177-3AD203B41FA5}">
                      <a16:colId xmlns:a16="http://schemas.microsoft.com/office/drawing/2014/main" val="20000"/>
                    </a:ext>
                  </a:extLst>
                </a:gridCol>
                <a:gridCol w="2462215">
                  <a:extLst>
                    <a:ext uri="{9D8B030D-6E8A-4147-A177-3AD203B41FA5}">
                      <a16:colId xmlns:a16="http://schemas.microsoft.com/office/drawing/2014/main" val="20001"/>
                    </a:ext>
                  </a:extLst>
                </a:gridCol>
                <a:gridCol w="5043693">
                  <a:extLst>
                    <a:ext uri="{9D8B030D-6E8A-4147-A177-3AD203B41FA5}">
                      <a16:colId xmlns:a16="http://schemas.microsoft.com/office/drawing/2014/main" val="20002"/>
                    </a:ext>
                  </a:extLst>
                </a:gridCol>
              </a:tblGrid>
              <a:tr h="346634">
                <a:tc>
                  <a:txBody>
                    <a:bodyPr/>
                    <a:lstStyle/>
                    <a:p>
                      <a:pPr marL="0" marR="0" algn="just" fontAlgn="t">
                        <a:spcBef>
                          <a:spcPts val="0"/>
                        </a:spcBef>
                        <a:spcAft>
                          <a:spcPts val="0"/>
                        </a:spcAft>
                      </a:pPr>
                      <a:r>
                        <a:rPr lang="en-US" sz="1600" u="none" strike="noStrike" kern="100" dirty="0">
                          <a:effectLst/>
                        </a:rPr>
                        <a:t>Sr. No.</a:t>
                      </a:r>
                      <a:endParaRPr lang="en-US" sz="1600" b="0" i="0" u="none" strike="noStrike" dirty="0">
                        <a:effectLst/>
                        <a:latin typeface="Arial" panose="020B0604020202020204" pitchFamily="34" charset="0"/>
                      </a:endParaRPr>
                    </a:p>
                  </a:txBody>
                  <a:tcPr marL="68570" marR="68570" marT="7619" marB="0"/>
                </a:tc>
                <a:tc>
                  <a:txBody>
                    <a:bodyPr/>
                    <a:lstStyle/>
                    <a:p>
                      <a:pPr marL="0" marR="0" algn="just" fontAlgn="t">
                        <a:spcBef>
                          <a:spcPts val="0"/>
                        </a:spcBef>
                        <a:spcAft>
                          <a:spcPts val="0"/>
                        </a:spcAft>
                      </a:pPr>
                      <a:r>
                        <a:rPr lang="en-US" sz="1600" u="none" strike="noStrike" kern="100">
                          <a:effectLst/>
                        </a:rPr>
                        <a:t>Item</a:t>
                      </a:r>
                      <a:endParaRPr lang="en-US" sz="1600" b="0" i="0" u="none" strike="noStrike">
                        <a:effectLst/>
                        <a:latin typeface="Arial" panose="020B0604020202020204" pitchFamily="34" charset="0"/>
                      </a:endParaRPr>
                    </a:p>
                  </a:txBody>
                  <a:tcPr marL="68570" marR="68570" marT="7619" marB="0"/>
                </a:tc>
                <a:tc>
                  <a:txBody>
                    <a:bodyPr/>
                    <a:lstStyle/>
                    <a:p>
                      <a:pPr marL="0" marR="0" algn="just" fontAlgn="t">
                        <a:spcBef>
                          <a:spcPts val="0"/>
                        </a:spcBef>
                        <a:spcAft>
                          <a:spcPts val="0"/>
                        </a:spcAft>
                      </a:pPr>
                      <a:r>
                        <a:rPr lang="en-US" sz="1600" u="none" strike="noStrike" kern="100">
                          <a:effectLst/>
                        </a:rPr>
                        <a:t>Requirements</a:t>
                      </a:r>
                      <a:endParaRPr lang="en-US" sz="1600" b="0" i="0" u="none" strike="noStrike">
                        <a:effectLst/>
                        <a:latin typeface="Arial" panose="020B0604020202020204" pitchFamily="34" charset="0"/>
                      </a:endParaRPr>
                    </a:p>
                  </a:txBody>
                  <a:tcPr marL="68570" marR="68570" marT="7619" marB="0"/>
                </a:tc>
                <a:extLst>
                  <a:ext uri="{0D108BD9-81ED-4DB2-BD59-A6C34878D82A}">
                    <a16:rowId xmlns:a16="http://schemas.microsoft.com/office/drawing/2014/main" val="10000"/>
                  </a:ext>
                </a:extLst>
              </a:tr>
              <a:tr h="346634">
                <a:tc>
                  <a:txBody>
                    <a:bodyPr/>
                    <a:lstStyle/>
                    <a:p>
                      <a:pPr marL="0" marR="0" algn="just" fontAlgn="t">
                        <a:spcBef>
                          <a:spcPts val="0"/>
                        </a:spcBef>
                        <a:spcAft>
                          <a:spcPts val="0"/>
                        </a:spcAft>
                      </a:pPr>
                      <a:r>
                        <a:rPr lang="en-US" sz="1600" u="none" strike="noStrike" kern="100" dirty="0">
                          <a:effectLst/>
                        </a:rPr>
                        <a:t>1</a:t>
                      </a:r>
                      <a:endParaRPr lang="en-US" sz="1600" b="0" i="0" u="none" strike="noStrike" dirty="0">
                        <a:effectLst/>
                        <a:latin typeface="Arial" panose="020B0604020202020204" pitchFamily="34" charset="0"/>
                      </a:endParaRPr>
                    </a:p>
                  </a:txBody>
                  <a:tcPr marL="68570" marR="68570" marT="7619" marB="0"/>
                </a:tc>
                <a:tc>
                  <a:txBody>
                    <a:bodyPr/>
                    <a:lstStyle/>
                    <a:p>
                      <a:pPr marL="0" marR="0" algn="just" fontAlgn="t">
                        <a:spcBef>
                          <a:spcPts val="0"/>
                        </a:spcBef>
                        <a:spcAft>
                          <a:spcPts val="0"/>
                        </a:spcAft>
                      </a:pPr>
                      <a:r>
                        <a:rPr lang="en-US" sz="1600" u="none" strike="noStrike" kern="100">
                          <a:effectLst/>
                        </a:rPr>
                        <a:t>Communication Method</a:t>
                      </a:r>
                      <a:endParaRPr lang="en-US" sz="1600" b="0" i="0" u="none" strike="noStrike">
                        <a:effectLst/>
                        <a:latin typeface="Arial" panose="020B0604020202020204" pitchFamily="34" charset="0"/>
                      </a:endParaRPr>
                    </a:p>
                  </a:txBody>
                  <a:tcPr marL="68570" marR="68570" marT="7619" marB="0"/>
                </a:tc>
                <a:tc>
                  <a:txBody>
                    <a:bodyPr/>
                    <a:lstStyle/>
                    <a:p>
                      <a:pPr marL="0" marR="0" algn="just" fontAlgn="t">
                        <a:spcBef>
                          <a:spcPts val="0"/>
                        </a:spcBef>
                        <a:spcAft>
                          <a:spcPts val="0"/>
                        </a:spcAft>
                      </a:pPr>
                      <a:r>
                        <a:rPr lang="en-US" sz="1600" u="none" strike="noStrike" kern="100">
                          <a:effectLst/>
                        </a:rPr>
                        <a:t>Broadband PLC</a:t>
                      </a:r>
                      <a:endParaRPr lang="en-US" sz="1600" b="0" i="0" u="none" strike="noStrike">
                        <a:effectLst/>
                        <a:latin typeface="Arial" panose="020B0604020202020204" pitchFamily="34" charset="0"/>
                      </a:endParaRPr>
                    </a:p>
                  </a:txBody>
                  <a:tcPr marL="68570" marR="68570" marT="7619" marB="0"/>
                </a:tc>
                <a:extLst>
                  <a:ext uri="{0D108BD9-81ED-4DB2-BD59-A6C34878D82A}">
                    <a16:rowId xmlns:a16="http://schemas.microsoft.com/office/drawing/2014/main" val="10001"/>
                  </a:ext>
                </a:extLst>
              </a:tr>
              <a:tr h="346634">
                <a:tc>
                  <a:txBody>
                    <a:bodyPr/>
                    <a:lstStyle/>
                    <a:p>
                      <a:pPr marL="0" marR="0" algn="just" fontAlgn="t">
                        <a:spcBef>
                          <a:spcPts val="0"/>
                        </a:spcBef>
                        <a:spcAft>
                          <a:spcPts val="0"/>
                        </a:spcAft>
                      </a:pPr>
                      <a:r>
                        <a:rPr lang="en-US" sz="1600" u="none" strike="noStrike" kern="100" dirty="0">
                          <a:effectLst/>
                        </a:rPr>
                        <a:t>2</a:t>
                      </a:r>
                      <a:endParaRPr lang="en-US" sz="1600" b="0" i="0" u="none" strike="noStrike" dirty="0">
                        <a:effectLst/>
                        <a:latin typeface="Arial" panose="020B0604020202020204" pitchFamily="34" charset="0"/>
                      </a:endParaRPr>
                    </a:p>
                  </a:txBody>
                  <a:tcPr marL="68570" marR="68570" marT="7619" marB="0"/>
                </a:tc>
                <a:tc>
                  <a:txBody>
                    <a:bodyPr/>
                    <a:lstStyle/>
                    <a:p>
                      <a:pPr marL="0" marR="0" algn="just" fontAlgn="t">
                        <a:spcBef>
                          <a:spcPts val="0"/>
                        </a:spcBef>
                        <a:spcAft>
                          <a:spcPts val="0"/>
                        </a:spcAft>
                      </a:pPr>
                      <a:r>
                        <a:rPr lang="en-US" sz="1600" u="none" strike="noStrike" kern="100">
                          <a:effectLst/>
                        </a:rPr>
                        <a:t>Standard</a:t>
                      </a:r>
                      <a:endParaRPr lang="en-US" sz="1600" b="0" i="0" u="none" strike="noStrike">
                        <a:effectLst/>
                        <a:latin typeface="Arial" panose="020B0604020202020204" pitchFamily="34" charset="0"/>
                      </a:endParaRPr>
                    </a:p>
                  </a:txBody>
                  <a:tcPr marL="68570" marR="68570" marT="7619" marB="0"/>
                </a:tc>
                <a:tc>
                  <a:txBody>
                    <a:bodyPr/>
                    <a:lstStyle/>
                    <a:p>
                      <a:pPr marL="0" marR="0" algn="just" fontAlgn="t">
                        <a:spcBef>
                          <a:spcPts val="0"/>
                        </a:spcBef>
                        <a:spcAft>
                          <a:spcPts val="0"/>
                        </a:spcAft>
                      </a:pPr>
                      <a:r>
                        <a:rPr lang="en-US" sz="1600" u="none" strike="noStrike" kern="100">
                          <a:effectLst/>
                        </a:rPr>
                        <a:t>IEC 62056</a:t>
                      </a:r>
                      <a:endParaRPr lang="en-US" sz="1600" b="0" i="0" u="none" strike="noStrike">
                        <a:effectLst/>
                        <a:latin typeface="Arial" panose="020B0604020202020204" pitchFamily="34" charset="0"/>
                      </a:endParaRPr>
                    </a:p>
                  </a:txBody>
                  <a:tcPr marL="68570" marR="68570" marT="7619" marB="0"/>
                </a:tc>
                <a:extLst>
                  <a:ext uri="{0D108BD9-81ED-4DB2-BD59-A6C34878D82A}">
                    <a16:rowId xmlns:a16="http://schemas.microsoft.com/office/drawing/2014/main" val="10002"/>
                  </a:ext>
                </a:extLst>
              </a:tr>
              <a:tr h="346634">
                <a:tc>
                  <a:txBody>
                    <a:bodyPr/>
                    <a:lstStyle/>
                    <a:p>
                      <a:pPr marL="0" marR="0" algn="just" fontAlgn="t">
                        <a:spcBef>
                          <a:spcPts val="0"/>
                        </a:spcBef>
                        <a:spcAft>
                          <a:spcPts val="0"/>
                        </a:spcAft>
                      </a:pPr>
                      <a:r>
                        <a:rPr lang="en-US" sz="1600" u="none" strike="noStrike" kern="100" dirty="0">
                          <a:effectLst/>
                        </a:rPr>
                        <a:t>3</a:t>
                      </a:r>
                      <a:endParaRPr lang="en-US" sz="1600" b="0" i="0" u="none" strike="noStrike" dirty="0">
                        <a:effectLst/>
                        <a:latin typeface="Arial" panose="020B0604020202020204" pitchFamily="34" charset="0"/>
                      </a:endParaRPr>
                    </a:p>
                  </a:txBody>
                  <a:tcPr marL="68570" marR="68570" marT="7619" marB="0"/>
                </a:tc>
                <a:tc>
                  <a:txBody>
                    <a:bodyPr/>
                    <a:lstStyle/>
                    <a:p>
                      <a:pPr marL="0" marR="0" algn="just" fontAlgn="t">
                        <a:spcBef>
                          <a:spcPts val="0"/>
                        </a:spcBef>
                        <a:spcAft>
                          <a:spcPts val="0"/>
                        </a:spcAft>
                      </a:pPr>
                      <a:r>
                        <a:rPr lang="en-US" sz="1600" u="none" strike="noStrike" kern="100">
                          <a:effectLst/>
                        </a:rPr>
                        <a:t>Modulation Mode</a:t>
                      </a:r>
                      <a:endParaRPr lang="en-US" sz="1600" b="0" i="0" u="none" strike="noStrike">
                        <a:effectLst/>
                        <a:latin typeface="Arial" panose="020B0604020202020204" pitchFamily="34" charset="0"/>
                      </a:endParaRPr>
                    </a:p>
                  </a:txBody>
                  <a:tcPr marL="68570" marR="68570" marT="7619" marB="0"/>
                </a:tc>
                <a:tc>
                  <a:txBody>
                    <a:bodyPr/>
                    <a:lstStyle/>
                    <a:p>
                      <a:pPr marL="0" marR="0" algn="just" fontAlgn="t">
                        <a:spcBef>
                          <a:spcPts val="0"/>
                        </a:spcBef>
                        <a:spcAft>
                          <a:spcPts val="0"/>
                        </a:spcAft>
                      </a:pPr>
                      <a:r>
                        <a:rPr lang="en-US" sz="1600" u="none" strike="noStrike" kern="100">
                          <a:effectLst/>
                        </a:rPr>
                        <a:t>OFDM</a:t>
                      </a:r>
                      <a:endParaRPr lang="en-US" sz="1600" b="0" i="0" u="none" strike="noStrike">
                        <a:effectLst/>
                        <a:latin typeface="Arial" panose="020B0604020202020204" pitchFamily="34" charset="0"/>
                      </a:endParaRPr>
                    </a:p>
                  </a:txBody>
                  <a:tcPr marL="68570" marR="68570" marT="7619" marB="0"/>
                </a:tc>
                <a:extLst>
                  <a:ext uri="{0D108BD9-81ED-4DB2-BD59-A6C34878D82A}">
                    <a16:rowId xmlns:a16="http://schemas.microsoft.com/office/drawing/2014/main" val="10003"/>
                  </a:ext>
                </a:extLst>
              </a:tr>
              <a:tr h="346634">
                <a:tc>
                  <a:txBody>
                    <a:bodyPr/>
                    <a:lstStyle/>
                    <a:p>
                      <a:pPr marL="0" marR="0" algn="just" fontAlgn="t">
                        <a:spcBef>
                          <a:spcPts val="0"/>
                        </a:spcBef>
                        <a:spcAft>
                          <a:spcPts val="0"/>
                        </a:spcAft>
                      </a:pPr>
                      <a:r>
                        <a:rPr lang="en-US" sz="1600" u="none" strike="noStrike" kern="100" dirty="0">
                          <a:effectLst/>
                        </a:rPr>
                        <a:t>4</a:t>
                      </a:r>
                      <a:endParaRPr lang="en-US" sz="1600" b="0" i="0" u="none" strike="noStrike" dirty="0">
                        <a:effectLst/>
                        <a:latin typeface="Arial" panose="020B0604020202020204" pitchFamily="34" charset="0"/>
                      </a:endParaRPr>
                    </a:p>
                  </a:txBody>
                  <a:tcPr marL="68570" marR="68570" marT="7619" marB="0"/>
                </a:tc>
                <a:tc>
                  <a:txBody>
                    <a:bodyPr/>
                    <a:lstStyle/>
                    <a:p>
                      <a:pPr marL="0" marR="0" algn="just" fontAlgn="t">
                        <a:spcBef>
                          <a:spcPts val="0"/>
                        </a:spcBef>
                        <a:spcAft>
                          <a:spcPts val="0"/>
                        </a:spcAft>
                      </a:pPr>
                      <a:r>
                        <a:rPr lang="en-US" sz="1600" u="none" strike="noStrike" kern="100" dirty="0">
                          <a:effectLst/>
                        </a:rPr>
                        <a:t>Frequency</a:t>
                      </a:r>
                      <a:endParaRPr lang="en-US" sz="1600" b="0" i="0" u="none" strike="noStrike" dirty="0">
                        <a:effectLst/>
                        <a:latin typeface="Arial" panose="020B0604020202020204" pitchFamily="34" charset="0"/>
                      </a:endParaRPr>
                    </a:p>
                  </a:txBody>
                  <a:tcPr marL="68570" marR="68570" marT="7619" marB="0"/>
                </a:tc>
                <a:tc>
                  <a:txBody>
                    <a:bodyPr/>
                    <a:lstStyle/>
                    <a:p>
                      <a:pPr marL="0" marR="0" algn="just" fontAlgn="t">
                        <a:spcBef>
                          <a:spcPts val="0"/>
                        </a:spcBef>
                        <a:spcAft>
                          <a:spcPts val="0"/>
                        </a:spcAft>
                      </a:pPr>
                      <a:r>
                        <a:rPr lang="en-US" sz="1600" u="none" strike="noStrike" kern="100" dirty="0">
                          <a:effectLst/>
                        </a:rPr>
                        <a:t>&gt;500KHz</a:t>
                      </a:r>
                      <a:endParaRPr lang="en-US" sz="1600" b="0" i="0" u="none" strike="noStrike" dirty="0">
                        <a:effectLst/>
                        <a:latin typeface="Arial" panose="020B0604020202020204" pitchFamily="34" charset="0"/>
                      </a:endParaRPr>
                    </a:p>
                  </a:txBody>
                  <a:tcPr marL="68570" marR="68570" marT="7619" marB="0"/>
                </a:tc>
                <a:extLst>
                  <a:ext uri="{0D108BD9-81ED-4DB2-BD59-A6C34878D82A}">
                    <a16:rowId xmlns:a16="http://schemas.microsoft.com/office/drawing/2014/main" val="10004"/>
                  </a:ext>
                </a:extLst>
              </a:tr>
              <a:tr h="346634">
                <a:tc>
                  <a:txBody>
                    <a:bodyPr/>
                    <a:lstStyle/>
                    <a:p>
                      <a:pPr marL="0" marR="0" algn="just" fontAlgn="t">
                        <a:spcBef>
                          <a:spcPts val="0"/>
                        </a:spcBef>
                        <a:spcAft>
                          <a:spcPts val="0"/>
                        </a:spcAft>
                      </a:pPr>
                      <a:r>
                        <a:rPr lang="en-US" sz="1600" u="none" strike="noStrike" kern="100">
                          <a:effectLst/>
                        </a:rPr>
                        <a:t>5</a:t>
                      </a:r>
                      <a:endParaRPr lang="en-US" sz="1600" b="0" i="0" u="none" strike="noStrike">
                        <a:effectLst/>
                        <a:latin typeface="Arial" panose="020B0604020202020204" pitchFamily="34" charset="0"/>
                      </a:endParaRPr>
                    </a:p>
                  </a:txBody>
                  <a:tcPr marL="68570" marR="68570" marT="7619" marB="0"/>
                </a:tc>
                <a:tc>
                  <a:txBody>
                    <a:bodyPr/>
                    <a:lstStyle/>
                    <a:p>
                      <a:pPr marL="0" marR="0" algn="just" fontAlgn="t">
                        <a:spcBef>
                          <a:spcPts val="0"/>
                        </a:spcBef>
                        <a:spcAft>
                          <a:spcPts val="0"/>
                        </a:spcAft>
                      </a:pPr>
                      <a:r>
                        <a:rPr lang="en-US" sz="1600" u="none" strike="noStrike" kern="100">
                          <a:effectLst/>
                        </a:rPr>
                        <a:t>Communication Distance</a:t>
                      </a:r>
                      <a:endParaRPr lang="en-US" sz="1600" b="0" i="0" u="none" strike="noStrike">
                        <a:effectLst/>
                        <a:latin typeface="Arial" panose="020B0604020202020204" pitchFamily="34" charset="0"/>
                      </a:endParaRPr>
                    </a:p>
                  </a:txBody>
                  <a:tcPr marL="68570" marR="68570" marT="7619" marB="0"/>
                </a:tc>
                <a:tc>
                  <a:txBody>
                    <a:bodyPr/>
                    <a:lstStyle/>
                    <a:p>
                      <a:pPr marL="0" marR="0" algn="just" fontAlgn="t">
                        <a:spcBef>
                          <a:spcPts val="0"/>
                        </a:spcBef>
                        <a:spcAft>
                          <a:spcPts val="0"/>
                        </a:spcAft>
                      </a:pPr>
                      <a:r>
                        <a:rPr lang="en-US" sz="1600" u="none" strike="noStrike" kern="100" dirty="0">
                          <a:effectLst/>
                        </a:rPr>
                        <a:t>Max.3000m</a:t>
                      </a:r>
                      <a:endParaRPr lang="en-US" sz="1600" b="0" i="0" u="none" strike="noStrike" dirty="0">
                        <a:effectLst/>
                        <a:latin typeface="Arial" panose="020B0604020202020204" pitchFamily="34" charset="0"/>
                      </a:endParaRPr>
                    </a:p>
                  </a:txBody>
                  <a:tcPr marL="68570" marR="68570" marT="7619" marB="0"/>
                </a:tc>
                <a:extLst>
                  <a:ext uri="{0D108BD9-81ED-4DB2-BD59-A6C34878D82A}">
                    <a16:rowId xmlns:a16="http://schemas.microsoft.com/office/drawing/2014/main" val="10005"/>
                  </a:ext>
                </a:extLst>
              </a:tr>
              <a:tr h="346634">
                <a:tc>
                  <a:txBody>
                    <a:bodyPr/>
                    <a:lstStyle/>
                    <a:p>
                      <a:pPr marL="0" marR="0" algn="just" fontAlgn="t">
                        <a:spcBef>
                          <a:spcPts val="0"/>
                        </a:spcBef>
                        <a:spcAft>
                          <a:spcPts val="0"/>
                        </a:spcAft>
                      </a:pPr>
                      <a:r>
                        <a:rPr lang="en-US" sz="1600" u="none" strike="noStrike" kern="100">
                          <a:effectLst/>
                        </a:rPr>
                        <a:t>6</a:t>
                      </a:r>
                      <a:endParaRPr lang="en-US" sz="1600" b="0" i="0" u="none" strike="noStrike">
                        <a:effectLst/>
                        <a:latin typeface="Arial" panose="020B0604020202020204" pitchFamily="34" charset="0"/>
                      </a:endParaRPr>
                    </a:p>
                  </a:txBody>
                  <a:tcPr marL="68570" marR="68570" marT="7619" marB="0"/>
                </a:tc>
                <a:tc>
                  <a:txBody>
                    <a:bodyPr/>
                    <a:lstStyle/>
                    <a:p>
                      <a:pPr marL="0" marR="0" algn="just" fontAlgn="t">
                        <a:spcBef>
                          <a:spcPts val="0"/>
                        </a:spcBef>
                        <a:spcAft>
                          <a:spcPts val="0"/>
                        </a:spcAft>
                      </a:pPr>
                      <a:r>
                        <a:rPr lang="en-US" sz="1600" u="none" strike="noStrike" kern="100">
                          <a:effectLst/>
                        </a:rPr>
                        <a:t>Average. Distance</a:t>
                      </a:r>
                      <a:endParaRPr lang="en-US" sz="1600" b="0" i="0" u="none" strike="noStrike">
                        <a:effectLst/>
                        <a:latin typeface="Arial" panose="020B0604020202020204" pitchFamily="34" charset="0"/>
                      </a:endParaRPr>
                    </a:p>
                  </a:txBody>
                  <a:tcPr marL="68570" marR="68570" marT="7619" marB="0"/>
                </a:tc>
                <a:tc>
                  <a:txBody>
                    <a:bodyPr/>
                    <a:lstStyle/>
                    <a:p>
                      <a:pPr marL="0" marR="0" algn="just" fontAlgn="t">
                        <a:spcBef>
                          <a:spcPts val="0"/>
                        </a:spcBef>
                        <a:spcAft>
                          <a:spcPts val="0"/>
                        </a:spcAft>
                      </a:pPr>
                      <a:r>
                        <a:rPr lang="en-US" sz="1600" u="none" strike="noStrike" kern="100" dirty="0">
                          <a:effectLst/>
                        </a:rPr>
                        <a:t>min. 200m</a:t>
                      </a:r>
                      <a:endParaRPr lang="en-US" sz="1600" b="0" i="0" u="none" strike="noStrike" dirty="0">
                        <a:effectLst/>
                        <a:latin typeface="Arial" panose="020B0604020202020204" pitchFamily="34" charset="0"/>
                      </a:endParaRPr>
                    </a:p>
                  </a:txBody>
                  <a:tcPr marL="68570" marR="68570" marT="7619" marB="0"/>
                </a:tc>
                <a:extLst>
                  <a:ext uri="{0D108BD9-81ED-4DB2-BD59-A6C34878D82A}">
                    <a16:rowId xmlns:a16="http://schemas.microsoft.com/office/drawing/2014/main" val="10006"/>
                  </a:ext>
                </a:extLst>
              </a:tr>
              <a:tr h="495292">
                <a:tc>
                  <a:txBody>
                    <a:bodyPr/>
                    <a:lstStyle/>
                    <a:p>
                      <a:pPr marL="0" marR="0" algn="just" fontAlgn="t">
                        <a:spcBef>
                          <a:spcPts val="0"/>
                        </a:spcBef>
                        <a:spcAft>
                          <a:spcPts val="0"/>
                        </a:spcAft>
                      </a:pPr>
                      <a:r>
                        <a:rPr lang="en-US" sz="1600" u="none" strike="noStrike" kern="100">
                          <a:effectLst/>
                        </a:rPr>
                        <a:t>7</a:t>
                      </a:r>
                      <a:endParaRPr lang="en-US" sz="1600" b="0" i="0" u="none" strike="noStrike">
                        <a:effectLst/>
                        <a:latin typeface="Arial" panose="020B0604020202020204" pitchFamily="34" charset="0"/>
                      </a:endParaRPr>
                    </a:p>
                  </a:txBody>
                  <a:tcPr marL="68570" marR="68570" marT="7619" marB="0"/>
                </a:tc>
                <a:tc>
                  <a:txBody>
                    <a:bodyPr/>
                    <a:lstStyle/>
                    <a:p>
                      <a:pPr marL="0" marR="0" algn="just" fontAlgn="t">
                        <a:spcBef>
                          <a:spcPts val="0"/>
                        </a:spcBef>
                        <a:spcAft>
                          <a:spcPts val="0"/>
                        </a:spcAft>
                      </a:pPr>
                      <a:r>
                        <a:rPr lang="en-US" sz="1600" u="none" strike="noStrike" kern="100">
                          <a:effectLst/>
                        </a:rPr>
                        <a:t>Data encryption for PLC</a:t>
                      </a:r>
                      <a:endParaRPr lang="en-US" sz="1600" b="0" i="0" u="none" strike="noStrike">
                        <a:effectLst/>
                        <a:latin typeface="Arial" panose="020B0604020202020204" pitchFamily="34" charset="0"/>
                      </a:endParaRPr>
                    </a:p>
                  </a:txBody>
                  <a:tcPr marL="68570" marR="68570" marT="7619" marB="0"/>
                </a:tc>
                <a:tc>
                  <a:txBody>
                    <a:bodyPr/>
                    <a:lstStyle/>
                    <a:p>
                      <a:pPr marL="0" marR="0" algn="just" fontAlgn="t">
                        <a:spcBef>
                          <a:spcPts val="0"/>
                        </a:spcBef>
                        <a:spcAft>
                          <a:spcPts val="0"/>
                        </a:spcAft>
                      </a:pPr>
                      <a:r>
                        <a:rPr lang="fr-FR" sz="1600" u="none" strike="noStrike" kern="100" dirty="0">
                          <a:effectLst/>
                        </a:rPr>
                        <a:t>Support AES,3DES,DES for data </a:t>
                      </a:r>
                      <a:r>
                        <a:rPr lang="fr-FR" sz="1600" u="none" strike="noStrike" kern="100" dirty="0" err="1">
                          <a:effectLst/>
                        </a:rPr>
                        <a:t>encryption</a:t>
                      </a:r>
                      <a:r>
                        <a:rPr lang="fr-FR" sz="1600" u="none" strike="noStrike" kern="100" dirty="0">
                          <a:effectLst/>
                        </a:rPr>
                        <a:t> and </a:t>
                      </a:r>
                      <a:r>
                        <a:rPr lang="fr-FR" sz="1600" u="none" strike="noStrike" kern="100" dirty="0" err="1">
                          <a:effectLst/>
                        </a:rPr>
                        <a:t>decryption</a:t>
                      </a:r>
                      <a:endParaRPr lang="fr-FR" sz="1600" b="0" i="0" u="none" strike="noStrike" dirty="0">
                        <a:effectLst/>
                        <a:latin typeface="Arial" panose="020B0604020202020204" pitchFamily="34" charset="0"/>
                      </a:endParaRPr>
                    </a:p>
                  </a:txBody>
                  <a:tcPr marL="68570" marR="68570" marT="7619" marB="0"/>
                </a:tc>
                <a:extLst>
                  <a:ext uri="{0D108BD9-81ED-4DB2-BD59-A6C34878D82A}">
                    <a16:rowId xmlns:a16="http://schemas.microsoft.com/office/drawing/2014/main" val="10007"/>
                  </a:ext>
                </a:extLst>
              </a:tr>
              <a:tr h="346634">
                <a:tc>
                  <a:txBody>
                    <a:bodyPr/>
                    <a:lstStyle/>
                    <a:p>
                      <a:pPr marL="0" marR="0" algn="just" fontAlgn="t">
                        <a:spcBef>
                          <a:spcPts val="0"/>
                        </a:spcBef>
                        <a:spcAft>
                          <a:spcPts val="0"/>
                        </a:spcAft>
                      </a:pPr>
                      <a:r>
                        <a:rPr lang="en-US" sz="1600" u="none" strike="noStrike" kern="100">
                          <a:effectLst/>
                        </a:rPr>
                        <a:t>8</a:t>
                      </a:r>
                      <a:endParaRPr lang="en-US" sz="1600" b="0" i="0" u="none" strike="noStrike">
                        <a:effectLst/>
                        <a:latin typeface="Arial" panose="020B0604020202020204" pitchFamily="34" charset="0"/>
                      </a:endParaRPr>
                    </a:p>
                  </a:txBody>
                  <a:tcPr marL="68570" marR="68570" marT="7619" marB="0"/>
                </a:tc>
                <a:tc>
                  <a:txBody>
                    <a:bodyPr/>
                    <a:lstStyle/>
                    <a:p>
                      <a:pPr marL="0" marR="0" algn="just" fontAlgn="t">
                        <a:spcBef>
                          <a:spcPts val="0"/>
                        </a:spcBef>
                        <a:spcAft>
                          <a:spcPts val="0"/>
                        </a:spcAft>
                      </a:pPr>
                      <a:r>
                        <a:rPr lang="en-US" sz="1600" u="none" strike="noStrike" kern="100">
                          <a:effectLst/>
                        </a:rPr>
                        <a:t>Phase Identification</a:t>
                      </a:r>
                      <a:endParaRPr lang="en-US" sz="1600" b="0" i="0" u="none" strike="noStrike">
                        <a:effectLst/>
                        <a:latin typeface="Arial" panose="020B0604020202020204" pitchFamily="34" charset="0"/>
                      </a:endParaRPr>
                    </a:p>
                  </a:txBody>
                  <a:tcPr marL="68570" marR="68570" marT="7619" marB="0"/>
                </a:tc>
                <a:tc>
                  <a:txBody>
                    <a:bodyPr/>
                    <a:lstStyle/>
                    <a:p>
                      <a:pPr marL="0" marR="0" algn="just" fontAlgn="t">
                        <a:spcBef>
                          <a:spcPts val="0"/>
                        </a:spcBef>
                        <a:spcAft>
                          <a:spcPts val="0"/>
                        </a:spcAft>
                      </a:pPr>
                      <a:r>
                        <a:rPr lang="en-US" sz="1600" u="none" strike="noStrike" kern="100" dirty="0">
                          <a:effectLst/>
                        </a:rPr>
                        <a:t>Support</a:t>
                      </a:r>
                      <a:endParaRPr lang="en-US" sz="1600" b="0" i="0" u="none" strike="noStrike" dirty="0">
                        <a:effectLst/>
                        <a:latin typeface="Arial" panose="020B0604020202020204" pitchFamily="34" charset="0"/>
                      </a:endParaRPr>
                    </a:p>
                  </a:txBody>
                  <a:tcPr marL="68570" marR="68570" marT="7619" marB="0"/>
                </a:tc>
                <a:extLst>
                  <a:ext uri="{0D108BD9-81ED-4DB2-BD59-A6C34878D82A}">
                    <a16:rowId xmlns:a16="http://schemas.microsoft.com/office/drawing/2014/main" val="10008"/>
                  </a:ext>
                </a:extLst>
              </a:tr>
              <a:tr h="346634">
                <a:tc>
                  <a:txBody>
                    <a:bodyPr/>
                    <a:lstStyle/>
                    <a:p>
                      <a:pPr marL="0" marR="0" algn="just" fontAlgn="t">
                        <a:spcBef>
                          <a:spcPts val="0"/>
                        </a:spcBef>
                        <a:spcAft>
                          <a:spcPts val="0"/>
                        </a:spcAft>
                      </a:pPr>
                      <a:r>
                        <a:rPr lang="en-US" sz="1600" u="none" strike="noStrike" kern="100">
                          <a:effectLst/>
                        </a:rPr>
                        <a:t>9</a:t>
                      </a:r>
                      <a:endParaRPr lang="en-US" sz="1600" b="0" i="0" u="none" strike="noStrike">
                        <a:effectLst/>
                        <a:latin typeface="Arial" panose="020B0604020202020204" pitchFamily="34" charset="0"/>
                      </a:endParaRPr>
                    </a:p>
                  </a:txBody>
                  <a:tcPr marL="68570" marR="68570" marT="7619" marB="0"/>
                </a:tc>
                <a:tc>
                  <a:txBody>
                    <a:bodyPr/>
                    <a:lstStyle/>
                    <a:p>
                      <a:pPr marL="0" marR="0" algn="just" fontAlgn="t">
                        <a:spcBef>
                          <a:spcPts val="0"/>
                        </a:spcBef>
                        <a:spcAft>
                          <a:spcPts val="0"/>
                        </a:spcAft>
                      </a:pPr>
                      <a:r>
                        <a:rPr lang="en-US" sz="1600" u="none" strike="noStrike" kern="100">
                          <a:effectLst/>
                        </a:rPr>
                        <a:t>Communication Repeat</a:t>
                      </a:r>
                      <a:endParaRPr lang="en-US" sz="1600" b="0" i="0" u="none" strike="noStrike">
                        <a:effectLst/>
                        <a:latin typeface="Arial" panose="020B0604020202020204" pitchFamily="34" charset="0"/>
                      </a:endParaRPr>
                    </a:p>
                  </a:txBody>
                  <a:tcPr marL="68570" marR="68570" marT="7619" marB="0"/>
                </a:tc>
                <a:tc>
                  <a:txBody>
                    <a:bodyPr/>
                    <a:lstStyle/>
                    <a:p>
                      <a:pPr marL="0" marR="0" algn="just" fontAlgn="t">
                        <a:spcBef>
                          <a:spcPts val="0"/>
                        </a:spcBef>
                        <a:spcAft>
                          <a:spcPts val="0"/>
                        </a:spcAft>
                      </a:pPr>
                      <a:r>
                        <a:rPr lang="en-US" sz="1600" u="none" strike="noStrike" kern="100" dirty="0">
                          <a:effectLst/>
                        </a:rPr>
                        <a:t>15</a:t>
                      </a:r>
                      <a:endParaRPr lang="en-US" sz="1600" b="0" i="0" u="none" strike="noStrike" dirty="0">
                        <a:effectLst/>
                        <a:latin typeface="Arial" panose="020B0604020202020204" pitchFamily="34" charset="0"/>
                      </a:endParaRPr>
                    </a:p>
                  </a:txBody>
                  <a:tcPr marL="68570" marR="68570" marT="7619" marB="0"/>
                </a:tc>
                <a:extLst>
                  <a:ext uri="{0D108BD9-81ED-4DB2-BD59-A6C34878D82A}">
                    <a16:rowId xmlns:a16="http://schemas.microsoft.com/office/drawing/2014/main" val="10009"/>
                  </a:ext>
                </a:extLst>
              </a:tr>
              <a:tr h="346634">
                <a:tc>
                  <a:txBody>
                    <a:bodyPr/>
                    <a:lstStyle/>
                    <a:p>
                      <a:pPr marL="0" marR="0" algn="just" fontAlgn="t">
                        <a:spcBef>
                          <a:spcPts val="0"/>
                        </a:spcBef>
                        <a:spcAft>
                          <a:spcPts val="0"/>
                        </a:spcAft>
                      </a:pPr>
                      <a:r>
                        <a:rPr lang="en-US" sz="1600" u="none" strike="noStrike" kern="100">
                          <a:effectLst/>
                        </a:rPr>
                        <a:t>10</a:t>
                      </a:r>
                      <a:endParaRPr lang="en-US" sz="1600" b="0" i="0" u="none" strike="noStrike">
                        <a:effectLst/>
                        <a:latin typeface="Arial" panose="020B0604020202020204" pitchFamily="34" charset="0"/>
                      </a:endParaRPr>
                    </a:p>
                  </a:txBody>
                  <a:tcPr marL="68570" marR="68570" marT="7619" marB="0"/>
                </a:tc>
                <a:tc>
                  <a:txBody>
                    <a:bodyPr/>
                    <a:lstStyle/>
                    <a:p>
                      <a:pPr marL="0" marR="0" algn="just" fontAlgn="t">
                        <a:spcBef>
                          <a:spcPts val="0"/>
                        </a:spcBef>
                        <a:spcAft>
                          <a:spcPts val="0"/>
                        </a:spcAft>
                      </a:pPr>
                      <a:r>
                        <a:rPr lang="en-US" sz="1600" u="none" strike="noStrike" kern="100">
                          <a:effectLst/>
                        </a:rPr>
                        <a:t>Hot Plugging</a:t>
                      </a:r>
                      <a:endParaRPr lang="en-US" sz="1600" b="0" i="0" u="none" strike="noStrike">
                        <a:effectLst/>
                        <a:latin typeface="Arial" panose="020B0604020202020204" pitchFamily="34" charset="0"/>
                      </a:endParaRPr>
                    </a:p>
                  </a:txBody>
                  <a:tcPr marL="68570" marR="68570" marT="7619" marB="0"/>
                </a:tc>
                <a:tc>
                  <a:txBody>
                    <a:bodyPr/>
                    <a:lstStyle/>
                    <a:p>
                      <a:pPr marL="0" marR="0" algn="just" fontAlgn="t">
                        <a:spcBef>
                          <a:spcPts val="0"/>
                        </a:spcBef>
                        <a:spcAft>
                          <a:spcPts val="0"/>
                        </a:spcAft>
                      </a:pPr>
                      <a:r>
                        <a:rPr lang="en-US" sz="1600" u="none" strike="noStrike" kern="100" dirty="0">
                          <a:effectLst/>
                        </a:rPr>
                        <a:t>Support</a:t>
                      </a:r>
                      <a:endParaRPr lang="en-US" sz="1600" b="0" i="0" u="none" strike="noStrike" dirty="0">
                        <a:effectLst/>
                        <a:latin typeface="Arial" panose="020B0604020202020204" pitchFamily="34" charset="0"/>
                      </a:endParaRPr>
                    </a:p>
                  </a:txBody>
                  <a:tcPr marL="68570" marR="68570" marT="7619" marB="0"/>
                </a:tc>
                <a:extLst>
                  <a:ext uri="{0D108BD9-81ED-4DB2-BD59-A6C34878D82A}">
                    <a16:rowId xmlns:a16="http://schemas.microsoft.com/office/drawing/2014/main" val="10010"/>
                  </a:ext>
                </a:extLst>
              </a:tr>
              <a:tr h="346634">
                <a:tc>
                  <a:txBody>
                    <a:bodyPr/>
                    <a:lstStyle/>
                    <a:p>
                      <a:pPr marL="0" marR="0" algn="just" fontAlgn="t">
                        <a:spcBef>
                          <a:spcPts val="0"/>
                        </a:spcBef>
                        <a:spcAft>
                          <a:spcPts val="0"/>
                        </a:spcAft>
                      </a:pPr>
                      <a:r>
                        <a:rPr lang="en-US" sz="1600" u="none" strike="noStrike" kern="100">
                          <a:effectLst/>
                        </a:rPr>
                        <a:t>11</a:t>
                      </a:r>
                      <a:endParaRPr lang="en-US" sz="1600" b="0" i="0" u="none" strike="noStrike">
                        <a:effectLst/>
                        <a:latin typeface="Arial" panose="020B0604020202020204" pitchFamily="34" charset="0"/>
                      </a:endParaRPr>
                    </a:p>
                  </a:txBody>
                  <a:tcPr marL="68570" marR="68570" marT="7619" marB="0"/>
                </a:tc>
                <a:tc>
                  <a:txBody>
                    <a:bodyPr/>
                    <a:lstStyle/>
                    <a:p>
                      <a:pPr marL="0" marR="0" algn="just" fontAlgn="t">
                        <a:spcBef>
                          <a:spcPts val="0"/>
                        </a:spcBef>
                        <a:spcAft>
                          <a:spcPts val="0"/>
                        </a:spcAft>
                      </a:pPr>
                      <a:r>
                        <a:rPr lang="en-US" sz="1600" u="none" strike="noStrike" kern="100">
                          <a:effectLst/>
                        </a:rPr>
                        <a:t>Band Width</a:t>
                      </a:r>
                      <a:endParaRPr lang="en-US" sz="1600" b="0" i="0" u="none" strike="noStrike">
                        <a:effectLst/>
                        <a:latin typeface="Arial" panose="020B0604020202020204" pitchFamily="34" charset="0"/>
                      </a:endParaRPr>
                    </a:p>
                  </a:txBody>
                  <a:tcPr marL="68570" marR="68570" marT="7619" marB="0"/>
                </a:tc>
                <a:tc>
                  <a:txBody>
                    <a:bodyPr/>
                    <a:lstStyle/>
                    <a:p>
                      <a:pPr marL="0" marR="0" algn="just" fontAlgn="t">
                        <a:spcBef>
                          <a:spcPts val="0"/>
                        </a:spcBef>
                        <a:spcAft>
                          <a:spcPts val="0"/>
                        </a:spcAft>
                      </a:pPr>
                      <a:r>
                        <a:rPr lang="en-US" sz="1600" u="none" strike="noStrike" kern="100" dirty="0">
                          <a:effectLst/>
                        </a:rPr>
                        <a:t>&gt;1Mbps</a:t>
                      </a:r>
                      <a:endParaRPr lang="en-US" sz="1600" b="0" i="0" u="none" strike="noStrike" dirty="0">
                        <a:effectLst/>
                        <a:latin typeface="Arial" panose="020B0604020202020204" pitchFamily="34" charset="0"/>
                      </a:endParaRPr>
                    </a:p>
                  </a:txBody>
                  <a:tcPr marL="68570" marR="68570" marT="7619" marB="0"/>
                </a:tc>
                <a:extLst>
                  <a:ext uri="{0D108BD9-81ED-4DB2-BD59-A6C34878D82A}">
                    <a16:rowId xmlns:a16="http://schemas.microsoft.com/office/drawing/2014/main" val="10011"/>
                  </a:ext>
                </a:extLst>
              </a:tr>
              <a:tr h="677511">
                <a:tc>
                  <a:txBody>
                    <a:bodyPr/>
                    <a:lstStyle/>
                    <a:p>
                      <a:pPr marL="0" marR="0" algn="just" fontAlgn="t">
                        <a:spcBef>
                          <a:spcPts val="0"/>
                        </a:spcBef>
                        <a:spcAft>
                          <a:spcPts val="0"/>
                        </a:spcAft>
                      </a:pPr>
                      <a:r>
                        <a:rPr lang="en-US" sz="1600" u="none" strike="noStrike" kern="100">
                          <a:effectLst/>
                        </a:rPr>
                        <a:t>12</a:t>
                      </a:r>
                      <a:endParaRPr lang="en-US" sz="1600" b="0" i="0" u="none" strike="noStrike">
                        <a:effectLst/>
                        <a:latin typeface="Arial" panose="020B0604020202020204" pitchFamily="34" charset="0"/>
                      </a:endParaRPr>
                    </a:p>
                  </a:txBody>
                  <a:tcPr marL="68570" marR="68570" marT="7619" marB="0"/>
                </a:tc>
                <a:tc>
                  <a:txBody>
                    <a:bodyPr/>
                    <a:lstStyle/>
                    <a:p>
                      <a:pPr marL="0" marR="0" algn="just" fontAlgn="t">
                        <a:spcBef>
                          <a:spcPts val="0"/>
                        </a:spcBef>
                        <a:spcAft>
                          <a:spcPts val="0"/>
                        </a:spcAft>
                      </a:pPr>
                      <a:r>
                        <a:rPr lang="en-US" sz="1600" u="none" strike="noStrike" kern="100">
                          <a:effectLst/>
                        </a:rPr>
                        <a:t>Daily meter success rate</a:t>
                      </a:r>
                      <a:endParaRPr lang="en-US" sz="1600" b="0" i="0" u="none" strike="noStrike">
                        <a:effectLst/>
                        <a:latin typeface="Arial" panose="020B0604020202020204" pitchFamily="34" charset="0"/>
                      </a:endParaRPr>
                    </a:p>
                  </a:txBody>
                  <a:tcPr marL="68570" marR="68570" marT="7619" marB="0"/>
                </a:tc>
                <a:tc>
                  <a:txBody>
                    <a:bodyPr/>
                    <a:lstStyle/>
                    <a:p>
                      <a:pPr marL="0" marR="0" algn="just" fontAlgn="t">
                        <a:spcBef>
                          <a:spcPts val="0"/>
                        </a:spcBef>
                        <a:spcAft>
                          <a:spcPts val="0"/>
                        </a:spcAft>
                      </a:pPr>
                      <a:r>
                        <a:rPr lang="en-US" sz="1600" u="none" strike="noStrike" kern="100" dirty="0">
                          <a:effectLst/>
                        </a:rPr>
                        <a:t>100%</a:t>
                      </a:r>
                      <a:endParaRPr lang="en-US" sz="1600" u="none" strike="noStrike" dirty="0">
                        <a:effectLst/>
                      </a:endParaRPr>
                    </a:p>
                    <a:p>
                      <a:pPr marL="0" marR="0" algn="just" fontAlgn="t">
                        <a:spcBef>
                          <a:spcPts val="0"/>
                        </a:spcBef>
                        <a:spcAft>
                          <a:spcPts val="0"/>
                        </a:spcAft>
                      </a:pPr>
                      <a:r>
                        <a:rPr lang="en-US" sz="1600" u="none" strike="noStrike" kern="100" dirty="0">
                          <a:effectLst/>
                        </a:rPr>
                        <a:t> </a:t>
                      </a:r>
                      <a:endParaRPr lang="en-US" sz="1600" b="0" i="0" u="none" strike="noStrike" dirty="0">
                        <a:effectLst/>
                        <a:latin typeface="Arial" panose="020B0604020202020204" pitchFamily="34" charset="0"/>
                      </a:endParaRPr>
                    </a:p>
                  </a:txBody>
                  <a:tcPr marL="68570" marR="68570" marT="7619" marB="0"/>
                </a:tc>
                <a:extLst>
                  <a:ext uri="{0D108BD9-81ED-4DB2-BD59-A6C34878D82A}">
                    <a16:rowId xmlns:a16="http://schemas.microsoft.com/office/drawing/2014/main" val="10012"/>
                  </a:ext>
                </a:extLst>
              </a:tr>
              <a:tr h="346634">
                <a:tc>
                  <a:txBody>
                    <a:bodyPr/>
                    <a:lstStyle/>
                    <a:p>
                      <a:pPr marL="0" marR="0" algn="just" fontAlgn="t">
                        <a:spcBef>
                          <a:spcPts val="0"/>
                        </a:spcBef>
                        <a:spcAft>
                          <a:spcPts val="0"/>
                        </a:spcAft>
                      </a:pPr>
                      <a:r>
                        <a:rPr lang="en-US" sz="1600" u="none" strike="noStrike" kern="100">
                          <a:effectLst/>
                        </a:rPr>
                        <a:t>13</a:t>
                      </a:r>
                      <a:endParaRPr lang="en-US" sz="1600" b="0" i="0" u="none" strike="noStrike">
                        <a:effectLst/>
                        <a:latin typeface="Arial" panose="020B0604020202020204" pitchFamily="34" charset="0"/>
                      </a:endParaRPr>
                    </a:p>
                  </a:txBody>
                  <a:tcPr marL="68570" marR="68570" marT="7619" marB="0"/>
                </a:tc>
                <a:tc>
                  <a:txBody>
                    <a:bodyPr/>
                    <a:lstStyle/>
                    <a:p>
                      <a:pPr marL="0" marR="0" algn="just" fontAlgn="t">
                        <a:spcBef>
                          <a:spcPts val="0"/>
                        </a:spcBef>
                        <a:spcAft>
                          <a:spcPts val="0"/>
                        </a:spcAft>
                      </a:pPr>
                      <a:r>
                        <a:rPr lang="en-US" sz="1600" u="none" strike="noStrike" kern="100">
                          <a:effectLst/>
                        </a:rPr>
                        <a:t>Subcarrier</a:t>
                      </a:r>
                      <a:endParaRPr lang="en-US" sz="1600" b="0" i="0" u="none" strike="noStrike">
                        <a:effectLst/>
                        <a:latin typeface="Arial" panose="020B0604020202020204" pitchFamily="34" charset="0"/>
                      </a:endParaRPr>
                    </a:p>
                  </a:txBody>
                  <a:tcPr marL="68570" marR="68570" marT="7619" marB="0"/>
                </a:tc>
                <a:tc>
                  <a:txBody>
                    <a:bodyPr/>
                    <a:lstStyle/>
                    <a:p>
                      <a:pPr marL="0" marR="0" algn="just" fontAlgn="t">
                        <a:spcBef>
                          <a:spcPts val="0"/>
                        </a:spcBef>
                        <a:spcAft>
                          <a:spcPts val="0"/>
                        </a:spcAft>
                      </a:pPr>
                      <a:r>
                        <a:rPr lang="en-US" sz="1600" u="none" strike="noStrike" kern="100" dirty="0">
                          <a:effectLst/>
                        </a:rPr>
                        <a:t>&gt;100</a:t>
                      </a:r>
                      <a:endParaRPr lang="en-US" sz="1600" b="0" i="0" u="none" strike="noStrike" dirty="0">
                        <a:effectLst/>
                        <a:latin typeface="Arial" panose="020B0604020202020204" pitchFamily="34" charset="0"/>
                      </a:endParaRPr>
                    </a:p>
                  </a:txBody>
                  <a:tcPr marL="68570" marR="68570" marT="7619" marB="0"/>
                </a:tc>
                <a:extLst>
                  <a:ext uri="{0D108BD9-81ED-4DB2-BD59-A6C34878D82A}">
                    <a16:rowId xmlns:a16="http://schemas.microsoft.com/office/drawing/2014/main" val="10013"/>
                  </a:ext>
                </a:extLst>
              </a:tr>
            </a:tbl>
          </a:graphicData>
        </a:graphic>
      </p:graphicFrame>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a:extLst>
              <a:ext uri="{FF2B5EF4-FFF2-40B4-BE49-F238E27FC236}">
                <a16:creationId xmlns:a16="http://schemas.microsoft.com/office/drawing/2014/main" id="{89B5FBDA-9C86-41DD-9474-1CF2958B9291}"/>
              </a:ext>
            </a:extLst>
          </p:cNvPr>
          <p:cNvSpPr>
            <a:spLocks noGrp="1"/>
          </p:cNvSpPr>
          <p:nvPr>
            <p:ph type="title" idx="4294967295"/>
          </p:nvPr>
        </p:nvSpPr>
        <p:spPr>
          <a:xfrm>
            <a:off x="0" y="115888"/>
            <a:ext cx="8229600" cy="723900"/>
          </a:xfrm>
        </p:spPr>
        <p:txBody>
          <a:bodyPr/>
          <a:lstStyle/>
          <a:p>
            <a:pPr algn="ctr"/>
            <a:br>
              <a:rPr lang="en-US" altLang="en-US"/>
            </a:br>
            <a:br>
              <a:rPr lang="en-US" altLang="en-US"/>
            </a:br>
            <a:br>
              <a:rPr lang="en-US" altLang="en-US"/>
            </a:br>
            <a:r>
              <a:rPr lang="en-US" altLang="en-US"/>
              <a:t>Example on:BB-PLC</a:t>
            </a:r>
          </a:p>
        </p:txBody>
      </p:sp>
      <p:pic>
        <p:nvPicPr>
          <p:cNvPr id="58371" name="Picture 2">
            <a:extLst>
              <a:ext uri="{FF2B5EF4-FFF2-40B4-BE49-F238E27FC236}">
                <a16:creationId xmlns:a16="http://schemas.microsoft.com/office/drawing/2014/main" id="{4623E542-27D6-47C0-9FDD-88FC9DF7FF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563" y="960438"/>
            <a:ext cx="10798175" cy="578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12C79B0D-920C-43EB-9486-6379A843C91A}"/>
              </a:ext>
            </a:extLst>
          </p:cNvPr>
          <p:cNvSpPr/>
          <p:nvPr/>
        </p:nvSpPr>
        <p:spPr>
          <a:xfrm>
            <a:off x="6565900" y="476250"/>
            <a:ext cx="2578100" cy="333375"/>
          </a:xfrm>
          <a:prstGeom prst="rect">
            <a:avLst/>
          </a:prstGeom>
          <a:solidFill>
            <a:srgbClr val="112D4E"/>
          </a:solidFill>
          <a:effectLst/>
        </p:spPr>
        <p:txBody>
          <a:bodyPr lIns="360000" anchor="ctr"/>
          <a:lstStyle/>
          <a:p>
            <a:pPr>
              <a:defRPr/>
            </a:pPr>
            <a:r>
              <a:rPr lang="en-US" altLang="zh-CN" sz="1400" b="1" dirty="0">
                <a:solidFill>
                  <a:schemeClr val="bg1">
                    <a:lumMod val="95000"/>
                  </a:schemeClr>
                </a:solidFill>
                <a:latin typeface="+mj-lt"/>
                <a:ea typeface="微软雅黑" pitchFamily="34" charset="-122"/>
              </a:rPr>
              <a:t>Communication</a:t>
            </a:r>
          </a:p>
        </p:txBody>
      </p:sp>
      <p:sp>
        <p:nvSpPr>
          <p:cNvPr id="59395" name="TextBox 4">
            <a:extLst>
              <a:ext uri="{FF2B5EF4-FFF2-40B4-BE49-F238E27FC236}">
                <a16:creationId xmlns:a16="http://schemas.microsoft.com/office/drawing/2014/main" id="{3ECF1A2F-A961-44C2-A386-7960F4E7F353}"/>
              </a:ext>
            </a:extLst>
          </p:cNvPr>
          <p:cNvSpPr txBox="1">
            <a:spLocks noChangeArrowheads="1"/>
          </p:cNvSpPr>
          <p:nvPr/>
        </p:nvSpPr>
        <p:spPr bwMode="auto">
          <a:xfrm>
            <a:off x="4289425" y="1350963"/>
            <a:ext cx="4103688"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r>
              <a:rPr lang="en-US" altLang="zh-CN" sz="2800"/>
              <a:t>Broadband PLC Advantage</a:t>
            </a:r>
          </a:p>
        </p:txBody>
      </p:sp>
      <p:sp>
        <p:nvSpPr>
          <p:cNvPr id="174" name="八角星 173">
            <a:extLst>
              <a:ext uri="{FF2B5EF4-FFF2-40B4-BE49-F238E27FC236}">
                <a16:creationId xmlns:a16="http://schemas.microsoft.com/office/drawing/2014/main" id="{092C87AC-EF98-4C64-8DAE-C635B83CFDE2}"/>
              </a:ext>
            </a:extLst>
          </p:cNvPr>
          <p:cNvSpPr/>
          <p:nvPr/>
        </p:nvSpPr>
        <p:spPr>
          <a:xfrm>
            <a:off x="1320800" y="2378075"/>
            <a:ext cx="1008063" cy="863600"/>
          </a:xfrm>
          <a:prstGeom prst="star8">
            <a:avLst/>
          </a:prstGeom>
          <a:solidFill>
            <a:srgbClr val="3F72A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altLang="zh-CN" sz="1200" b="1" dirty="0">
                <a:solidFill>
                  <a:srgbClr val="FFFFFF"/>
                </a:solidFill>
                <a:latin typeface="微软雅黑" pitchFamily="34" charset="-122"/>
                <a:ea typeface="微软雅黑" pitchFamily="34" charset="-122"/>
              </a:rPr>
              <a:t>Mbps</a:t>
            </a:r>
            <a:endParaRPr lang="zh-CN" altLang="en-US" sz="1200" b="1" dirty="0">
              <a:solidFill>
                <a:srgbClr val="FFFFFF"/>
              </a:solidFill>
              <a:latin typeface="微软雅黑" pitchFamily="34" charset="-122"/>
              <a:ea typeface="微软雅黑" pitchFamily="34" charset="-122"/>
            </a:endParaRPr>
          </a:p>
        </p:txBody>
      </p:sp>
      <p:sp>
        <p:nvSpPr>
          <p:cNvPr id="176" name="八角星 175">
            <a:extLst>
              <a:ext uri="{FF2B5EF4-FFF2-40B4-BE49-F238E27FC236}">
                <a16:creationId xmlns:a16="http://schemas.microsoft.com/office/drawing/2014/main" id="{7DBFF7C4-E35B-49A7-A6C2-F2E026EB18F7}"/>
              </a:ext>
            </a:extLst>
          </p:cNvPr>
          <p:cNvSpPr/>
          <p:nvPr/>
        </p:nvSpPr>
        <p:spPr>
          <a:xfrm>
            <a:off x="4235450" y="2378075"/>
            <a:ext cx="1008063" cy="863600"/>
          </a:xfrm>
          <a:prstGeom prst="star8">
            <a:avLst/>
          </a:prstGeom>
          <a:solidFill>
            <a:srgbClr val="159B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200" b="1" dirty="0">
                <a:solidFill>
                  <a:srgbClr val="FFFFFF"/>
                </a:solidFill>
                <a:latin typeface="微软雅黑" pitchFamily="34" charset="-122"/>
                <a:ea typeface="微软雅黑" pitchFamily="34" charset="-122"/>
              </a:rPr>
              <a:t>Net</a:t>
            </a:r>
          </a:p>
          <a:p>
            <a:pPr algn="ctr">
              <a:defRPr/>
            </a:pPr>
            <a:r>
              <a:rPr lang="en-US" altLang="zh-CN" sz="1200" b="1" dirty="0">
                <a:solidFill>
                  <a:srgbClr val="FFFFFF"/>
                </a:solidFill>
                <a:latin typeface="微软雅黑" pitchFamily="34" charset="-122"/>
                <a:ea typeface="微软雅黑" pitchFamily="34" charset="-122"/>
              </a:rPr>
              <a:t>Work</a:t>
            </a:r>
            <a:endParaRPr lang="zh-CN" altLang="en-US" sz="1200" b="1" dirty="0">
              <a:solidFill>
                <a:srgbClr val="FFFFFF"/>
              </a:solidFill>
              <a:latin typeface="微软雅黑" pitchFamily="34" charset="-122"/>
              <a:ea typeface="微软雅黑" pitchFamily="34" charset="-122"/>
            </a:endParaRPr>
          </a:p>
        </p:txBody>
      </p:sp>
      <p:sp>
        <p:nvSpPr>
          <p:cNvPr id="182" name="八角星 181">
            <a:extLst>
              <a:ext uri="{FF2B5EF4-FFF2-40B4-BE49-F238E27FC236}">
                <a16:creationId xmlns:a16="http://schemas.microsoft.com/office/drawing/2014/main" id="{31BFA026-421D-4682-82FD-16B166481F67}"/>
              </a:ext>
            </a:extLst>
          </p:cNvPr>
          <p:cNvSpPr/>
          <p:nvPr/>
        </p:nvSpPr>
        <p:spPr>
          <a:xfrm>
            <a:off x="1057275" y="4289425"/>
            <a:ext cx="1008063" cy="863600"/>
          </a:xfrm>
          <a:prstGeom prst="star8">
            <a:avLst/>
          </a:prstGeom>
          <a:solidFill>
            <a:srgbClr val="3F72A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dirty="0"/>
          </a:p>
        </p:txBody>
      </p:sp>
      <p:sp>
        <p:nvSpPr>
          <p:cNvPr id="184" name="不等于号 183">
            <a:extLst>
              <a:ext uri="{FF2B5EF4-FFF2-40B4-BE49-F238E27FC236}">
                <a16:creationId xmlns:a16="http://schemas.microsoft.com/office/drawing/2014/main" id="{78E98747-43A7-4250-B023-D832C7A132CD}"/>
              </a:ext>
            </a:extLst>
          </p:cNvPr>
          <p:cNvSpPr/>
          <p:nvPr/>
        </p:nvSpPr>
        <p:spPr>
          <a:xfrm>
            <a:off x="2771775" y="4597400"/>
            <a:ext cx="579438" cy="344488"/>
          </a:xfrm>
          <a:prstGeom prst="mathNotEqual">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solidFill>
                <a:schemeClr val="tx1"/>
              </a:solidFill>
            </a:endParaRPr>
          </a:p>
        </p:txBody>
      </p:sp>
      <p:grpSp>
        <p:nvGrpSpPr>
          <p:cNvPr id="6" name="组合 5">
            <a:extLst>
              <a:ext uri="{FF2B5EF4-FFF2-40B4-BE49-F238E27FC236}">
                <a16:creationId xmlns:a16="http://schemas.microsoft.com/office/drawing/2014/main" id="{2298758F-12C6-44DA-8E37-D0A77515A811}"/>
              </a:ext>
            </a:extLst>
          </p:cNvPr>
          <p:cNvGrpSpPr/>
          <p:nvPr/>
        </p:nvGrpSpPr>
        <p:grpSpPr>
          <a:xfrm>
            <a:off x="6877676" y="4205436"/>
            <a:ext cx="1008000" cy="864000"/>
            <a:chOff x="2233960" y="5698165"/>
            <a:chExt cx="915332" cy="770536"/>
          </a:xfrm>
          <a:solidFill>
            <a:srgbClr val="3F72AF"/>
          </a:solidFill>
        </p:grpSpPr>
        <p:sp>
          <p:nvSpPr>
            <p:cNvPr id="181" name="八角星 180">
              <a:extLst>
                <a:ext uri="{FF2B5EF4-FFF2-40B4-BE49-F238E27FC236}">
                  <a16:creationId xmlns:a16="http://schemas.microsoft.com/office/drawing/2014/main" id="{AD0D3D0C-72F5-4A93-ABF4-03DE116C894A}"/>
                </a:ext>
              </a:extLst>
            </p:cNvPr>
            <p:cNvSpPr/>
            <p:nvPr/>
          </p:nvSpPr>
          <p:spPr>
            <a:xfrm>
              <a:off x="2233960" y="5698165"/>
              <a:ext cx="915332" cy="770536"/>
            </a:xfrm>
            <a:prstGeom prst="star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dirty="0"/>
            </a:p>
          </p:txBody>
        </p:sp>
        <p:cxnSp>
          <p:nvCxnSpPr>
            <p:cNvPr id="185" name="直接箭头连接符 184">
              <a:extLst>
                <a:ext uri="{FF2B5EF4-FFF2-40B4-BE49-F238E27FC236}">
                  <a16:creationId xmlns:a16="http://schemas.microsoft.com/office/drawing/2014/main" id="{EDF06780-BCAA-4F82-A827-490EF87B3CBC}"/>
                </a:ext>
              </a:extLst>
            </p:cNvPr>
            <p:cNvCxnSpPr/>
            <p:nvPr/>
          </p:nvCxnSpPr>
          <p:spPr>
            <a:xfrm>
              <a:off x="2601029" y="5890040"/>
              <a:ext cx="0" cy="313260"/>
            </a:xfrm>
            <a:prstGeom prst="straightConnector1">
              <a:avLst/>
            </a:prstGeom>
            <a:grpFill/>
            <a:ln w="38100">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186" name="直接箭头连接符 185">
              <a:extLst>
                <a:ext uri="{FF2B5EF4-FFF2-40B4-BE49-F238E27FC236}">
                  <a16:creationId xmlns:a16="http://schemas.microsoft.com/office/drawing/2014/main" id="{DD40162C-E5AF-4A49-A62B-756E829728D0}"/>
                </a:ext>
              </a:extLst>
            </p:cNvPr>
            <p:cNvCxnSpPr/>
            <p:nvPr/>
          </p:nvCxnSpPr>
          <p:spPr>
            <a:xfrm flipV="1">
              <a:off x="2756571" y="5842181"/>
              <a:ext cx="15228" cy="348067"/>
            </a:xfrm>
            <a:prstGeom prst="straightConnector1">
              <a:avLst/>
            </a:prstGeom>
            <a:grpFill/>
            <a:ln w="38100">
              <a:solidFill>
                <a:schemeClr val="bg1"/>
              </a:solidFill>
              <a:tailEnd type="arrow"/>
            </a:ln>
          </p:spPr>
          <p:style>
            <a:lnRef idx="1">
              <a:schemeClr val="accent1"/>
            </a:lnRef>
            <a:fillRef idx="0">
              <a:schemeClr val="accent1"/>
            </a:fillRef>
            <a:effectRef idx="0">
              <a:schemeClr val="accent1"/>
            </a:effectRef>
            <a:fontRef idx="minor">
              <a:schemeClr val="tx1"/>
            </a:fontRef>
          </p:style>
        </p:cxnSp>
      </p:grpSp>
      <p:sp>
        <p:nvSpPr>
          <p:cNvPr id="177" name="八角星 176">
            <a:extLst>
              <a:ext uri="{FF2B5EF4-FFF2-40B4-BE49-F238E27FC236}">
                <a16:creationId xmlns:a16="http://schemas.microsoft.com/office/drawing/2014/main" id="{BBB7A515-7E8B-4B77-8DA6-39A87A7B9103}"/>
              </a:ext>
            </a:extLst>
          </p:cNvPr>
          <p:cNvSpPr/>
          <p:nvPr/>
        </p:nvSpPr>
        <p:spPr>
          <a:xfrm>
            <a:off x="6924675" y="2378075"/>
            <a:ext cx="1008063" cy="863600"/>
          </a:xfrm>
          <a:prstGeom prst="star8">
            <a:avLst/>
          </a:prstGeom>
          <a:solidFill>
            <a:srgbClr val="3F72A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dirty="0"/>
          </a:p>
        </p:txBody>
      </p:sp>
      <p:sp>
        <p:nvSpPr>
          <p:cNvPr id="188" name="闪电形 187">
            <a:extLst>
              <a:ext uri="{FF2B5EF4-FFF2-40B4-BE49-F238E27FC236}">
                <a16:creationId xmlns:a16="http://schemas.microsoft.com/office/drawing/2014/main" id="{600A9E97-B331-4B07-B206-4DF824E8A2F1}"/>
              </a:ext>
            </a:extLst>
          </p:cNvPr>
          <p:cNvSpPr/>
          <p:nvPr/>
        </p:nvSpPr>
        <p:spPr>
          <a:xfrm>
            <a:off x="7240588" y="2659063"/>
            <a:ext cx="368300" cy="338137"/>
          </a:xfrm>
          <a:prstGeom prst="lightningBol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59403" name="TextBox 16">
            <a:extLst>
              <a:ext uri="{FF2B5EF4-FFF2-40B4-BE49-F238E27FC236}">
                <a16:creationId xmlns:a16="http://schemas.microsoft.com/office/drawing/2014/main" id="{9B835493-D3F4-4356-A467-1B93DA2A5F6A}"/>
              </a:ext>
            </a:extLst>
          </p:cNvPr>
          <p:cNvSpPr txBox="1">
            <a:spLocks noChangeArrowheads="1"/>
          </p:cNvSpPr>
          <p:nvPr/>
        </p:nvSpPr>
        <p:spPr bwMode="auto">
          <a:xfrm>
            <a:off x="1181100" y="3378200"/>
            <a:ext cx="1519238"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eaLnBrk="1" hangingPunct="1"/>
            <a:r>
              <a:rPr lang="en-US" altLang="zh-CN" sz="1600">
                <a:solidFill>
                  <a:srgbClr val="159BFF"/>
                </a:solidFill>
                <a:latin typeface="Microsoft YaHei" panose="020B0503020204020204" pitchFamily="34" charset="-122"/>
                <a:ea typeface="Microsoft YaHei" panose="020B0503020204020204" pitchFamily="34" charset="-122"/>
              </a:rPr>
              <a:t>High Speed</a:t>
            </a:r>
          </a:p>
        </p:txBody>
      </p:sp>
      <p:sp>
        <p:nvSpPr>
          <p:cNvPr id="59404" name="TextBox 18">
            <a:extLst>
              <a:ext uri="{FF2B5EF4-FFF2-40B4-BE49-F238E27FC236}">
                <a16:creationId xmlns:a16="http://schemas.microsoft.com/office/drawing/2014/main" id="{F2144C31-EB2E-47C3-8D10-A88371EC96DB}"/>
              </a:ext>
            </a:extLst>
          </p:cNvPr>
          <p:cNvSpPr txBox="1">
            <a:spLocks noChangeArrowheads="1"/>
          </p:cNvSpPr>
          <p:nvPr/>
        </p:nvSpPr>
        <p:spPr bwMode="auto">
          <a:xfrm>
            <a:off x="4356100" y="3378200"/>
            <a:ext cx="1223963"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r>
              <a:rPr lang="en-US" altLang="zh-CN" sz="1600">
                <a:solidFill>
                  <a:srgbClr val="159BFF"/>
                </a:solidFill>
                <a:latin typeface="Microsoft YaHei" panose="020B0503020204020204" pitchFamily="34" charset="-122"/>
                <a:ea typeface="Microsoft YaHei" panose="020B0503020204020204" pitchFamily="34" charset="-122"/>
              </a:rPr>
              <a:t>MESH</a:t>
            </a:r>
          </a:p>
        </p:txBody>
      </p:sp>
      <p:sp>
        <p:nvSpPr>
          <p:cNvPr id="59405" name="TextBox 19">
            <a:extLst>
              <a:ext uri="{FF2B5EF4-FFF2-40B4-BE49-F238E27FC236}">
                <a16:creationId xmlns:a16="http://schemas.microsoft.com/office/drawing/2014/main" id="{78F08C11-AC61-47AB-8BBB-F1914C48E2C8}"/>
              </a:ext>
            </a:extLst>
          </p:cNvPr>
          <p:cNvSpPr txBox="1">
            <a:spLocks noChangeArrowheads="1"/>
          </p:cNvSpPr>
          <p:nvPr/>
        </p:nvSpPr>
        <p:spPr bwMode="auto">
          <a:xfrm>
            <a:off x="6605588" y="3378200"/>
            <a:ext cx="221456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r>
              <a:rPr lang="en-US" altLang="zh-CN" sz="1600">
                <a:solidFill>
                  <a:srgbClr val="159BFF"/>
                </a:solidFill>
                <a:latin typeface="Microsoft YaHei" panose="020B0503020204020204" pitchFamily="34" charset="-122"/>
                <a:ea typeface="Microsoft YaHei" panose="020B0503020204020204" pitchFamily="34" charset="-122"/>
              </a:rPr>
              <a:t>Anti-interference</a:t>
            </a:r>
          </a:p>
        </p:txBody>
      </p:sp>
      <p:sp>
        <p:nvSpPr>
          <p:cNvPr id="59406" name="TextBox 20">
            <a:extLst>
              <a:ext uri="{FF2B5EF4-FFF2-40B4-BE49-F238E27FC236}">
                <a16:creationId xmlns:a16="http://schemas.microsoft.com/office/drawing/2014/main" id="{4A7D7049-0096-4840-ABAD-F8D1AC6BF964}"/>
              </a:ext>
            </a:extLst>
          </p:cNvPr>
          <p:cNvSpPr txBox="1">
            <a:spLocks noChangeArrowheads="1"/>
          </p:cNvSpPr>
          <p:nvPr/>
        </p:nvSpPr>
        <p:spPr bwMode="auto">
          <a:xfrm>
            <a:off x="827088" y="5313363"/>
            <a:ext cx="173355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r>
              <a:rPr lang="en-US" altLang="zh-CN" sz="1600">
                <a:solidFill>
                  <a:srgbClr val="159BFF"/>
                </a:solidFill>
                <a:latin typeface="Microsoft YaHei" panose="020B0503020204020204" pitchFamily="34" charset="-122"/>
                <a:ea typeface="Microsoft YaHei" panose="020B0503020204020204" pitchFamily="34" charset="-122"/>
              </a:rPr>
              <a:t>High Security</a:t>
            </a:r>
          </a:p>
        </p:txBody>
      </p:sp>
      <p:sp>
        <p:nvSpPr>
          <p:cNvPr id="59407" name="TextBox 21">
            <a:extLst>
              <a:ext uri="{FF2B5EF4-FFF2-40B4-BE49-F238E27FC236}">
                <a16:creationId xmlns:a16="http://schemas.microsoft.com/office/drawing/2014/main" id="{D02361F8-2955-44C1-92F0-330B0C931D57}"/>
              </a:ext>
            </a:extLst>
          </p:cNvPr>
          <p:cNvSpPr txBox="1">
            <a:spLocks noChangeArrowheads="1"/>
          </p:cNvSpPr>
          <p:nvPr/>
        </p:nvSpPr>
        <p:spPr bwMode="auto">
          <a:xfrm>
            <a:off x="6029325" y="5338763"/>
            <a:ext cx="279082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r>
              <a:rPr lang="en-US" altLang="zh-CN" sz="1600">
                <a:solidFill>
                  <a:srgbClr val="159BFF"/>
                </a:solidFill>
                <a:latin typeface="Microsoft YaHei" panose="020B0503020204020204" pitchFamily="34" charset="-122"/>
                <a:ea typeface="Microsoft YaHei" panose="020B0503020204020204" pitchFamily="34" charset="-122"/>
              </a:rPr>
              <a:t>Two Way Communication</a:t>
            </a:r>
          </a:p>
        </p:txBody>
      </p:sp>
      <p:cxnSp>
        <p:nvCxnSpPr>
          <p:cNvPr id="20" name="直接连接符 19">
            <a:extLst>
              <a:ext uri="{FF2B5EF4-FFF2-40B4-BE49-F238E27FC236}">
                <a16:creationId xmlns:a16="http://schemas.microsoft.com/office/drawing/2014/main" id="{4DDD4F32-E22F-496A-9D2D-47AB7B5570F5}"/>
              </a:ext>
            </a:extLst>
          </p:cNvPr>
          <p:cNvCxnSpPr/>
          <p:nvPr/>
        </p:nvCxnSpPr>
        <p:spPr>
          <a:xfrm>
            <a:off x="3384550" y="1916113"/>
            <a:ext cx="575945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B229B64E-1E05-48EC-8AB0-B91875B2B80F}"/>
              </a:ext>
            </a:extLst>
          </p:cNvPr>
          <p:cNvSpPr txBox="1">
            <a:spLocks/>
          </p:cNvSpPr>
          <p:nvPr/>
        </p:nvSpPr>
        <p:spPr bwMode="auto">
          <a:xfrm>
            <a:off x="107950" y="115888"/>
            <a:ext cx="9036050" cy="625475"/>
          </a:xfrm>
          <a:prstGeom prst="rect">
            <a:avLst/>
          </a:prstGeom>
          <a:noFill/>
          <a:ln>
            <a:noFill/>
          </a:ln>
        </p:spPr>
        <p:txBody>
          <a:bodyPr lIns="0" rIns="0" bIns="0" anchor="b">
            <a:normAutofit fontScale="82500" lnSpcReduction="10000"/>
          </a:bodyPr>
          <a:lstStyle>
            <a:lvl1pPr algn="l" rtl="0" eaLnBrk="0" fontAlgn="base" hangingPunct="0">
              <a:spcBef>
                <a:spcPct val="0"/>
              </a:spcBef>
              <a:spcAft>
                <a:spcPct val="0"/>
              </a:spcAft>
              <a:defRPr sz="5000" kern="1200">
                <a:solidFill>
                  <a:schemeClr val="tx2"/>
                </a:solidFill>
                <a:latin typeface="+mj-lt"/>
                <a:ea typeface="+mj-ea"/>
                <a:cs typeface="+mj-cs"/>
              </a:defRPr>
            </a:lvl1pPr>
            <a:lvl2pPr algn="l" rtl="0" eaLnBrk="0" fontAlgn="base" hangingPunct="0">
              <a:spcBef>
                <a:spcPct val="0"/>
              </a:spcBef>
              <a:spcAft>
                <a:spcPct val="0"/>
              </a:spcAft>
              <a:defRPr sz="5000">
                <a:solidFill>
                  <a:schemeClr val="tx2"/>
                </a:solidFill>
                <a:latin typeface="Calibri" panose="020F0502020204030204" pitchFamily="34" charset="0"/>
              </a:defRPr>
            </a:lvl2pPr>
            <a:lvl3pPr algn="l" rtl="0" eaLnBrk="0" fontAlgn="base" hangingPunct="0">
              <a:spcBef>
                <a:spcPct val="0"/>
              </a:spcBef>
              <a:spcAft>
                <a:spcPct val="0"/>
              </a:spcAft>
              <a:defRPr sz="5000">
                <a:solidFill>
                  <a:schemeClr val="tx2"/>
                </a:solidFill>
                <a:latin typeface="Calibri" panose="020F0502020204030204" pitchFamily="34" charset="0"/>
              </a:defRPr>
            </a:lvl3pPr>
            <a:lvl4pPr algn="l" rtl="0" eaLnBrk="0" fontAlgn="base" hangingPunct="0">
              <a:spcBef>
                <a:spcPct val="0"/>
              </a:spcBef>
              <a:spcAft>
                <a:spcPct val="0"/>
              </a:spcAft>
              <a:defRPr sz="5000">
                <a:solidFill>
                  <a:schemeClr val="tx2"/>
                </a:solidFill>
                <a:latin typeface="Calibri" panose="020F0502020204030204" pitchFamily="34" charset="0"/>
              </a:defRPr>
            </a:lvl4pPr>
            <a:lvl5pPr algn="l" rtl="0" eaLnBrk="0" fontAlgn="base" hangingPunct="0">
              <a:spcBef>
                <a:spcPct val="0"/>
              </a:spcBef>
              <a:spcAft>
                <a:spcPct val="0"/>
              </a:spcAft>
              <a:defRPr sz="5000">
                <a:solidFill>
                  <a:schemeClr val="tx2"/>
                </a:solidFill>
                <a:latin typeface="Calibri" panose="020F0502020204030204" pitchFamily="34" charset="0"/>
              </a:defRPr>
            </a:lvl5pPr>
            <a:lvl6pPr marL="457200" algn="l" rtl="0" fontAlgn="base">
              <a:spcBef>
                <a:spcPct val="0"/>
              </a:spcBef>
              <a:spcAft>
                <a:spcPct val="0"/>
              </a:spcAft>
              <a:defRPr sz="5000">
                <a:solidFill>
                  <a:schemeClr val="tx2"/>
                </a:solidFill>
                <a:latin typeface="Calibri" panose="020F0502020204030204" pitchFamily="34" charset="0"/>
              </a:defRPr>
            </a:lvl6pPr>
            <a:lvl7pPr marL="914400" algn="l" rtl="0" fontAlgn="base">
              <a:spcBef>
                <a:spcPct val="0"/>
              </a:spcBef>
              <a:spcAft>
                <a:spcPct val="0"/>
              </a:spcAft>
              <a:defRPr sz="5000">
                <a:solidFill>
                  <a:schemeClr val="tx2"/>
                </a:solidFill>
                <a:latin typeface="Calibri" panose="020F0502020204030204" pitchFamily="34" charset="0"/>
              </a:defRPr>
            </a:lvl7pPr>
            <a:lvl8pPr marL="1371600" algn="l" rtl="0" fontAlgn="base">
              <a:spcBef>
                <a:spcPct val="0"/>
              </a:spcBef>
              <a:spcAft>
                <a:spcPct val="0"/>
              </a:spcAft>
              <a:defRPr sz="5000">
                <a:solidFill>
                  <a:schemeClr val="tx2"/>
                </a:solidFill>
                <a:latin typeface="Calibri" panose="020F0502020204030204" pitchFamily="34" charset="0"/>
              </a:defRPr>
            </a:lvl8pPr>
            <a:lvl9pPr marL="1828800" algn="l" rtl="0" fontAlgn="base">
              <a:spcBef>
                <a:spcPct val="0"/>
              </a:spcBef>
              <a:spcAft>
                <a:spcPct val="0"/>
              </a:spcAft>
              <a:defRPr sz="5000">
                <a:solidFill>
                  <a:schemeClr val="tx2"/>
                </a:solidFill>
                <a:latin typeface="Calibri" panose="020F0502020204030204" pitchFamily="34" charset="0"/>
              </a:defRPr>
            </a:lvl9pPr>
          </a:lstStyle>
          <a:p>
            <a:pPr>
              <a:defRPr/>
            </a:pPr>
            <a:r>
              <a:rPr lang="en-US" dirty="0"/>
              <a:t>PLC- G3/Prime/</a:t>
            </a:r>
            <a:r>
              <a:rPr lang="en-US" dirty="0" err="1"/>
              <a:t>BroadBand</a:t>
            </a:r>
            <a:r>
              <a:rPr lang="en-US" dirty="0"/>
              <a:t> communication</a:t>
            </a:r>
          </a:p>
        </p:txBody>
      </p:sp>
      <p:pic>
        <p:nvPicPr>
          <p:cNvPr id="61443" name="Content Placeholder 4">
            <a:extLst>
              <a:ext uri="{FF2B5EF4-FFF2-40B4-BE49-F238E27FC236}">
                <a16:creationId xmlns:a16="http://schemas.microsoft.com/office/drawing/2014/main" id="{4B28D203-250E-4837-B697-1E7DAB03CD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850" y="1196975"/>
            <a:ext cx="8496300" cy="4895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itle 1">
            <a:extLst>
              <a:ext uri="{FF2B5EF4-FFF2-40B4-BE49-F238E27FC236}">
                <a16:creationId xmlns:a16="http://schemas.microsoft.com/office/drawing/2014/main" id="{30CA0D06-57EB-48D8-BF7B-2215504F9BA9}"/>
              </a:ext>
            </a:extLst>
          </p:cNvPr>
          <p:cNvSpPr>
            <a:spLocks noGrp="1"/>
          </p:cNvSpPr>
          <p:nvPr>
            <p:ph type="title" idx="4294967295"/>
          </p:nvPr>
        </p:nvSpPr>
        <p:spPr>
          <a:xfrm>
            <a:off x="609600" y="-100013"/>
            <a:ext cx="8534400" cy="809626"/>
          </a:xfrm>
        </p:spPr>
        <p:txBody>
          <a:bodyPr/>
          <a:lstStyle/>
          <a:p>
            <a:r>
              <a:rPr lang="en-US" altLang="en-US"/>
              <a:t>PLC- Communication</a:t>
            </a:r>
          </a:p>
        </p:txBody>
      </p:sp>
      <p:pic>
        <p:nvPicPr>
          <p:cNvPr id="62467" name="Content Placeholder 4">
            <a:extLst>
              <a:ext uri="{FF2B5EF4-FFF2-40B4-BE49-F238E27FC236}">
                <a16:creationId xmlns:a16="http://schemas.microsoft.com/office/drawing/2014/main" id="{4AEFB94A-CF3D-4806-8A13-2E67C0A76A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363" y="989013"/>
            <a:ext cx="8931275" cy="4879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29211" y="116632"/>
            <a:ext cx="8839200" cy="530250"/>
          </a:xfrm>
        </p:spPr>
        <p:txBody>
          <a:bodyPr>
            <a:noAutofit/>
          </a:bodyPr>
          <a:lstStyle/>
          <a:p>
            <a:pPr algn="ctr"/>
            <a:r>
              <a:rPr lang="en-US" sz="3600" b="1" dirty="0">
                <a:solidFill>
                  <a:schemeClr val="tx2">
                    <a:lumMod val="75000"/>
                  </a:schemeClr>
                </a:solidFill>
                <a:effectLst>
                  <a:outerShdw blurRad="38100" dist="38100" dir="2700000" algn="tl">
                    <a:srgbClr val="000000">
                      <a:alpha val="43137"/>
                    </a:srgbClr>
                  </a:outerShdw>
                </a:effectLst>
              </a:rPr>
              <a:t>The Journey</a:t>
            </a:r>
            <a:endParaRPr lang="en-US" sz="3600" b="1" dirty="0">
              <a:solidFill>
                <a:schemeClr val="tx2">
                  <a:lumMod val="75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pic>
        <p:nvPicPr>
          <p:cNvPr id="3" name="Picture 2"/>
          <p:cNvPicPr>
            <a:picLocks noChangeAspect="1"/>
          </p:cNvPicPr>
          <p:nvPr/>
        </p:nvPicPr>
        <p:blipFill>
          <a:blip r:embed="rId3"/>
          <a:stretch>
            <a:fillRect/>
          </a:stretch>
        </p:blipFill>
        <p:spPr>
          <a:xfrm>
            <a:off x="438150" y="1524000"/>
            <a:ext cx="8267700" cy="3810000"/>
          </a:xfrm>
          <a:prstGeom prst="rect">
            <a:avLst/>
          </a:prstGeom>
        </p:spPr>
      </p:pic>
    </p:spTree>
    <p:extLst>
      <p:ext uri="{BB962C8B-B14F-4D97-AF65-F5344CB8AC3E}">
        <p14:creationId xmlns:p14="http://schemas.microsoft.com/office/powerpoint/2010/main" val="204928050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a:extLst>
              <a:ext uri="{FF2B5EF4-FFF2-40B4-BE49-F238E27FC236}">
                <a16:creationId xmlns:a16="http://schemas.microsoft.com/office/drawing/2014/main" id="{C99E24C9-98AE-4059-BD71-936DDA2A958B}"/>
              </a:ext>
            </a:extLst>
          </p:cNvPr>
          <p:cNvSpPr>
            <a:spLocks noChangeArrowheads="1"/>
          </p:cNvSpPr>
          <p:nvPr/>
        </p:nvSpPr>
        <p:spPr bwMode="auto">
          <a:xfrm>
            <a:off x="179388" y="88900"/>
            <a:ext cx="4686300" cy="800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r>
              <a:rPr lang="en-US" altLang="en-US" sz="2800">
                <a:solidFill>
                  <a:srgbClr val="137060"/>
                </a:solidFill>
                <a:cs typeface="Times New Roman" panose="02020603050405020304" pitchFamily="18" charset="0"/>
              </a:rPr>
              <a:t>Example Solution Architecture:</a:t>
            </a:r>
            <a:endParaRPr lang="en-US" altLang="en-US" sz="2800"/>
          </a:p>
          <a:p>
            <a:endParaRPr lang="en-US" altLang="en-US"/>
          </a:p>
        </p:txBody>
      </p:sp>
      <p:pic>
        <p:nvPicPr>
          <p:cNvPr id="63491" name="Picture 4">
            <a:extLst>
              <a:ext uri="{FF2B5EF4-FFF2-40B4-BE49-F238E27FC236}">
                <a16:creationId xmlns:a16="http://schemas.microsoft.com/office/drawing/2014/main" id="{EB7AFEF2-ABE8-4C2D-9298-70AF6B5915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563" y="960438"/>
            <a:ext cx="8961437" cy="542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a:extLst>
              <a:ext uri="{FF2B5EF4-FFF2-40B4-BE49-F238E27FC236}">
                <a16:creationId xmlns:a16="http://schemas.microsoft.com/office/drawing/2014/main" id="{4472378E-4487-4B29-B749-EEFDB2558AF2}"/>
              </a:ext>
            </a:extLst>
          </p:cNvPr>
          <p:cNvSpPr>
            <a:spLocks noChangeArrowheads="1"/>
          </p:cNvSpPr>
          <p:nvPr/>
        </p:nvSpPr>
        <p:spPr bwMode="auto">
          <a:xfrm>
            <a:off x="250825" y="0"/>
            <a:ext cx="6921500" cy="1274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258681" bIns="377706" anchor="ct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r>
              <a:rPr lang="en-US" altLang="en-US" sz="2000">
                <a:solidFill>
                  <a:srgbClr val="137060"/>
                </a:solidFill>
                <a:cs typeface="Times New Roman" panose="02020603050405020304" pitchFamily="18" charset="0"/>
              </a:rPr>
              <a:t>PLC Specific Features supporting Advanced Meter Infrastructure</a:t>
            </a:r>
          </a:p>
          <a:p>
            <a:r>
              <a:rPr lang="en-US" altLang="en-US" sz="2000">
                <a:solidFill>
                  <a:srgbClr val="137060"/>
                </a:solidFill>
                <a:cs typeface="Times New Roman" panose="02020603050405020304" pitchFamily="18" charset="0"/>
              </a:rPr>
              <a:t>Data Concentrator </a:t>
            </a:r>
          </a:p>
          <a:p>
            <a:endParaRPr lang="en-US" altLang="en-US"/>
          </a:p>
        </p:txBody>
      </p:sp>
      <p:pic>
        <p:nvPicPr>
          <p:cNvPr id="64515" name="Picture 5984">
            <a:extLst>
              <a:ext uri="{FF2B5EF4-FFF2-40B4-BE49-F238E27FC236}">
                <a16:creationId xmlns:a16="http://schemas.microsoft.com/office/drawing/2014/main" id="{89469B25-5376-40DD-809E-D0259D2D49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2250" y="962025"/>
            <a:ext cx="3054350" cy="4987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516" name="Rectangle 3">
            <a:extLst>
              <a:ext uri="{FF2B5EF4-FFF2-40B4-BE49-F238E27FC236}">
                <a16:creationId xmlns:a16="http://schemas.microsoft.com/office/drawing/2014/main" id="{08348BEF-37F1-409B-A81E-9E08D35033F2}"/>
              </a:ext>
            </a:extLst>
          </p:cNvPr>
          <p:cNvSpPr>
            <a:spLocks noChangeArrowheads="1"/>
          </p:cNvSpPr>
          <p:nvPr/>
        </p:nvSpPr>
        <p:spPr bwMode="auto">
          <a:xfrm>
            <a:off x="3509963" y="920750"/>
            <a:ext cx="5616575" cy="5016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marL="285750" indent="-285750">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buFont typeface="Arial" panose="020B0604020202020204" pitchFamily="34" charset="0"/>
              <a:buChar char="•"/>
            </a:pPr>
            <a:r>
              <a:rPr lang="en-US" altLang="en-US" sz="1600">
                <a:solidFill>
                  <a:srgbClr val="000000"/>
                </a:solidFill>
                <a:cs typeface="Times New Roman" panose="02020603050405020304" pitchFamily="18" charset="0"/>
              </a:rPr>
              <a:t>PLC meter has IPV6 capability</a:t>
            </a:r>
            <a:endParaRPr lang="en-US" altLang="en-US" sz="1600"/>
          </a:p>
          <a:p>
            <a:pPr>
              <a:buFont typeface="Arial" panose="020B0604020202020204" pitchFamily="34" charset="0"/>
              <a:buChar char="•"/>
            </a:pPr>
            <a:r>
              <a:rPr lang="en-US" altLang="en-US" sz="1600">
                <a:solidFill>
                  <a:srgbClr val="000000"/>
                </a:solidFill>
                <a:cs typeface="Times New Roman" panose="02020603050405020304" pitchFamily="18" charset="0"/>
              </a:rPr>
              <a:t>Every meter has a broadcasting IP address</a:t>
            </a:r>
            <a:br>
              <a:rPr lang="en-US" altLang="en-US" sz="1600">
                <a:solidFill>
                  <a:srgbClr val="000000"/>
                </a:solidFill>
                <a:cs typeface="Times New Roman" panose="02020603050405020304" pitchFamily="18" charset="0"/>
              </a:rPr>
            </a:br>
            <a:endParaRPr lang="en-US" altLang="en-US" sz="1600"/>
          </a:p>
          <a:p>
            <a:pPr>
              <a:buFont typeface="Arial" panose="020B0604020202020204" pitchFamily="34" charset="0"/>
              <a:buChar char="•"/>
            </a:pPr>
            <a:r>
              <a:rPr lang="en-US" altLang="en-US" sz="1600">
                <a:solidFill>
                  <a:srgbClr val="000000"/>
                </a:solidFill>
                <a:cs typeface="Times New Roman" panose="02020603050405020304" pitchFamily="18" charset="0"/>
              </a:rPr>
              <a:t>The meter is able to accept a broadcast message </a:t>
            </a:r>
            <a:br>
              <a:rPr lang="en-US" altLang="en-US" sz="1600">
                <a:solidFill>
                  <a:srgbClr val="000000"/>
                </a:solidFill>
                <a:cs typeface="Times New Roman" panose="02020603050405020304" pitchFamily="18" charset="0"/>
              </a:rPr>
            </a:br>
            <a:r>
              <a:rPr lang="en-US" altLang="en-US" sz="1600">
                <a:solidFill>
                  <a:srgbClr val="000000"/>
                </a:solidFill>
                <a:cs typeface="Times New Roman" panose="02020603050405020304" pitchFamily="18" charset="0"/>
              </a:rPr>
              <a:t>(e.g. a telegram for everybodyonly right ones react)</a:t>
            </a:r>
          </a:p>
          <a:p>
            <a:pPr>
              <a:buFont typeface="Arial" panose="020B0604020202020204" pitchFamily="34" charset="0"/>
              <a:buChar char="•"/>
            </a:pPr>
            <a:endParaRPr lang="en-US" altLang="en-US" sz="1600"/>
          </a:p>
          <a:p>
            <a:pPr>
              <a:buFont typeface="Arial" panose="020B0604020202020204" pitchFamily="34" charset="0"/>
              <a:buChar char="•"/>
            </a:pPr>
            <a:r>
              <a:rPr lang="en-US" altLang="en-US" sz="1600">
                <a:solidFill>
                  <a:srgbClr val="000000"/>
                </a:solidFill>
                <a:cs typeface="Times New Roman" panose="02020603050405020304" pitchFamily="18" charset="0"/>
              </a:rPr>
              <a:t>Reaction for part is OK </a:t>
            </a:r>
          </a:p>
          <a:p>
            <a:pPr>
              <a:buFont typeface="Arial" panose="020B0604020202020204" pitchFamily="34" charset="0"/>
              <a:buChar char="•"/>
            </a:pPr>
            <a:r>
              <a:rPr lang="en-US" altLang="en-US" sz="1600">
                <a:solidFill>
                  <a:srgbClr val="000000"/>
                </a:solidFill>
                <a:cs typeface="Times New Roman" panose="02020603050405020304" pitchFamily="18" charset="0"/>
              </a:rPr>
              <a:t>eg: change of tariff/output, change of virtual output, change of limiter, disconnect, etc.</a:t>
            </a:r>
          </a:p>
          <a:p>
            <a:pPr>
              <a:buFont typeface="Arial" panose="020B0604020202020204" pitchFamily="34" charset="0"/>
              <a:buChar char="•"/>
            </a:pPr>
            <a:r>
              <a:rPr lang="en-US" altLang="en-US" sz="1600">
                <a:solidFill>
                  <a:srgbClr val="000000"/>
                </a:solidFill>
                <a:cs typeface="Times New Roman" panose="02020603050405020304" pitchFamily="18" charset="0"/>
              </a:rPr>
              <a:t>telegram if address </a:t>
            </a:r>
            <a:endParaRPr lang="en-US" altLang="en-US" sz="1600"/>
          </a:p>
          <a:p>
            <a:pPr>
              <a:buFont typeface="Arial" panose="020B0604020202020204" pitchFamily="34" charset="0"/>
              <a:buChar char="•"/>
            </a:pPr>
            <a:r>
              <a:rPr lang="en-US" altLang="en-US" sz="1600">
                <a:solidFill>
                  <a:srgbClr val="000000"/>
                </a:solidFill>
                <a:cs typeface="Times New Roman" panose="02020603050405020304" pitchFamily="18" charset="0"/>
              </a:rPr>
              <a:t>Similar actions as above enabled in TOU</a:t>
            </a:r>
          </a:p>
          <a:p>
            <a:pPr>
              <a:buFont typeface="Arial" panose="020B0604020202020204" pitchFamily="34" charset="0"/>
              <a:buChar char="•"/>
            </a:pPr>
            <a:endParaRPr lang="en-US" altLang="en-US" sz="1600"/>
          </a:p>
          <a:p>
            <a:pPr>
              <a:buFont typeface="Arial" panose="020B0604020202020204" pitchFamily="34" charset="0"/>
              <a:buChar char="•"/>
            </a:pPr>
            <a:r>
              <a:rPr lang="en-US" altLang="en-US" sz="1600">
                <a:solidFill>
                  <a:srgbClr val="000000"/>
                </a:solidFill>
                <a:cs typeface="Times New Roman" panose="02020603050405020304" pitchFamily="18" charset="0"/>
              </a:rPr>
              <a:t>Above actions are enabled by unicast and single address command</a:t>
            </a:r>
          </a:p>
          <a:p>
            <a:pPr>
              <a:buFont typeface="Arial" panose="020B0604020202020204" pitchFamily="34" charset="0"/>
              <a:buChar char="•"/>
            </a:pPr>
            <a:endParaRPr lang="en-US" altLang="en-US" sz="1600"/>
          </a:p>
          <a:p>
            <a:pPr>
              <a:buFont typeface="Arial" panose="020B0604020202020204" pitchFamily="34" charset="0"/>
              <a:buChar char="•"/>
            </a:pPr>
            <a:r>
              <a:rPr lang="en-US" altLang="en-US" sz="1600">
                <a:solidFill>
                  <a:srgbClr val="000000"/>
                </a:solidFill>
                <a:cs typeface="Times New Roman" panose="02020603050405020304" pitchFamily="18" charset="0"/>
              </a:rPr>
              <a:t>A possibility to operate so called “Universal Relay – home load control ”</a:t>
            </a:r>
          </a:p>
          <a:p>
            <a:pPr>
              <a:buFont typeface="Arial" panose="020B0604020202020204" pitchFamily="34" charset="0"/>
              <a:buChar char="•"/>
            </a:pPr>
            <a:endParaRPr lang="en-US" altLang="en-US" sz="1600"/>
          </a:p>
          <a:p>
            <a:pPr>
              <a:buFont typeface="Arial" panose="020B0604020202020204" pitchFamily="34" charset="0"/>
              <a:buChar char="•"/>
            </a:pPr>
            <a:r>
              <a:rPr lang="en-US" altLang="en-US" sz="1600">
                <a:solidFill>
                  <a:srgbClr val="000000"/>
                </a:solidFill>
                <a:cs typeface="Times New Roman" panose="02020603050405020304" pitchFamily="18" charset="0"/>
              </a:rPr>
              <a:t>Our IP broadcasting enables selective disconnection of customers and ensure power supply to emergency facilities</a:t>
            </a:r>
            <a:endParaRPr lang="en-US" altLang="en-US" sz="160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Title 1">
            <a:extLst>
              <a:ext uri="{FF2B5EF4-FFF2-40B4-BE49-F238E27FC236}">
                <a16:creationId xmlns:a16="http://schemas.microsoft.com/office/drawing/2014/main" id="{5CD69B23-5DAE-4291-B40E-93638504D561}"/>
              </a:ext>
            </a:extLst>
          </p:cNvPr>
          <p:cNvSpPr>
            <a:spLocks noGrp="1"/>
          </p:cNvSpPr>
          <p:nvPr>
            <p:ph type="title" idx="4294967295"/>
          </p:nvPr>
        </p:nvSpPr>
        <p:spPr>
          <a:xfrm>
            <a:off x="0" y="704850"/>
            <a:ext cx="8229600" cy="1143000"/>
          </a:xfrm>
        </p:spPr>
        <p:txBody>
          <a:bodyPr/>
          <a:lstStyle/>
          <a:p>
            <a:r>
              <a:rPr lang="en-US" altLang="en-US"/>
              <a:t>Digital Subscriber Line (DSL) </a:t>
            </a:r>
            <a:br>
              <a:rPr lang="en-US" altLang="en-US"/>
            </a:br>
            <a:endParaRPr lang="en-US" altLang="en-US"/>
          </a:p>
        </p:txBody>
      </p:sp>
      <p:sp>
        <p:nvSpPr>
          <p:cNvPr id="65539" name="TextBox 3">
            <a:extLst>
              <a:ext uri="{FF2B5EF4-FFF2-40B4-BE49-F238E27FC236}">
                <a16:creationId xmlns:a16="http://schemas.microsoft.com/office/drawing/2014/main" id="{11BE94EC-C410-4760-9FEF-5B5DEFF735BB}"/>
              </a:ext>
            </a:extLst>
          </p:cNvPr>
          <p:cNvSpPr txBox="1">
            <a:spLocks noChangeArrowheads="1"/>
          </p:cNvSpPr>
          <p:nvPr/>
        </p:nvSpPr>
        <p:spPr bwMode="auto">
          <a:xfrm>
            <a:off x="261938" y="2147888"/>
            <a:ext cx="8424862" cy="2586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r>
              <a:rPr lang="en-US" altLang="en-US"/>
              <a:t>DSL is another technology that can be used for smart metering applications. DSL makes use of the traditional telephone line for the data transmission. It provides a backhaul for the smart grid data from homes to the utilities. DSL is a reliable and also a low-cost solution, since the infrastructure exists in most cases. A disadvantage of the DSL technology is that its throughput depends on the distance of the subscriber from the serving company. Another issue that arises with DSL when applied in Smart Grid is the possibility that the end-users get to be involved in smart grid access. This could give rise to the installation cost or create functional problems. And this technology is being replaced with fiber optic. </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Title 1">
            <a:extLst>
              <a:ext uri="{FF2B5EF4-FFF2-40B4-BE49-F238E27FC236}">
                <a16:creationId xmlns:a16="http://schemas.microsoft.com/office/drawing/2014/main" id="{775F860F-835C-45FD-BA2C-55C05E160790}"/>
              </a:ext>
            </a:extLst>
          </p:cNvPr>
          <p:cNvSpPr>
            <a:spLocks noGrp="1"/>
          </p:cNvSpPr>
          <p:nvPr>
            <p:ph type="title" idx="4294967295"/>
          </p:nvPr>
        </p:nvSpPr>
        <p:spPr>
          <a:xfrm>
            <a:off x="0" y="620713"/>
            <a:ext cx="8229600" cy="1143000"/>
          </a:xfrm>
        </p:spPr>
        <p:txBody>
          <a:bodyPr/>
          <a:lstStyle/>
          <a:p>
            <a:r>
              <a:rPr lang="en-US" altLang="en-US"/>
              <a:t>Fiber Optic Communications </a:t>
            </a:r>
            <a:br>
              <a:rPr lang="en-US" altLang="en-US"/>
            </a:br>
            <a:endParaRPr lang="en-US" altLang="en-US"/>
          </a:p>
        </p:txBody>
      </p:sp>
      <p:sp>
        <p:nvSpPr>
          <p:cNvPr id="66563" name="TextBox 3">
            <a:extLst>
              <a:ext uri="{FF2B5EF4-FFF2-40B4-BE49-F238E27FC236}">
                <a16:creationId xmlns:a16="http://schemas.microsoft.com/office/drawing/2014/main" id="{A9BF863D-6282-40B4-A357-BED4C6F9975C}"/>
              </a:ext>
            </a:extLst>
          </p:cNvPr>
          <p:cNvSpPr txBox="1">
            <a:spLocks noChangeArrowheads="1"/>
          </p:cNvSpPr>
          <p:nvPr/>
        </p:nvSpPr>
        <p:spPr bwMode="auto">
          <a:xfrm>
            <a:off x="390525" y="2060575"/>
            <a:ext cx="8362950" cy="2586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r>
              <a:rPr lang="en-US" altLang="en-US"/>
              <a:t>Fiber optics provide a high-capacity, high-speed data exchange transmission media that is widely used in backbone transmission networks. At present, the high installation costs associated to its deployment makes it only a suitable solution in situations where high data transmission rates are required. </a:t>
            </a:r>
          </a:p>
          <a:p>
            <a:r>
              <a:rPr lang="en-US" altLang="en-US"/>
              <a:t> </a:t>
            </a:r>
          </a:p>
          <a:p>
            <a:r>
              <a:rPr lang="en-US" altLang="en-US"/>
              <a:t>In the utility industry this means that use of Fiber optic for direct communication to a meter is very limited and mostly used to connect concentrators to the back office when utilities own the fiber networks. </a:t>
            </a:r>
          </a:p>
          <a:p>
            <a:r>
              <a:rPr lang="en-US" altLang="en-US"/>
              <a:t> </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Title 1">
            <a:extLst>
              <a:ext uri="{FF2B5EF4-FFF2-40B4-BE49-F238E27FC236}">
                <a16:creationId xmlns:a16="http://schemas.microsoft.com/office/drawing/2014/main" id="{537A1A52-2245-4E60-8F14-505C1815BF93}"/>
              </a:ext>
            </a:extLst>
          </p:cNvPr>
          <p:cNvSpPr>
            <a:spLocks noGrp="1"/>
          </p:cNvSpPr>
          <p:nvPr>
            <p:ph type="title" idx="4294967295"/>
          </p:nvPr>
        </p:nvSpPr>
        <p:spPr>
          <a:xfrm>
            <a:off x="0" y="0"/>
            <a:ext cx="9585325" cy="831850"/>
          </a:xfrm>
        </p:spPr>
        <p:txBody>
          <a:bodyPr/>
          <a:lstStyle/>
          <a:p>
            <a:r>
              <a:rPr lang="en-US" altLang="en-US" sz="4000" dirty="0"/>
              <a:t>Smart Grid-Distribution Line- Fiber Optics</a:t>
            </a:r>
          </a:p>
        </p:txBody>
      </p:sp>
      <p:pic>
        <p:nvPicPr>
          <p:cNvPr id="67587" name="Picture 3">
            <a:extLst>
              <a:ext uri="{FF2B5EF4-FFF2-40B4-BE49-F238E27FC236}">
                <a16:creationId xmlns:a16="http://schemas.microsoft.com/office/drawing/2014/main" id="{5D7A1E73-CA47-450D-A48E-65F15F52FCF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875" y="1125538"/>
            <a:ext cx="8858250" cy="5157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Title 1">
            <a:extLst>
              <a:ext uri="{FF2B5EF4-FFF2-40B4-BE49-F238E27FC236}">
                <a16:creationId xmlns:a16="http://schemas.microsoft.com/office/drawing/2014/main" id="{D24F50FA-B071-4048-8AFE-2AA828BD657D}"/>
              </a:ext>
            </a:extLst>
          </p:cNvPr>
          <p:cNvSpPr>
            <a:spLocks noGrp="1"/>
          </p:cNvSpPr>
          <p:nvPr>
            <p:ph type="title"/>
          </p:nvPr>
        </p:nvSpPr>
        <p:spPr>
          <a:xfrm>
            <a:off x="685800" y="152400"/>
            <a:ext cx="8229600" cy="762000"/>
          </a:xfrm>
        </p:spPr>
        <p:txBody>
          <a:bodyPr/>
          <a:lstStyle/>
          <a:p>
            <a:r>
              <a:rPr lang="en-US" altLang="en-US" sz="2800" b="1">
                <a:solidFill>
                  <a:srgbClr val="002060"/>
                </a:solidFill>
              </a:rPr>
              <a:t>Suitability of Communication Module for Smart Metering – </a:t>
            </a:r>
            <a:r>
              <a:rPr lang="en-US" altLang="en-US" sz="2800" b="1">
                <a:solidFill>
                  <a:srgbClr val="FF0000"/>
                </a:solidFill>
              </a:rPr>
              <a:t>PLC (Both)</a:t>
            </a:r>
            <a:endParaRPr lang="en-US" altLang="en-US" sz="2800">
              <a:solidFill>
                <a:srgbClr val="FF0000"/>
              </a:solidFill>
            </a:endParaRPr>
          </a:p>
        </p:txBody>
      </p:sp>
      <p:graphicFrame>
        <p:nvGraphicFramePr>
          <p:cNvPr id="4" name="Table 3">
            <a:extLst>
              <a:ext uri="{FF2B5EF4-FFF2-40B4-BE49-F238E27FC236}">
                <a16:creationId xmlns:a16="http://schemas.microsoft.com/office/drawing/2014/main" id="{7C669552-42B7-4B99-85E2-007F7FD0391C}"/>
              </a:ext>
            </a:extLst>
          </p:cNvPr>
          <p:cNvGraphicFramePr>
            <a:graphicFrameLocks noGrp="1"/>
          </p:cNvGraphicFramePr>
          <p:nvPr/>
        </p:nvGraphicFramePr>
        <p:xfrm>
          <a:off x="152400" y="955675"/>
          <a:ext cx="8839200" cy="4648200"/>
        </p:xfrm>
        <a:graphic>
          <a:graphicData uri="http://schemas.openxmlformats.org/drawingml/2006/table">
            <a:tbl>
              <a:tblPr/>
              <a:tblGrid>
                <a:gridCol w="4465638">
                  <a:extLst>
                    <a:ext uri="{9D8B030D-6E8A-4147-A177-3AD203B41FA5}">
                      <a16:colId xmlns:a16="http://schemas.microsoft.com/office/drawing/2014/main" val="20000"/>
                    </a:ext>
                  </a:extLst>
                </a:gridCol>
                <a:gridCol w="4373562">
                  <a:extLst>
                    <a:ext uri="{9D8B030D-6E8A-4147-A177-3AD203B41FA5}">
                      <a16:colId xmlns:a16="http://schemas.microsoft.com/office/drawing/2014/main" val="20001"/>
                    </a:ext>
                  </a:extLst>
                </a:gridCol>
              </a:tblGrid>
              <a:tr h="320675">
                <a:tc>
                  <a:txBody>
                    <a:bodyPr/>
                    <a:lstStyle>
                      <a:lvl1pPr marL="369888">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defRPr>
                      </a:lvl1pPr>
                      <a:lvl2pPr marL="742950" indent="-28575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defRPr>
                      </a:lvl2pPr>
                      <a:lvl3pPr marL="1143000" indent="-22860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defRPr>
                      </a:lvl3pPr>
                      <a:lvl4pPr marL="1600200" indent="-22860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defRPr>
                      </a:lvl4pPr>
                      <a:lvl5pPr marL="2057400" indent="-22860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defRPr>
                      </a:lvl9pPr>
                    </a:lstStyle>
                    <a:p>
                      <a:pPr marL="369888" marR="0" lvl="0" indent="0" algn="ctr" defTabSz="9144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FFFFFF"/>
                          </a:solidFill>
                          <a:effectLst/>
                          <a:latin typeface="Arial Narrow" panose="020B0606020202030204" pitchFamily="34" charset="0"/>
                          <a:cs typeface="Arial" panose="020B0604020202020204" pitchFamily="34" charset="0"/>
                        </a:rPr>
                        <a:t>Advantages</a:t>
                      </a:r>
                      <a:endParaRPr kumimoji="0" lang="en-US" altLang="en-US" sz="1800" b="1" i="0" u="none" strike="noStrike" cap="none" normalizeH="0" baseline="0">
                        <a:ln>
                          <a:noFill/>
                        </a:ln>
                        <a:solidFill>
                          <a:srgbClr val="FFFFFF"/>
                        </a:solidFill>
                        <a:effectLst/>
                        <a:latin typeface="Arial Narrow" panose="020B0606020202030204" pitchFamily="34" charset="0"/>
                        <a:ea typeface="Calibri" panose="020F0502020204030204" pitchFamily="34" charset="0"/>
                        <a:cs typeface="Times New Roman" panose="02020603050405020304" pitchFamily="18" charset="0"/>
                      </a:endParaRPr>
                    </a:p>
                  </a:txBody>
                  <a:tcPr marL="33936" marR="33936"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marL="369888">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defRPr>
                      </a:lvl1pPr>
                      <a:lvl2pPr marL="742950" indent="-28575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defRPr>
                      </a:lvl2pPr>
                      <a:lvl3pPr marL="1143000" indent="-22860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defRPr>
                      </a:lvl3pPr>
                      <a:lvl4pPr marL="1600200" indent="-22860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defRPr>
                      </a:lvl4pPr>
                      <a:lvl5pPr marL="2057400" indent="-22860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defRPr>
                      </a:lvl9pPr>
                    </a:lstStyle>
                    <a:p>
                      <a:pPr marL="369888" marR="0" lvl="0" indent="0" algn="ctr" defTabSz="9144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a:ln>
                            <a:noFill/>
                          </a:ln>
                          <a:solidFill>
                            <a:srgbClr val="FFFFFF"/>
                          </a:solidFill>
                          <a:effectLst/>
                          <a:latin typeface="Arial Narrow" panose="020B0606020202030204" pitchFamily="34" charset="0"/>
                          <a:cs typeface="Arial" panose="020B0604020202020204" pitchFamily="34" charset="0"/>
                        </a:rPr>
                        <a:t>Disadvantages</a:t>
                      </a:r>
                      <a:endParaRPr kumimoji="0" lang="en-US" altLang="en-US" sz="1800" b="1" i="0" u="none" strike="noStrike" cap="none" normalizeH="0" baseline="0">
                        <a:ln>
                          <a:noFill/>
                        </a:ln>
                        <a:solidFill>
                          <a:srgbClr val="FFFFFF"/>
                        </a:solidFill>
                        <a:effectLst/>
                        <a:latin typeface="Arial Narrow" panose="020B0606020202030204" pitchFamily="34" charset="0"/>
                        <a:ea typeface="Calibri" panose="020F0502020204030204" pitchFamily="34" charset="0"/>
                        <a:cs typeface="Times New Roman" panose="02020603050405020304" pitchFamily="18" charset="0"/>
                      </a:endParaRPr>
                    </a:p>
                  </a:txBody>
                  <a:tcPr marL="33936" marR="33936"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r h="4327525">
                <a:tc>
                  <a:txBody>
                    <a:bodyPr/>
                    <a:lstStyle>
                      <a:lvl1pPr marL="234950" indent="-234950">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defRPr>
                      </a:lvl1pPr>
                      <a:lvl2pPr marL="742950" indent="-28575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defRPr>
                      </a:lvl2pPr>
                      <a:lvl3pPr marL="1143000" indent="-22860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defRPr>
                      </a:lvl3pPr>
                      <a:lvl4pPr marL="1600200" indent="-22860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defRPr>
                      </a:lvl4pPr>
                      <a:lvl5pPr marL="2057400" indent="-22860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defRPr>
                      </a:lvl9pPr>
                    </a:lstStyle>
                    <a:p>
                      <a:pPr marL="234950" marR="0" lvl="0" indent="-234950" algn="just" defTabSz="914400" rtl="0" eaLnBrk="1" fontAlgn="base" latinLnBrk="0" hangingPunct="1">
                        <a:lnSpc>
                          <a:spcPct val="100000"/>
                        </a:lnSpc>
                        <a:spcBef>
                          <a:spcPts val="200"/>
                        </a:spcBef>
                        <a:spcAft>
                          <a:spcPts val="200"/>
                        </a:spcAft>
                        <a:buClrTx/>
                        <a:buSzPts val="1400"/>
                        <a:buFont typeface="Symbol" panose="05050102010706020507" pitchFamily="18" charset="2"/>
                        <a:buChar char=""/>
                        <a:tabLst/>
                      </a:pPr>
                      <a:r>
                        <a:rPr kumimoji="0" lang="en-US" altLang="en-US" sz="2000" b="0" i="0" u="none" strike="noStrike" cap="none" normalizeH="0" baseline="0">
                          <a:ln>
                            <a:noFill/>
                          </a:ln>
                          <a:solidFill>
                            <a:srgbClr val="000000"/>
                          </a:solidFill>
                          <a:effectLst/>
                          <a:latin typeface="Arial Narrow" panose="020B0606020202030204" pitchFamily="34" charset="0"/>
                          <a:cs typeface="Arial" panose="020B0604020202020204" pitchFamily="34" charset="0"/>
                        </a:rPr>
                        <a:t>Ready infrastructure (power cables)</a:t>
                      </a:r>
                    </a:p>
                    <a:p>
                      <a:pPr marL="234950" marR="0" lvl="0" indent="-234950" algn="just" defTabSz="914400" rtl="0" eaLnBrk="1" fontAlgn="base" latinLnBrk="0" hangingPunct="1">
                        <a:lnSpc>
                          <a:spcPct val="100000"/>
                        </a:lnSpc>
                        <a:spcBef>
                          <a:spcPts val="200"/>
                        </a:spcBef>
                        <a:spcAft>
                          <a:spcPts val="200"/>
                        </a:spcAft>
                        <a:buClrTx/>
                        <a:buSzPts val="1400"/>
                        <a:buFont typeface="Symbol" panose="05050102010706020507" pitchFamily="18" charset="2"/>
                        <a:buChar char=""/>
                        <a:tabLst/>
                      </a:pPr>
                      <a:r>
                        <a:rPr kumimoji="0" lang="en-US" altLang="en-US" sz="2000" b="0" i="0" u="none" strike="noStrike" cap="none" normalizeH="0" baseline="0">
                          <a:ln>
                            <a:noFill/>
                          </a:ln>
                          <a:solidFill>
                            <a:srgbClr val="000000"/>
                          </a:solidFill>
                          <a:effectLst/>
                          <a:latin typeface="Arial Narrow" panose="020B0606020202030204" pitchFamily="34" charset="0"/>
                          <a:cs typeface="Arial" panose="020B0604020202020204" pitchFamily="34" charset="0"/>
                        </a:rPr>
                        <a:t>Communications possible in challenging environments such as underground installations, metal-shielded cases etc.</a:t>
                      </a:r>
                    </a:p>
                    <a:p>
                      <a:pPr marL="234950" marR="0" lvl="0" indent="-234950" algn="just" defTabSz="914400" rtl="0" eaLnBrk="1" fontAlgn="base" latinLnBrk="0" hangingPunct="1">
                        <a:lnSpc>
                          <a:spcPct val="100000"/>
                        </a:lnSpc>
                        <a:spcBef>
                          <a:spcPts val="200"/>
                        </a:spcBef>
                        <a:spcAft>
                          <a:spcPts val="200"/>
                        </a:spcAft>
                        <a:buClrTx/>
                        <a:buSzPts val="1400"/>
                        <a:buFont typeface="Symbol" panose="05050102010706020507" pitchFamily="18" charset="2"/>
                        <a:buChar char=""/>
                        <a:tabLst/>
                      </a:pPr>
                      <a:r>
                        <a:rPr kumimoji="0" lang="en-US" altLang="en-US" sz="2000" b="0" i="0" u="none" strike="noStrike" cap="none" normalizeH="0" baseline="0">
                          <a:ln>
                            <a:noFill/>
                          </a:ln>
                          <a:solidFill>
                            <a:srgbClr val="000000"/>
                          </a:solidFill>
                          <a:effectLst/>
                          <a:latin typeface="Arial Narrow" panose="020B0606020202030204" pitchFamily="34" charset="0"/>
                          <a:cs typeface="Arial" panose="020B0604020202020204" pitchFamily="34" charset="0"/>
                        </a:rPr>
                        <a:t>Relatively long technology lifecycle (v/s GPRS)</a:t>
                      </a:r>
                    </a:p>
                    <a:p>
                      <a:pPr marL="234950" marR="0" lvl="0" indent="-234950" algn="just" defTabSz="914400" rtl="0" eaLnBrk="1" fontAlgn="base" latinLnBrk="0" hangingPunct="1">
                        <a:lnSpc>
                          <a:spcPct val="100000"/>
                        </a:lnSpc>
                        <a:spcBef>
                          <a:spcPts val="200"/>
                        </a:spcBef>
                        <a:spcAft>
                          <a:spcPts val="200"/>
                        </a:spcAft>
                        <a:buClrTx/>
                        <a:buSzPts val="1400"/>
                        <a:buFont typeface="Symbol" panose="05050102010706020507" pitchFamily="18" charset="2"/>
                        <a:buChar char=""/>
                        <a:tabLst/>
                      </a:pPr>
                      <a:r>
                        <a:rPr kumimoji="0" lang="en-US" altLang="en-US" sz="2000" b="0" i="0" u="none" strike="noStrike" cap="none" normalizeH="0" baseline="0">
                          <a:ln>
                            <a:noFill/>
                          </a:ln>
                          <a:solidFill>
                            <a:srgbClr val="000000"/>
                          </a:solidFill>
                          <a:effectLst/>
                          <a:latin typeface="Arial Narrow" panose="020B0606020202030204" pitchFamily="34" charset="0"/>
                          <a:cs typeface="Arial" panose="020B0604020202020204" pitchFamily="34" charset="0"/>
                        </a:rPr>
                        <a:t>Good option for new residential colonies and newly electrified villages with new electrical network designed and built for PLC applications</a:t>
                      </a:r>
                    </a:p>
                    <a:p>
                      <a:pPr marL="234950" marR="0" lvl="0" indent="-234950" algn="l" defTabSz="914400" rtl="0" eaLnBrk="1" fontAlgn="base" latinLnBrk="0" hangingPunct="1">
                        <a:lnSpc>
                          <a:spcPct val="100000"/>
                        </a:lnSpc>
                        <a:spcBef>
                          <a:spcPts val="200"/>
                        </a:spcBef>
                        <a:spcAft>
                          <a:spcPts val="200"/>
                        </a:spcAft>
                        <a:buClrTx/>
                        <a:buSzPts val="1400"/>
                        <a:buFont typeface="Symbol" panose="05050102010706020507" pitchFamily="18" charset="2"/>
                        <a:buChar char=""/>
                        <a:tabLst/>
                      </a:pPr>
                      <a:r>
                        <a:rPr kumimoji="0" lang="en-US" altLang="en-US" sz="2000" b="0" i="0" u="none" strike="noStrike" cap="none" normalizeH="0" baseline="0">
                          <a:ln>
                            <a:noFill/>
                          </a:ln>
                          <a:solidFill>
                            <a:srgbClr val="000000"/>
                          </a:solidFill>
                          <a:effectLst/>
                          <a:latin typeface="Arial Narrow" panose="020B0606020202030204" pitchFamily="34" charset="0"/>
                          <a:cs typeface="Arial" panose="020B0604020202020204" pitchFamily="34" charset="0"/>
                        </a:rPr>
                        <a:t>Broadband PLC (BPL) can offer telephone and internet connections as well to customers</a:t>
                      </a:r>
                    </a:p>
                  </a:txBody>
                  <a:tcPr marL="51435" marR="51435"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BF5"/>
                    </a:solidFill>
                  </a:tcPr>
                </a:tc>
                <a:tc>
                  <a:txBody>
                    <a:bodyPr/>
                    <a:lstStyle>
                      <a:lvl1pPr marL="234950" indent="-177800">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defRPr>
                      </a:lvl1pPr>
                      <a:lvl2pPr marL="742950" indent="-28575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defRPr>
                      </a:lvl2pPr>
                      <a:lvl3pPr marL="1143000" indent="-22860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defRPr>
                      </a:lvl3pPr>
                      <a:lvl4pPr marL="1600200" indent="-22860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defRPr>
                      </a:lvl4pPr>
                      <a:lvl5pPr marL="2057400" indent="-22860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defRPr>
                      </a:lvl9pPr>
                    </a:lstStyle>
                    <a:p>
                      <a:pPr marL="234950" marR="0" lvl="0" indent="-177800" algn="just" defTabSz="914400" rtl="0" eaLnBrk="1" fontAlgn="base" latinLnBrk="0" hangingPunct="1">
                        <a:lnSpc>
                          <a:spcPct val="100000"/>
                        </a:lnSpc>
                        <a:spcBef>
                          <a:spcPts val="200"/>
                        </a:spcBef>
                        <a:spcAft>
                          <a:spcPts val="200"/>
                        </a:spcAft>
                        <a:buClrTx/>
                        <a:buSzPts val="1400"/>
                        <a:buFont typeface="Symbol" panose="05050102010706020507" pitchFamily="18" charset="2"/>
                        <a:buChar char=""/>
                        <a:tabLst/>
                      </a:pPr>
                      <a:r>
                        <a:rPr kumimoji="0" lang="en-US" altLang="en-US" sz="2000" b="0" i="0" u="none" strike="noStrike" cap="none" normalizeH="0" baseline="0" dirty="0">
                          <a:ln>
                            <a:noFill/>
                          </a:ln>
                          <a:solidFill>
                            <a:srgbClr val="000000"/>
                          </a:solidFill>
                          <a:effectLst/>
                          <a:latin typeface="Arial Narrow" panose="020B0606020202030204" pitchFamily="34" charset="0"/>
                          <a:cs typeface="Arial" panose="020B0604020202020204" pitchFamily="34" charset="0"/>
                        </a:rPr>
                        <a:t>Requires good quality power cables with crimped joints (in Bangladesh mostly </a:t>
                      </a:r>
                      <a:r>
                        <a:rPr kumimoji="0" lang="en-US" altLang="en-US" sz="2000" b="0" i="0" u="none" strike="noStrike" cap="none" normalizeH="0" baseline="0" dirty="0" err="1">
                          <a:ln>
                            <a:noFill/>
                          </a:ln>
                          <a:solidFill>
                            <a:srgbClr val="000000"/>
                          </a:solidFill>
                          <a:effectLst/>
                          <a:latin typeface="Arial Narrow" panose="020B0606020202030204" pitchFamily="34" charset="0"/>
                          <a:cs typeface="Arial" panose="020B0604020202020204" pitchFamily="34" charset="0"/>
                        </a:rPr>
                        <a:t>aluminium</a:t>
                      </a:r>
                      <a:r>
                        <a:rPr kumimoji="0" lang="en-US" altLang="en-US" sz="2000" b="0" i="0" u="none" strike="noStrike" cap="none" normalizeH="0" baseline="0" dirty="0">
                          <a:ln>
                            <a:noFill/>
                          </a:ln>
                          <a:solidFill>
                            <a:srgbClr val="000000"/>
                          </a:solidFill>
                          <a:effectLst/>
                          <a:latin typeface="Arial Narrow" panose="020B0606020202030204" pitchFamily="34" charset="0"/>
                          <a:cs typeface="Arial" panose="020B0604020202020204" pitchFamily="34" charset="0"/>
                        </a:rPr>
                        <a:t> wires are have twisted joints which are not good for PLC)</a:t>
                      </a:r>
                    </a:p>
                    <a:p>
                      <a:pPr marL="234950" marR="0" lvl="0" indent="-177800" algn="just" defTabSz="914400" rtl="0" eaLnBrk="1" fontAlgn="base" latinLnBrk="0" hangingPunct="1">
                        <a:lnSpc>
                          <a:spcPct val="100000"/>
                        </a:lnSpc>
                        <a:spcBef>
                          <a:spcPts val="200"/>
                        </a:spcBef>
                        <a:spcAft>
                          <a:spcPts val="200"/>
                        </a:spcAft>
                        <a:buClrTx/>
                        <a:buSzPts val="1400"/>
                        <a:buFont typeface="Symbol" panose="05050102010706020507" pitchFamily="18" charset="2"/>
                        <a:buChar char=""/>
                        <a:tabLst/>
                      </a:pPr>
                      <a:r>
                        <a:rPr kumimoji="0" lang="en-US" altLang="en-US" sz="2000" b="0" i="0" u="none" strike="noStrike" cap="none" normalizeH="0" baseline="0" dirty="0">
                          <a:ln>
                            <a:noFill/>
                          </a:ln>
                          <a:solidFill>
                            <a:srgbClr val="000000"/>
                          </a:solidFill>
                          <a:effectLst/>
                          <a:latin typeface="Arial Narrow" panose="020B0606020202030204" pitchFamily="34" charset="0"/>
                          <a:cs typeface="Arial" panose="020B0604020202020204" pitchFamily="34" charset="0"/>
                        </a:rPr>
                        <a:t>Requires filters to clean the communication signal (from noise)</a:t>
                      </a:r>
                    </a:p>
                    <a:p>
                      <a:pPr marL="234950" marR="0" lvl="0" indent="-177800" algn="just" defTabSz="914400" rtl="0" eaLnBrk="1" fontAlgn="base" latinLnBrk="0" hangingPunct="1">
                        <a:lnSpc>
                          <a:spcPct val="100000"/>
                        </a:lnSpc>
                        <a:spcBef>
                          <a:spcPts val="200"/>
                        </a:spcBef>
                        <a:spcAft>
                          <a:spcPts val="200"/>
                        </a:spcAft>
                        <a:buClrTx/>
                        <a:buSzPts val="1400"/>
                        <a:buFont typeface="Symbol" panose="05050102010706020507" pitchFamily="18" charset="2"/>
                        <a:buChar char=""/>
                        <a:tabLst/>
                      </a:pPr>
                      <a:r>
                        <a:rPr kumimoji="0" lang="en-US" altLang="en-US" sz="2000" b="0" i="0" u="none" strike="noStrike" cap="none" normalizeH="0" baseline="0" dirty="0">
                          <a:ln>
                            <a:noFill/>
                          </a:ln>
                          <a:solidFill>
                            <a:srgbClr val="000000"/>
                          </a:solidFill>
                          <a:effectLst/>
                          <a:latin typeface="Arial Narrow" panose="020B0606020202030204" pitchFamily="34" charset="0"/>
                          <a:cs typeface="Arial" panose="020B0604020202020204" pitchFamily="34" charset="0"/>
                        </a:rPr>
                        <a:t>Communication not possible in case of power outage </a:t>
                      </a:r>
                    </a:p>
                    <a:p>
                      <a:pPr marL="234950" marR="0" lvl="0" indent="-177800" algn="just" defTabSz="914400" rtl="0" eaLnBrk="1" fontAlgn="base" latinLnBrk="0" hangingPunct="1">
                        <a:lnSpc>
                          <a:spcPct val="100000"/>
                        </a:lnSpc>
                        <a:spcBef>
                          <a:spcPts val="200"/>
                        </a:spcBef>
                        <a:spcAft>
                          <a:spcPts val="200"/>
                        </a:spcAft>
                        <a:buClrTx/>
                        <a:buSzPts val="1400"/>
                        <a:buFont typeface="Symbol" panose="05050102010706020507" pitchFamily="18" charset="2"/>
                        <a:buChar char=""/>
                        <a:tabLst/>
                      </a:pPr>
                      <a:r>
                        <a:rPr kumimoji="0" lang="en-US" altLang="en-US" sz="2000" b="0" i="0" u="none" strike="noStrike" cap="none" normalizeH="0" baseline="0" dirty="0">
                          <a:ln>
                            <a:noFill/>
                          </a:ln>
                          <a:solidFill>
                            <a:srgbClr val="000000"/>
                          </a:solidFill>
                          <a:effectLst/>
                          <a:latin typeface="Arial Narrow" panose="020B0606020202030204" pitchFamily="34" charset="0"/>
                          <a:cs typeface="Arial" panose="020B0604020202020204" pitchFamily="34" charset="0"/>
                        </a:rPr>
                        <a:t>Requires trained manpower for O&amp;M.</a:t>
                      </a:r>
                    </a:p>
                  </a:txBody>
                  <a:tcPr marL="51435" marR="51435"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BF5"/>
                    </a:solidFill>
                  </a:tcPr>
                </a:tc>
                <a:extLst>
                  <a:ext uri="{0D108BD9-81ED-4DB2-BD59-A6C34878D82A}">
                    <a16:rowId xmlns:a16="http://schemas.microsoft.com/office/drawing/2014/main" val="10001"/>
                  </a:ext>
                </a:extLst>
              </a:tr>
            </a:tbl>
          </a:graphicData>
        </a:graphic>
      </p:graphicFrame>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634" name="Picture 5">
            <a:extLst>
              <a:ext uri="{FF2B5EF4-FFF2-40B4-BE49-F238E27FC236}">
                <a16:creationId xmlns:a16="http://schemas.microsoft.com/office/drawing/2014/main" id="{B9A9B85F-ABB7-49D3-ABF9-D171DBDBFE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260350"/>
            <a:ext cx="8291513" cy="626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82D71B08-19DF-4FCF-ABF2-2E24DCA7F765}"/>
              </a:ext>
            </a:extLst>
          </p:cNvPr>
          <p:cNvSpPr/>
          <p:nvPr/>
        </p:nvSpPr>
        <p:spPr>
          <a:xfrm>
            <a:off x="6565900" y="431800"/>
            <a:ext cx="2578100" cy="333375"/>
          </a:xfrm>
          <a:prstGeom prst="rect">
            <a:avLst/>
          </a:prstGeom>
          <a:solidFill>
            <a:srgbClr val="112D4E"/>
          </a:solidFill>
          <a:effectLst/>
        </p:spPr>
        <p:txBody>
          <a:bodyPr lIns="360000" anchor="ctr"/>
          <a:lstStyle/>
          <a:p>
            <a:pPr>
              <a:defRPr/>
            </a:pPr>
            <a:r>
              <a:rPr lang="en-US" altLang="zh-CN" sz="1400" b="1" dirty="0">
                <a:solidFill>
                  <a:schemeClr val="bg1">
                    <a:lumMod val="95000"/>
                  </a:schemeClr>
                </a:solidFill>
                <a:latin typeface="+mj-lt"/>
                <a:ea typeface="微软雅黑" pitchFamily="34" charset="-122"/>
              </a:rPr>
              <a:t>Communication</a:t>
            </a:r>
          </a:p>
        </p:txBody>
      </p:sp>
      <p:sp>
        <p:nvSpPr>
          <p:cNvPr id="70659" name="TextBox 4">
            <a:extLst>
              <a:ext uri="{FF2B5EF4-FFF2-40B4-BE49-F238E27FC236}">
                <a16:creationId xmlns:a16="http://schemas.microsoft.com/office/drawing/2014/main" id="{03966F56-6F30-4E69-817C-A807B4207099}"/>
              </a:ext>
            </a:extLst>
          </p:cNvPr>
          <p:cNvSpPr txBox="1">
            <a:spLocks noChangeArrowheads="1"/>
          </p:cNvSpPr>
          <p:nvPr/>
        </p:nvSpPr>
        <p:spPr bwMode="auto">
          <a:xfrm>
            <a:off x="1187450" y="981075"/>
            <a:ext cx="7812088"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r>
              <a:rPr lang="en-US" altLang="zh-CN" sz="2800"/>
              <a:t>Common Integretion Area of PLC Technologies</a:t>
            </a:r>
          </a:p>
        </p:txBody>
      </p:sp>
      <p:sp>
        <p:nvSpPr>
          <p:cNvPr id="70660" name="TextBox 5">
            <a:extLst>
              <a:ext uri="{FF2B5EF4-FFF2-40B4-BE49-F238E27FC236}">
                <a16:creationId xmlns:a16="http://schemas.microsoft.com/office/drawing/2014/main" id="{78BA4599-EFB0-4336-9497-2328AA88406E}"/>
              </a:ext>
            </a:extLst>
          </p:cNvPr>
          <p:cNvSpPr txBox="1">
            <a:spLocks noChangeArrowheads="1"/>
          </p:cNvSpPr>
          <p:nvPr/>
        </p:nvSpPr>
        <p:spPr bwMode="auto">
          <a:xfrm>
            <a:off x="647700" y="1927225"/>
            <a:ext cx="61563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r>
              <a:rPr lang="en-US" altLang="zh-CN">
                <a:solidFill>
                  <a:srgbClr val="0D97FF"/>
                </a:solidFill>
              </a:rPr>
              <a:t>PLC solution </a:t>
            </a:r>
            <a:r>
              <a:rPr lang="en-US" altLang="zh-CN"/>
              <a:t>support G3, Broadband and PRIME</a:t>
            </a:r>
            <a:endParaRPr lang="zh-CN" altLang="en-US"/>
          </a:p>
        </p:txBody>
      </p:sp>
      <p:graphicFrame>
        <p:nvGraphicFramePr>
          <p:cNvPr id="11" name="表格 10">
            <a:extLst>
              <a:ext uri="{FF2B5EF4-FFF2-40B4-BE49-F238E27FC236}">
                <a16:creationId xmlns:a16="http://schemas.microsoft.com/office/drawing/2014/main" id="{2648F9BC-D3B4-4031-A367-9F5FD4D2B8CF}"/>
              </a:ext>
            </a:extLst>
          </p:cNvPr>
          <p:cNvGraphicFramePr>
            <a:graphicFrameLocks noGrp="1"/>
          </p:cNvGraphicFramePr>
          <p:nvPr/>
        </p:nvGraphicFramePr>
        <p:xfrm>
          <a:off x="684213" y="2492375"/>
          <a:ext cx="7991475" cy="3960813"/>
        </p:xfrm>
        <a:graphic>
          <a:graphicData uri="http://schemas.openxmlformats.org/drawingml/2006/table">
            <a:tbl>
              <a:tblPr firstRow="1" bandRow="1">
                <a:tableStyleId>{B301B821-A1FF-4177-AEE7-76D212191A09}</a:tableStyleId>
              </a:tblPr>
              <a:tblGrid>
                <a:gridCol w="2201733">
                  <a:extLst>
                    <a:ext uri="{9D8B030D-6E8A-4147-A177-3AD203B41FA5}">
                      <a16:colId xmlns:a16="http://schemas.microsoft.com/office/drawing/2014/main" val="20000"/>
                    </a:ext>
                  </a:extLst>
                </a:gridCol>
                <a:gridCol w="1875550">
                  <a:extLst>
                    <a:ext uri="{9D8B030D-6E8A-4147-A177-3AD203B41FA5}">
                      <a16:colId xmlns:a16="http://schemas.microsoft.com/office/drawing/2014/main" val="20001"/>
                    </a:ext>
                  </a:extLst>
                </a:gridCol>
                <a:gridCol w="1794004">
                  <a:extLst>
                    <a:ext uri="{9D8B030D-6E8A-4147-A177-3AD203B41FA5}">
                      <a16:colId xmlns:a16="http://schemas.microsoft.com/office/drawing/2014/main" val="20002"/>
                    </a:ext>
                  </a:extLst>
                </a:gridCol>
                <a:gridCol w="2120188">
                  <a:extLst>
                    <a:ext uri="{9D8B030D-6E8A-4147-A177-3AD203B41FA5}">
                      <a16:colId xmlns:a16="http://schemas.microsoft.com/office/drawing/2014/main" val="20003"/>
                    </a:ext>
                  </a:extLst>
                </a:gridCol>
              </a:tblGrid>
              <a:tr h="411272">
                <a:tc>
                  <a:txBody>
                    <a:bodyPr/>
                    <a:lstStyle/>
                    <a:p>
                      <a:pPr algn="ctr"/>
                      <a:r>
                        <a:rPr lang="en-US" altLang="zh-CN" sz="1600" dirty="0"/>
                        <a:t>Features</a:t>
                      </a:r>
                      <a:endParaRPr lang="zh-CN" altLang="en-US" sz="1600" dirty="0"/>
                    </a:p>
                  </a:txBody>
                  <a:tcPr marL="84391" marR="84391" marT="42207" marB="42207"/>
                </a:tc>
                <a:tc>
                  <a:txBody>
                    <a:bodyPr/>
                    <a:lstStyle/>
                    <a:p>
                      <a:pPr algn="ctr"/>
                      <a:r>
                        <a:rPr lang="en-US" altLang="zh-CN" sz="1600" dirty="0"/>
                        <a:t>G3</a:t>
                      </a:r>
                      <a:endParaRPr lang="zh-CN" altLang="en-US" sz="1600" dirty="0"/>
                    </a:p>
                  </a:txBody>
                  <a:tcPr marL="84391" marR="84391" marT="42207" marB="42207"/>
                </a:tc>
                <a:tc>
                  <a:txBody>
                    <a:bodyPr/>
                    <a:lstStyle/>
                    <a:p>
                      <a:pPr algn="ctr"/>
                      <a:r>
                        <a:rPr lang="en-US" altLang="zh-CN" sz="1600" dirty="0"/>
                        <a:t>Broadband</a:t>
                      </a:r>
                      <a:endParaRPr lang="zh-CN" altLang="en-US" sz="1600" dirty="0"/>
                    </a:p>
                  </a:txBody>
                  <a:tcPr marL="84391" marR="84391" marT="42207" marB="42207"/>
                </a:tc>
                <a:tc>
                  <a:txBody>
                    <a:bodyPr/>
                    <a:lstStyle/>
                    <a:p>
                      <a:pPr algn="ctr"/>
                      <a:r>
                        <a:rPr lang="en-US" altLang="zh-CN" sz="1600" dirty="0"/>
                        <a:t>PRIME</a:t>
                      </a:r>
                      <a:endParaRPr lang="zh-CN" altLang="en-US" sz="1600" dirty="0"/>
                    </a:p>
                  </a:txBody>
                  <a:tcPr marL="84391" marR="84391" marT="42207" marB="42207"/>
                </a:tc>
                <a:extLst>
                  <a:ext uri="{0D108BD9-81ED-4DB2-BD59-A6C34878D82A}">
                    <a16:rowId xmlns:a16="http://schemas.microsoft.com/office/drawing/2014/main" val="10000"/>
                  </a:ext>
                </a:extLst>
              </a:tr>
              <a:tr h="85839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600" kern="1200" dirty="0"/>
                        <a:t>Maximum Communication Distance</a:t>
                      </a:r>
                      <a:endParaRPr lang="zh-CN" altLang="en-US" sz="1600" kern="1200" dirty="0">
                        <a:solidFill>
                          <a:schemeClr val="dk1"/>
                        </a:solidFill>
                        <a:latin typeface="+mn-lt"/>
                        <a:ea typeface="+mn-ea"/>
                        <a:cs typeface="+mn-cs"/>
                      </a:endParaRPr>
                    </a:p>
                  </a:txBody>
                  <a:tcPr marL="84391" marR="84391" marT="42207" marB="42207"/>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600" kern="1200" dirty="0"/>
                        <a:t>0.6km</a:t>
                      </a:r>
                      <a:endParaRPr lang="zh-CN" altLang="en-US" sz="1600" kern="1200" dirty="0">
                        <a:solidFill>
                          <a:schemeClr val="dk1"/>
                        </a:solidFill>
                        <a:latin typeface="+mn-lt"/>
                        <a:ea typeface="+mn-ea"/>
                        <a:cs typeface="+mn-cs"/>
                      </a:endParaRPr>
                    </a:p>
                  </a:txBody>
                  <a:tcPr marL="84391" marR="84391" marT="42207" marB="42207"/>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600" kern="1200" dirty="0"/>
                        <a:t>0.7km</a:t>
                      </a:r>
                      <a:endParaRPr lang="zh-CN" altLang="en-US" sz="1600" kern="1200" dirty="0">
                        <a:solidFill>
                          <a:schemeClr val="dk1"/>
                        </a:solidFill>
                        <a:latin typeface="+mn-lt"/>
                        <a:ea typeface="+mn-ea"/>
                        <a:cs typeface="+mn-cs"/>
                      </a:endParaRPr>
                    </a:p>
                  </a:txBody>
                  <a:tcPr marL="84391" marR="84391" marT="42207" marB="42207"/>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600" kern="1200" dirty="0"/>
                        <a:t>0.2km</a:t>
                      </a:r>
                      <a:endParaRPr lang="zh-CN" altLang="en-US" sz="1600" kern="1200" dirty="0">
                        <a:solidFill>
                          <a:schemeClr val="dk1"/>
                        </a:solidFill>
                        <a:latin typeface="+mn-lt"/>
                        <a:ea typeface="+mn-ea"/>
                        <a:cs typeface="+mn-cs"/>
                      </a:endParaRPr>
                    </a:p>
                  </a:txBody>
                  <a:tcPr marL="84391" marR="84391" marT="42207" marB="42207"/>
                </a:tc>
                <a:extLst>
                  <a:ext uri="{0D108BD9-81ED-4DB2-BD59-A6C34878D82A}">
                    <a16:rowId xmlns:a16="http://schemas.microsoft.com/office/drawing/2014/main" val="10001"/>
                  </a:ext>
                </a:extLst>
              </a:tr>
              <a:tr h="60605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600" kern="1200" dirty="0"/>
                        <a:t>Baud Rate</a:t>
                      </a:r>
                      <a:endParaRPr lang="zh-CN" altLang="en-US" sz="1600" kern="1200" dirty="0">
                        <a:solidFill>
                          <a:schemeClr val="dk1"/>
                        </a:solidFill>
                        <a:latin typeface="+mn-lt"/>
                        <a:ea typeface="+mn-ea"/>
                        <a:cs typeface="+mn-cs"/>
                      </a:endParaRPr>
                    </a:p>
                  </a:txBody>
                  <a:tcPr marL="84391" marR="84391" marT="42207" marB="42207"/>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600" kern="1200" dirty="0"/>
                        <a:t>2.4k~33.4kbps</a:t>
                      </a:r>
                      <a:endParaRPr lang="zh-CN" altLang="en-US" sz="1600" kern="1200" dirty="0">
                        <a:solidFill>
                          <a:schemeClr val="dk1"/>
                        </a:solidFill>
                        <a:latin typeface="+mn-lt"/>
                        <a:ea typeface="+mn-ea"/>
                        <a:cs typeface="+mn-cs"/>
                      </a:endParaRPr>
                    </a:p>
                  </a:txBody>
                  <a:tcPr marL="84391" marR="84391" marT="42207" marB="42207"/>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600" kern="1200" dirty="0"/>
                        <a:t>2M~10Mbps</a:t>
                      </a:r>
                      <a:endParaRPr lang="zh-CN" altLang="en-US" sz="1600" kern="1200" dirty="0">
                        <a:solidFill>
                          <a:schemeClr val="dk1"/>
                        </a:solidFill>
                        <a:latin typeface="+mn-lt"/>
                        <a:ea typeface="+mn-ea"/>
                        <a:cs typeface="+mn-cs"/>
                      </a:endParaRPr>
                    </a:p>
                  </a:txBody>
                  <a:tcPr marL="84391" marR="84391" marT="42207" marB="42207"/>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600" kern="1200" dirty="0"/>
                        <a:t>43k~128.6kbps</a:t>
                      </a:r>
                      <a:endParaRPr lang="zh-CN" altLang="en-US" sz="1600" kern="1200" dirty="0">
                        <a:solidFill>
                          <a:schemeClr val="dk1"/>
                        </a:solidFill>
                        <a:latin typeface="+mn-lt"/>
                        <a:ea typeface="+mn-ea"/>
                        <a:cs typeface="+mn-cs"/>
                      </a:endParaRPr>
                    </a:p>
                  </a:txBody>
                  <a:tcPr marL="84391" marR="84391" marT="42207" marB="42207"/>
                </a:tc>
                <a:extLst>
                  <a:ext uri="{0D108BD9-81ED-4DB2-BD59-A6C34878D82A}">
                    <a16:rowId xmlns:a16="http://schemas.microsoft.com/office/drawing/2014/main" val="10002"/>
                  </a:ext>
                </a:extLst>
              </a:tr>
              <a:tr h="60605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600" kern="1200" dirty="0"/>
                        <a:t>Working Frequency Band </a:t>
                      </a:r>
                      <a:endParaRPr lang="zh-CN" altLang="en-US" sz="1600" kern="1200" dirty="0">
                        <a:solidFill>
                          <a:schemeClr val="dk1"/>
                        </a:solidFill>
                        <a:latin typeface="+mn-lt"/>
                        <a:ea typeface="+mn-ea"/>
                        <a:cs typeface="+mn-cs"/>
                      </a:endParaRPr>
                    </a:p>
                  </a:txBody>
                  <a:tcPr marL="84391" marR="84391" marT="42207" marB="42207"/>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600" kern="1200" dirty="0"/>
                        <a:t>30K~500khz</a:t>
                      </a:r>
                      <a:endParaRPr lang="zh-CN" altLang="en-US" sz="1600" kern="1200" dirty="0">
                        <a:solidFill>
                          <a:schemeClr val="dk1"/>
                        </a:solidFill>
                        <a:latin typeface="+mn-lt"/>
                        <a:ea typeface="+mn-ea"/>
                        <a:cs typeface="+mn-cs"/>
                      </a:endParaRPr>
                    </a:p>
                  </a:txBody>
                  <a:tcPr marL="84391" marR="84391" marT="42207" marB="42207"/>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600" kern="1200" dirty="0"/>
                        <a:t> 2M~12Mhz</a:t>
                      </a:r>
                      <a:endParaRPr lang="zh-CN" altLang="en-US" sz="1600" kern="1200" dirty="0">
                        <a:solidFill>
                          <a:schemeClr val="dk1"/>
                        </a:solidFill>
                        <a:latin typeface="+mn-lt"/>
                        <a:ea typeface="+mn-ea"/>
                        <a:cs typeface="+mn-cs"/>
                      </a:endParaRPr>
                    </a:p>
                  </a:txBody>
                  <a:tcPr marL="84391" marR="84391" marT="42207" marB="42207"/>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600" kern="1200" dirty="0"/>
                        <a:t>30K~500khz</a:t>
                      </a:r>
                      <a:endParaRPr lang="zh-CN" altLang="en-US" sz="1600" kern="1200" dirty="0"/>
                    </a:p>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sz="1600" kern="1200" dirty="0">
                        <a:solidFill>
                          <a:schemeClr val="dk1"/>
                        </a:solidFill>
                        <a:latin typeface="+mn-lt"/>
                        <a:ea typeface="+mn-ea"/>
                        <a:cs typeface="+mn-cs"/>
                      </a:endParaRPr>
                    </a:p>
                  </a:txBody>
                  <a:tcPr marL="84391" marR="84391" marT="42207" marB="42207"/>
                </a:tc>
                <a:extLst>
                  <a:ext uri="{0D108BD9-81ED-4DB2-BD59-A6C34878D82A}">
                    <a16:rowId xmlns:a16="http://schemas.microsoft.com/office/drawing/2014/main" val="10003"/>
                  </a:ext>
                </a:extLst>
              </a:tr>
              <a:tr h="757563">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kern="1200" dirty="0"/>
                        <a:t>Network Relay Levels</a:t>
                      </a:r>
                      <a:endParaRPr lang="zh-CN" altLang="en-US" sz="1600" kern="1200" dirty="0">
                        <a:solidFill>
                          <a:schemeClr val="dk1"/>
                        </a:solidFill>
                        <a:latin typeface="+mn-lt"/>
                        <a:ea typeface="+mn-ea"/>
                        <a:cs typeface="+mn-cs"/>
                      </a:endParaRPr>
                    </a:p>
                  </a:txBody>
                  <a:tcPr marL="84391" marR="84391" marT="42207" marB="42207"/>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600" kern="1200" dirty="0"/>
                        <a:t>  7</a:t>
                      </a:r>
                      <a:endParaRPr lang="zh-CN" altLang="en-US" sz="1600" kern="1200" dirty="0">
                        <a:solidFill>
                          <a:schemeClr val="dk1"/>
                        </a:solidFill>
                        <a:latin typeface="+mn-lt"/>
                        <a:ea typeface="+mn-ea"/>
                        <a:cs typeface="+mn-cs"/>
                      </a:endParaRPr>
                    </a:p>
                  </a:txBody>
                  <a:tcPr marL="84391" marR="84391" marT="42207" marB="42207"/>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600" kern="1200" dirty="0"/>
                        <a:t>   15 </a:t>
                      </a:r>
                      <a:endParaRPr lang="zh-CN" altLang="en-US" sz="1600" kern="1200" dirty="0">
                        <a:solidFill>
                          <a:schemeClr val="dk1"/>
                        </a:solidFill>
                        <a:latin typeface="+mn-lt"/>
                        <a:ea typeface="+mn-ea"/>
                        <a:cs typeface="+mn-cs"/>
                      </a:endParaRPr>
                    </a:p>
                  </a:txBody>
                  <a:tcPr marL="84391" marR="84391" marT="42207" marB="42207"/>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600" kern="1200" dirty="0"/>
                        <a:t>   7 </a:t>
                      </a:r>
                      <a:endParaRPr lang="zh-CN" altLang="en-US" sz="1600" kern="1200" dirty="0">
                        <a:solidFill>
                          <a:schemeClr val="dk1"/>
                        </a:solidFill>
                        <a:latin typeface="+mn-lt"/>
                        <a:ea typeface="+mn-ea"/>
                        <a:cs typeface="+mn-cs"/>
                      </a:endParaRPr>
                    </a:p>
                  </a:txBody>
                  <a:tcPr marL="84391" marR="84391" marT="42207" marB="42207"/>
                </a:tc>
                <a:extLst>
                  <a:ext uri="{0D108BD9-81ED-4DB2-BD59-A6C34878D82A}">
                    <a16:rowId xmlns:a16="http://schemas.microsoft.com/office/drawing/2014/main" val="10004"/>
                  </a:ext>
                </a:extLst>
              </a:tr>
              <a:tr h="72148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600" kern="1200" dirty="0"/>
                        <a:t>Single Time Reading</a:t>
                      </a:r>
                      <a:endParaRPr lang="zh-CN" altLang="en-US" sz="1600" kern="1200" dirty="0">
                        <a:solidFill>
                          <a:schemeClr val="dk1"/>
                        </a:solidFill>
                        <a:latin typeface="+mn-lt"/>
                        <a:ea typeface="+mn-ea"/>
                        <a:cs typeface="+mn-cs"/>
                      </a:endParaRPr>
                    </a:p>
                  </a:txBody>
                  <a:tcPr marL="84391" marR="84391" marT="42207" marB="42207"/>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600" kern="1200" dirty="0"/>
                        <a:t>5~10S</a:t>
                      </a:r>
                      <a:endParaRPr lang="zh-CN" altLang="en-US" sz="1600" kern="1200" dirty="0">
                        <a:solidFill>
                          <a:schemeClr val="dk1"/>
                        </a:solidFill>
                        <a:latin typeface="+mn-lt"/>
                        <a:ea typeface="+mn-ea"/>
                        <a:cs typeface="+mn-cs"/>
                      </a:endParaRPr>
                    </a:p>
                  </a:txBody>
                  <a:tcPr marL="84391" marR="84391" marT="42207" marB="42207"/>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600" kern="1200" dirty="0"/>
                        <a:t>0.4~0.8S</a:t>
                      </a:r>
                      <a:endParaRPr lang="zh-CN" altLang="en-US" sz="1600" kern="1200" dirty="0">
                        <a:solidFill>
                          <a:schemeClr val="dk1"/>
                        </a:solidFill>
                        <a:latin typeface="+mn-lt"/>
                        <a:ea typeface="+mn-ea"/>
                        <a:cs typeface="+mn-cs"/>
                      </a:endParaRPr>
                    </a:p>
                  </a:txBody>
                  <a:tcPr marL="84391" marR="84391" marT="42207" marB="42207"/>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600" kern="1200" dirty="0"/>
                        <a:t>5~10S</a:t>
                      </a:r>
                      <a:endParaRPr lang="en-US" altLang="zh-CN" sz="1600" kern="1200" dirty="0">
                        <a:solidFill>
                          <a:schemeClr val="dk1"/>
                        </a:solidFill>
                        <a:latin typeface="+mn-lt"/>
                        <a:ea typeface="+mn-ea"/>
                        <a:cs typeface="+mn-cs"/>
                      </a:endParaRPr>
                    </a:p>
                  </a:txBody>
                  <a:tcPr marL="84391" marR="84391" marT="42207" marB="42207"/>
                </a:tc>
                <a:extLst>
                  <a:ext uri="{0D108BD9-81ED-4DB2-BD59-A6C34878D82A}">
                    <a16:rowId xmlns:a16="http://schemas.microsoft.com/office/drawing/2014/main" val="10005"/>
                  </a:ext>
                </a:extLst>
              </a:tr>
            </a:tbl>
          </a:graphicData>
        </a:graphic>
      </p:graphicFrame>
      <p:cxnSp>
        <p:nvCxnSpPr>
          <p:cNvPr id="8" name="直接连接符 7">
            <a:extLst>
              <a:ext uri="{FF2B5EF4-FFF2-40B4-BE49-F238E27FC236}">
                <a16:creationId xmlns:a16="http://schemas.microsoft.com/office/drawing/2014/main" id="{A38838F5-C839-446E-80AA-D072802D3644}"/>
              </a:ext>
            </a:extLst>
          </p:cNvPr>
          <p:cNvCxnSpPr/>
          <p:nvPr/>
        </p:nvCxnSpPr>
        <p:spPr>
          <a:xfrm>
            <a:off x="3384550" y="1554163"/>
            <a:ext cx="575945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Title 1">
            <a:extLst>
              <a:ext uri="{FF2B5EF4-FFF2-40B4-BE49-F238E27FC236}">
                <a16:creationId xmlns:a16="http://schemas.microsoft.com/office/drawing/2014/main" id="{3CA264BB-4371-4054-87F0-1C511604071C}"/>
              </a:ext>
            </a:extLst>
          </p:cNvPr>
          <p:cNvSpPr txBox="1">
            <a:spLocks noChangeArrowheads="1"/>
          </p:cNvSpPr>
          <p:nvPr/>
        </p:nvSpPr>
        <p:spPr bwMode="auto">
          <a:xfrm>
            <a:off x="215900" y="-144463"/>
            <a:ext cx="8534400" cy="688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defRPr>
            </a:lvl1pPr>
            <a:lvl2pPr marL="639763" indent="-246063">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defRPr>
            </a:lvl2pPr>
            <a:lvl3pPr indent="-246063">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defRPr>
            </a:lvl3pPr>
            <a:lvl4pPr marL="1187450" indent="-20955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defRPr>
            </a:lvl4pPr>
            <a:lvl5pPr marL="1462088" indent="-20955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5pPr>
            <a:lvl6pPr marL="1919288" indent="-20955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6pPr>
            <a:lvl7pPr marL="2376488" indent="-20955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7pPr>
            <a:lvl8pPr marL="2833688" indent="-20955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8pPr>
            <a:lvl9pPr marL="3290888" indent="-20955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9pPr>
          </a:lstStyle>
          <a:p>
            <a:pPr>
              <a:spcBef>
                <a:spcPct val="0"/>
              </a:spcBef>
              <a:buClrTx/>
              <a:buSzTx/>
              <a:buFontTx/>
              <a:buNone/>
            </a:pPr>
            <a:r>
              <a:rPr lang="en-US" altLang="en-US" sz="5000">
                <a:solidFill>
                  <a:schemeClr val="tx2"/>
                </a:solidFill>
                <a:latin typeface="Calibri" panose="020F0502020204030204" pitchFamily="34" charset="0"/>
              </a:rPr>
              <a:t>Rs-485 and gprs communication</a:t>
            </a:r>
          </a:p>
        </p:txBody>
      </p:sp>
      <p:pic>
        <p:nvPicPr>
          <p:cNvPr id="72707" name="Content Placeholder 4">
            <a:extLst>
              <a:ext uri="{FF2B5EF4-FFF2-40B4-BE49-F238E27FC236}">
                <a16:creationId xmlns:a16="http://schemas.microsoft.com/office/drawing/2014/main" id="{299BEE01-D257-483D-94D6-AF733BC5DE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5900" y="765175"/>
            <a:ext cx="8712200" cy="532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730" name="Picture 3">
            <a:extLst>
              <a:ext uri="{FF2B5EF4-FFF2-40B4-BE49-F238E27FC236}">
                <a16:creationId xmlns:a16="http://schemas.microsoft.com/office/drawing/2014/main" id="{B414FC43-9916-4400-B6CB-74096AB592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188" y="858838"/>
            <a:ext cx="8137525" cy="5140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B3CEC42-20FF-420D-8D6D-11D5E150B648}"/>
              </a:ext>
            </a:extLst>
          </p:cNvPr>
          <p:cNvSpPr txBox="1"/>
          <p:nvPr/>
        </p:nvSpPr>
        <p:spPr>
          <a:xfrm>
            <a:off x="683568" y="476672"/>
            <a:ext cx="7992888" cy="4201150"/>
          </a:xfrm>
          <a:prstGeom prst="rect">
            <a:avLst/>
          </a:prstGeom>
          <a:noFill/>
        </p:spPr>
        <p:txBody>
          <a:bodyPr wrap="square">
            <a:spAutoFit/>
          </a:bodyPr>
          <a:lstStyle/>
          <a:p>
            <a:pPr marR="0" lvl="1" algn="ctr" latinLnBrk="1">
              <a:lnSpc>
                <a:spcPts val="1200"/>
              </a:lnSpc>
              <a:spcBef>
                <a:spcPts val="600"/>
              </a:spcBef>
              <a:spcAft>
                <a:spcPts val="600"/>
              </a:spcAft>
              <a:buSzPts val="1200"/>
              <a:tabLst>
                <a:tab pos="360045" algn="l"/>
              </a:tabLst>
            </a:pPr>
            <a:r>
              <a:rPr lang="en-US" sz="2800" b="1" kern="100" dirty="0">
                <a:solidFill>
                  <a:srgbClr val="FF0000"/>
                </a:solidFill>
                <a:effectLst/>
                <a:latin typeface="Arial" panose="020B0604020202020204" pitchFamily="34" charset="0"/>
                <a:ea typeface="Arial" panose="020B0604020202020204" pitchFamily="34" charset="0"/>
                <a:cs typeface="Times New Roman" panose="02020603050405020304" pitchFamily="18" charset="0"/>
              </a:rPr>
              <a:t>Fundamental Functions for Smart Metering</a:t>
            </a:r>
          </a:p>
          <a:p>
            <a:pPr marR="0" lvl="1" algn="ctr" latinLnBrk="1">
              <a:lnSpc>
                <a:spcPts val="1200"/>
              </a:lnSpc>
              <a:spcBef>
                <a:spcPts val="600"/>
              </a:spcBef>
              <a:spcAft>
                <a:spcPts val="600"/>
              </a:spcAft>
              <a:buSzPts val="1200"/>
              <a:tabLst>
                <a:tab pos="360045" algn="l"/>
              </a:tabLst>
            </a:pPr>
            <a:endParaRPr lang="en-US" sz="2800" b="1" kern="100" dirty="0">
              <a:solidFill>
                <a:srgbClr val="FF0000"/>
              </a:solidFill>
              <a:latin typeface="Arial" panose="020B0604020202020204" pitchFamily="34" charset="0"/>
              <a:ea typeface="Arial" panose="020B0604020202020204" pitchFamily="34" charset="0"/>
              <a:cs typeface="Times New Roman" panose="02020603050405020304" pitchFamily="18" charset="0"/>
            </a:endParaRPr>
          </a:p>
          <a:p>
            <a:pPr marR="0" lvl="1" algn="ctr" latinLnBrk="1">
              <a:lnSpc>
                <a:spcPts val="1200"/>
              </a:lnSpc>
              <a:spcBef>
                <a:spcPts val="600"/>
              </a:spcBef>
              <a:spcAft>
                <a:spcPts val="600"/>
              </a:spcAft>
              <a:buSzPts val="1200"/>
              <a:tabLst>
                <a:tab pos="360045" algn="l"/>
              </a:tabLst>
            </a:pPr>
            <a:r>
              <a:rPr lang="en-US" sz="2000" kern="100" dirty="0">
                <a:effectLst/>
                <a:latin typeface="Arial" panose="020B0604020202020204" pitchFamily="34" charset="0"/>
                <a:ea typeface="Batang" panose="02030600000101010101" pitchFamily="18" charset="-127"/>
                <a:cs typeface="Times New Roman" panose="02020603050405020304" pitchFamily="18" charset="0"/>
              </a:rPr>
              <a:t>The following functions are minimum for smart metering.</a:t>
            </a:r>
          </a:p>
          <a:p>
            <a:pPr marR="0" lvl="1" algn="ctr" latinLnBrk="1">
              <a:lnSpc>
                <a:spcPts val="1200"/>
              </a:lnSpc>
              <a:spcBef>
                <a:spcPts val="600"/>
              </a:spcBef>
              <a:spcAft>
                <a:spcPts val="600"/>
              </a:spcAft>
              <a:buSzPts val="1200"/>
              <a:tabLst>
                <a:tab pos="360045" algn="l"/>
              </a:tabLst>
            </a:pPr>
            <a:endParaRPr lang="en-US" sz="2000" kern="100" dirty="0">
              <a:effectLst/>
              <a:latin typeface="Batang" panose="02030600000101010101" pitchFamily="18" charset="-127"/>
              <a:ea typeface="Batang" panose="02030600000101010101" pitchFamily="18" charset="-127"/>
              <a:cs typeface="Times New Roman" panose="02020603050405020304" pitchFamily="18" charset="0"/>
            </a:endParaRPr>
          </a:p>
          <a:p>
            <a:pPr marL="342900" marR="0" lvl="0" indent="-342900" algn="just" latinLnBrk="1">
              <a:spcBef>
                <a:spcPts val="0"/>
              </a:spcBef>
              <a:spcAft>
                <a:spcPts val="0"/>
              </a:spcAft>
              <a:buFont typeface="+mj-lt"/>
              <a:buAutoNum type="arabicPeriod"/>
            </a:pPr>
            <a:r>
              <a:rPr lang="en-US" sz="2400" kern="100" dirty="0">
                <a:effectLst/>
                <a:latin typeface="Arial" panose="020B0604020202020204" pitchFamily="34" charset="0"/>
                <a:ea typeface="Batang" panose="02030600000101010101" pitchFamily="18" charset="-127"/>
                <a:cs typeface="Times New Roman" panose="02020603050405020304" pitchFamily="18" charset="0"/>
              </a:rPr>
              <a:t>Remote data collection: Collection using two-way communication</a:t>
            </a:r>
            <a:endParaRPr lang="en-US" sz="2400" kern="100" dirty="0">
              <a:effectLst/>
              <a:latin typeface="Batang" panose="02030600000101010101" pitchFamily="18" charset="-127"/>
              <a:ea typeface="Batang" panose="02030600000101010101" pitchFamily="18" charset="-127"/>
              <a:cs typeface="Times New Roman" panose="02020603050405020304" pitchFamily="18" charset="0"/>
            </a:endParaRPr>
          </a:p>
          <a:p>
            <a:pPr marL="342900" marR="0" lvl="0" indent="-342900" algn="just" latinLnBrk="1">
              <a:spcBef>
                <a:spcPts val="0"/>
              </a:spcBef>
              <a:spcAft>
                <a:spcPts val="0"/>
              </a:spcAft>
              <a:buFont typeface="+mj-lt"/>
              <a:buAutoNum type="arabicPeriod"/>
            </a:pPr>
            <a:r>
              <a:rPr lang="en-US" sz="2400" kern="100" dirty="0">
                <a:effectLst/>
                <a:latin typeface="Arial" panose="020B0604020202020204" pitchFamily="34" charset="0"/>
                <a:ea typeface="Batang" panose="02030600000101010101" pitchFamily="18" charset="-127"/>
                <a:cs typeface="Times New Roman" panose="02020603050405020304" pitchFamily="18" charset="0"/>
              </a:rPr>
              <a:t>Tampering detection, Event detection</a:t>
            </a:r>
            <a:endParaRPr lang="en-US" sz="2400" kern="100" dirty="0">
              <a:effectLst/>
              <a:latin typeface="Batang" panose="02030600000101010101" pitchFamily="18" charset="-127"/>
              <a:ea typeface="Batang" panose="02030600000101010101" pitchFamily="18" charset="-127"/>
              <a:cs typeface="Times New Roman" panose="02020603050405020304" pitchFamily="18" charset="0"/>
            </a:endParaRPr>
          </a:p>
          <a:p>
            <a:pPr marL="342900" marR="0" lvl="0" indent="-342900" algn="just" latinLnBrk="1">
              <a:spcBef>
                <a:spcPts val="0"/>
              </a:spcBef>
              <a:spcAft>
                <a:spcPts val="0"/>
              </a:spcAft>
              <a:buFont typeface="+mj-lt"/>
              <a:buAutoNum type="arabicPeriod"/>
            </a:pPr>
            <a:r>
              <a:rPr lang="en-US" sz="2400" kern="100" dirty="0">
                <a:effectLst/>
                <a:latin typeface="Arial" panose="020B0604020202020204" pitchFamily="34" charset="0"/>
                <a:ea typeface="Batang" panose="02030600000101010101" pitchFamily="18" charset="-127"/>
                <a:cs typeface="Times New Roman" panose="02020603050405020304" pitchFamily="18" charset="0"/>
              </a:rPr>
              <a:t>Outage monitoring, Power quality monitoring</a:t>
            </a:r>
            <a:endParaRPr lang="en-US" sz="2400" kern="100" dirty="0">
              <a:effectLst/>
              <a:latin typeface="Batang" panose="02030600000101010101" pitchFamily="18" charset="-127"/>
              <a:ea typeface="Batang" panose="02030600000101010101" pitchFamily="18" charset="-127"/>
              <a:cs typeface="Times New Roman" panose="02020603050405020304" pitchFamily="18" charset="0"/>
            </a:endParaRPr>
          </a:p>
          <a:p>
            <a:pPr marL="342900" marR="0" lvl="0" indent="-342900" algn="just" latinLnBrk="1">
              <a:spcBef>
                <a:spcPts val="0"/>
              </a:spcBef>
              <a:spcAft>
                <a:spcPts val="0"/>
              </a:spcAft>
              <a:buFont typeface="+mj-lt"/>
              <a:buAutoNum type="arabicPeriod"/>
            </a:pPr>
            <a:r>
              <a:rPr lang="en-US" sz="2400" kern="100" dirty="0">
                <a:effectLst/>
                <a:latin typeface="Arial" panose="020B0604020202020204" pitchFamily="34" charset="0"/>
                <a:ea typeface="Batang" panose="02030600000101010101" pitchFamily="18" charset="-127"/>
                <a:cs typeface="Times New Roman" panose="02020603050405020304" pitchFamily="18" charset="0"/>
              </a:rPr>
              <a:t>Disconnection/Reconnection, Load limiting</a:t>
            </a:r>
            <a:endParaRPr lang="en-US" sz="2400" kern="100" dirty="0">
              <a:effectLst/>
              <a:latin typeface="Batang" panose="02030600000101010101" pitchFamily="18" charset="-127"/>
              <a:ea typeface="Batang" panose="02030600000101010101" pitchFamily="18" charset="-127"/>
              <a:cs typeface="Times New Roman" panose="02020603050405020304" pitchFamily="18" charset="0"/>
            </a:endParaRPr>
          </a:p>
          <a:p>
            <a:pPr marL="342900" marR="0" lvl="0" indent="-342900" algn="just" latinLnBrk="1">
              <a:spcBef>
                <a:spcPts val="0"/>
              </a:spcBef>
              <a:spcAft>
                <a:spcPts val="0"/>
              </a:spcAft>
              <a:buFont typeface="+mj-lt"/>
              <a:buAutoNum type="arabicPeriod"/>
            </a:pPr>
            <a:r>
              <a:rPr lang="en-US" sz="2400" kern="100" dirty="0">
                <a:effectLst/>
                <a:latin typeface="Arial" panose="020B0604020202020204" pitchFamily="34" charset="0"/>
                <a:ea typeface="Batang" panose="02030600000101010101" pitchFamily="18" charset="-127"/>
                <a:cs typeface="Times New Roman" panose="02020603050405020304" pitchFamily="18" charset="0"/>
              </a:rPr>
              <a:t>Load Profile, Time Of Use</a:t>
            </a:r>
            <a:endParaRPr lang="en-US" sz="2400" kern="100" dirty="0">
              <a:effectLst/>
              <a:latin typeface="Batang" panose="02030600000101010101" pitchFamily="18" charset="-127"/>
              <a:ea typeface="Batang" panose="02030600000101010101" pitchFamily="18" charset="-127"/>
              <a:cs typeface="Times New Roman" panose="02020603050405020304" pitchFamily="18" charset="0"/>
            </a:endParaRPr>
          </a:p>
          <a:p>
            <a:pPr marL="342900" marR="0" lvl="0" indent="-342900" algn="just" latinLnBrk="1">
              <a:spcBef>
                <a:spcPts val="0"/>
              </a:spcBef>
              <a:spcAft>
                <a:spcPts val="0"/>
              </a:spcAft>
              <a:buFont typeface="+mj-lt"/>
              <a:buAutoNum type="arabicPeriod"/>
            </a:pPr>
            <a:r>
              <a:rPr lang="en-US" sz="2400" kern="100" dirty="0">
                <a:effectLst/>
                <a:latin typeface="Arial" panose="020B0604020202020204" pitchFamily="34" charset="0"/>
                <a:ea typeface="Batang" panose="02030600000101010101" pitchFamily="18" charset="-127"/>
                <a:cs typeface="Times New Roman" panose="02020603050405020304" pitchFamily="18" charset="0"/>
              </a:rPr>
              <a:t>Time synchronization</a:t>
            </a:r>
            <a:endParaRPr lang="en-US" sz="2400" kern="100" dirty="0">
              <a:effectLst/>
              <a:latin typeface="Batang" panose="02030600000101010101" pitchFamily="18" charset="-127"/>
              <a:ea typeface="Batang" panose="02030600000101010101" pitchFamily="18" charset="-127"/>
              <a:cs typeface="Times New Roman" panose="02020603050405020304" pitchFamily="18" charset="0"/>
            </a:endParaRPr>
          </a:p>
          <a:p>
            <a:pPr marL="342900" marR="0" lvl="0" indent="-342900" algn="just" latinLnBrk="1">
              <a:spcBef>
                <a:spcPts val="0"/>
              </a:spcBef>
              <a:spcAft>
                <a:spcPts val="0"/>
              </a:spcAft>
              <a:buFont typeface="+mj-lt"/>
              <a:buAutoNum type="arabicPeriod"/>
            </a:pPr>
            <a:r>
              <a:rPr lang="en-US" sz="2400" kern="100" dirty="0">
                <a:effectLst/>
                <a:latin typeface="Arial" panose="020B0604020202020204" pitchFamily="34" charset="0"/>
                <a:ea typeface="Batang" panose="02030600000101010101" pitchFamily="18" charset="-127"/>
                <a:cs typeface="Times New Roman" panose="02020603050405020304" pitchFamily="18" charset="0"/>
              </a:rPr>
              <a:t>Firmware upgrade</a:t>
            </a:r>
            <a:endParaRPr lang="en-US" sz="2400" kern="100" dirty="0">
              <a:effectLst/>
              <a:latin typeface="Batang" panose="02030600000101010101" pitchFamily="18" charset="-127"/>
              <a:ea typeface="Batang" panose="02030600000101010101" pitchFamily="18" charset="-127"/>
              <a:cs typeface="Times New Roman" panose="02020603050405020304" pitchFamily="18" charset="0"/>
            </a:endParaRPr>
          </a:p>
        </p:txBody>
      </p:sp>
    </p:spTree>
    <p:extLst>
      <p:ext uri="{BB962C8B-B14F-4D97-AF65-F5344CB8AC3E}">
        <p14:creationId xmlns:p14="http://schemas.microsoft.com/office/powerpoint/2010/main" val="246091567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754" name="Picture 3">
            <a:extLst>
              <a:ext uri="{FF2B5EF4-FFF2-40B4-BE49-F238E27FC236}">
                <a16:creationId xmlns:a16="http://schemas.microsoft.com/office/drawing/2014/main" id="{96B4E3B7-8136-47A4-8CDA-6CC7A201A87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850" y="0"/>
            <a:ext cx="87122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778" name="Picture 3">
            <a:extLst>
              <a:ext uri="{FF2B5EF4-FFF2-40B4-BE49-F238E27FC236}">
                <a16:creationId xmlns:a16="http://schemas.microsoft.com/office/drawing/2014/main" id="{87E2963F-70B7-4E8F-A97B-4E2DF64C5B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288" y="0"/>
            <a:ext cx="835342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802" name="Picture 3">
            <a:extLst>
              <a:ext uri="{FF2B5EF4-FFF2-40B4-BE49-F238E27FC236}">
                <a16:creationId xmlns:a16="http://schemas.microsoft.com/office/drawing/2014/main" id="{2461C8E3-8D33-4FF1-8D4F-53065EE772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0825" y="0"/>
            <a:ext cx="856932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826" name="Picture 3">
            <a:extLst>
              <a:ext uri="{FF2B5EF4-FFF2-40B4-BE49-F238E27FC236}">
                <a16:creationId xmlns:a16="http://schemas.microsoft.com/office/drawing/2014/main" id="{72F84A8B-A8C0-4DDD-824F-21B3634A05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950" y="0"/>
            <a:ext cx="8856663"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850" name="Picture 3">
            <a:extLst>
              <a:ext uri="{FF2B5EF4-FFF2-40B4-BE49-F238E27FC236}">
                <a16:creationId xmlns:a16="http://schemas.microsoft.com/office/drawing/2014/main" id="{97840B2E-4755-49CA-B0DB-282BBF5749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850" y="0"/>
            <a:ext cx="8640763"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874" name="Picture 7">
            <a:extLst>
              <a:ext uri="{FF2B5EF4-FFF2-40B4-BE49-F238E27FC236}">
                <a16:creationId xmlns:a16="http://schemas.microsoft.com/office/drawing/2014/main" id="{CCEA5D57-98BD-4F31-80F0-8782D1C7CC0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2438" y="514350"/>
            <a:ext cx="8583612" cy="582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TextBox 3">
            <a:extLst>
              <a:ext uri="{FF2B5EF4-FFF2-40B4-BE49-F238E27FC236}">
                <a16:creationId xmlns:a16="http://schemas.microsoft.com/office/drawing/2014/main" id="{9C231FA4-45A6-46CD-8D99-C4ABFBEEF873}"/>
              </a:ext>
            </a:extLst>
          </p:cNvPr>
          <p:cNvSpPr txBox="1">
            <a:spLocks noChangeArrowheads="1"/>
          </p:cNvSpPr>
          <p:nvPr/>
        </p:nvSpPr>
        <p:spPr bwMode="auto">
          <a:xfrm>
            <a:off x="179388" y="1052513"/>
            <a:ext cx="8642350" cy="3109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r>
              <a:rPr lang="en-US" altLang="en-US" sz="1400"/>
              <a:t>Apart from the wired solutions described above, nowadays there are emerging technologies which would be suitable for the realization of the Internet of Things (IoT). Such technologies are suitable for the Low Power WAN (LPWAN), where transmissions of a few kb over large distances at low speeds in the most power-efficient way are required. Therefore, such a network could be suitable for smart metering applications. Three technologies designed for this scope are namely: </a:t>
            </a:r>
          </a:p>
          <a:p>
            <a:r>
              <a:rPr lang="en-US" altLang="en-US" sz="1400"/>
              <a:t>SigFox: Its concept is similar to cellular networks; however it is designed to offer services to devices. The transmission is Ultra Narrowband (UNB), while the 868 MHz band is used. There are 400 channels of 100 Hz. Due to the ultra-narrow bandwidth, the noise effect is very low, thus the system is able to recuperate a very low power received signal. LoRaWAN: It is a specification for Low Power Wide Area Networks and it operates in the 433, 868, 915 MHz band. The channel bandwidth is 125 kHz; the modulation used is either FSK or a chip spread spectrum modulation; the data rates that can be supported are from 0.3 kbps to 50 kbps. </a:t>
            </a:r>
          </a:p>
          <a:p>
            <a:r>
              <a:rPr lang="en-US" altLang="en-US" sz="1400"/>
              <a:t>NB-IoT: It is a narrowband radio technology designed for the IoT, which has been standardized by the Third-Generation Partnership Project (3GPP) body. It can be deployed in the GSM spectrum and it can support a big number of low throughput devices. NB-IoT is divided into cellular based and non-cellular based. </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Title 1">
            <a:extLst>
              <a:ext uri="{FF2B5EF4-FFF2-40B4-BE49-F238E27FC236}">
                <a16:creationId xmlns:a16="http://schemas.microsoft.com/office/drawing/2014/main" id="{1E0A6EB1-3F8E-4987-BC2B-ACBDBF9712CB}"/>
              </a:ext>
            </a:extLst>
          </p:cNvPr>
          <p:cNvSpPr>
            <a:spLocks noGrp="1"/>
          </p:cNvSpPr>
          <p:nvPr>
            <p:ph type="title" idx="4294967295"/>
          </p:nvPr>
        </p:nvSpPr>
        <p:spPr>
          <a:xfrm>
            <a:off x="0" y="704850"/>
            <a:ext cx="8229600" cy="1143000"/>
          </a:xfrm>
        </p:spPr>
        <p:txBody>
          <a:bodyPr/>
          <a:lstStyle/>
          <a:p>
            <a:r>
              <a:rPr lang="en-US" altLang="en-US"/>
              <a:t>Wireless Technologies </a:t>
            </a:r>
            <a:br>
              <a:rPr lang="en-US" altLang="en-US"/>
            </a:br>
            <a:endParaRPr lang="en-US" altLang="en-US"/>
          </a:p>
        </p:txBody>
      </p:sp>
      <p:sp>
        <p:nvSpPr>
          <p:cNvPr id="81923" name="TextBox 3">
            <a:extLst>
              <a:ext uri="{FF2B5EF4-FFF2-40B4-BE49-F238E27FC236}">
                <a16:creationId xmlns:a16="http://schemas.microsoft.com/office/drawing/2014/main" id="{CC6F8BF0-EAE9-4D4B-80B7-36891713999A}"/>
              </a:ext>
            </a:extLst>
          </p:cNvPr>
          <p:cNvSpPr txBox="1">
            <a:spLocks noChangeArrowheads="1"/>
          </p:cNvSpPr>
          <p:nvPr/>
        </p:nvSpPr>
        <p:spPr bwMode="auto">
          <a:xfrm>
            <a:off x="395288" y="3400425"/>
            <a:ext cx="7993062"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r>
              <a:rPr lang="en-US" altLang="en-US"/>
              <a:t>Radio frequency (RF) and cellular technologies are the most common. When it comes to RF, there are point-to-point, point-to-multi point and mesh solutions. </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TextBox 3">
            <a:extLst>
              <a:ext uri="{FF2B5EF4-FFF2-40B4-BE49-F238E27FC236}">
                <a16:creationId xmlns:a16="http://schemas.microsoft.com/office/drawing/2014/main" id="{8394E199-AB3E-46A7-9463-B7AC7F75C1C0}"/>
              </a:ext>
            </a:extLst>
          </p:cNvPr>
          <p:cNvSpPr txBox="1">
            <a:spLocks noChangeArrowheads="1"/>
          </p:cNvSpPr>
          <p:nvPr/>
        </p:nvSpPr>
        <p:spPr bwMode="auto">
          <a:xfrm>
            <a:off x="107950" y="260350"/>
            <a:ext cx="8567738" cy="6124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a:r>
              <a:rPr lang="en-US" altLang="en-US" sz="2000" b="1">
                <a:solidFill>
                  <a:srgbClr val="FF0000"/>
                </a:solidFill>
              </a:rPr>
              <a:t>Cellular Technologies—GPRS/3G/LTE </a:t>
            </a:r>
          </a:p>
          <a:p>
            <a:r>
              <a:rPr lang="en-US" altLang="en-US" sz="1200"/>
              <a:t>Usually, cellular technologies on smart metering applications are preferred for the telecommunication link between the meter or the data concentrator and the utility data center. One of these cellular technologies can be the GSM or GPRS. The frequency bands used in Europe are the 900 and the 1,800 MHz bands. GSM has also been considered for implementation for smart grid monitoring and controlling. The main advantage of GSM is that the network already exists, thus </a:t>
            </a:r>
            <a:r>
              <a:rPr lang="en-US" altLang="en-US" sz="1200" b="1"/>
              <a:t>making it the simplest solution for utilities</a:t>
            </a:r>
            <a:r>
              <a:rPr lang="en-US" altLang="en-US" sz="1200"/>
              <a:t>. On the other hand, the GSM network was not originally designed to carry smart metering data, but voice data, so the handling of the increased data traffic from smart meters along with existing voice data services could become an issue. In addition, the GSM/GPRS bands have been mostly allocated for existing mobile services; therefore, it is </a:t>
            </a:r>
            <a:r>
              <a:rPr lang="en-US" altLang="en-US" sz="1200" b="1"/>
              <a:t>hard t</a:t>
            </a:r>
            <a:r>
              <a:rPr lang="en-US" altLang="en-US" sz="1200"/>
              <a:t>o get the available spectrum </a:t>
            </a:r>
            <a:r>
              <a:rPr lang="en-US" altLang="en-US" sz="1200" b="1"/>
              <a:t>for developing a dedicated network for smart metering applications. </a:t>
            </a:r>
          </a:p>
          <a:p>
            <a:r>
              <a:rPr lang="en-US" altLang="en-US" sz="1200" b="1"/>
              <a:t> </a:t>
            </a:r>
          </a:p>
          <a:p>
            <a:r>
              <a:rPr lang="en-US" altLang="en-US" sz="1200"/>
              <a:t>The 3G is the third generation of the mobile telecommunications technology. The data rate provided should be at least 0.2 Mbps. The two main standards considered to belong to the 3G category are the UMTS and the CDMA2000. Two more standards are the EVDO and the EDGE. The frequency band occupied is between 800 MHZ and 1900 MHz for CDMA and EVDO. In addition, the 450 MHz band can be used for CDMA applications. Referring to the smart metering applications, the 3G can be used as the communication link between the data concentrator and the utility data center. The advantage of this technology is that it is already deployed in a large scale, so it can be considered as mature and stable. </a:t>
            </a:r>
          </a:p>
          <a:p>
            <a:r>
              <a:rPr lang="en-US" altLang="en-US" sz="1200"/>
              <a:t> </a:t>
            </a:r>
          </a:p>
          <a:p>
            <a:r>
              <a:rPr lang="en-US" altLang="en-US" sz="1200" b="1"/>
              <a:t>The Long Term Evolution (LTE</a:t>
            </a:r>
            <a:r>
              <a:rPr lang="en-US" altLang="en-US" sz="1200"/>
              <a:t>) technology is a standard for high speed mobile communications. It is the evolution of the GSM/UMTS standards. With regard to the 3G architecture, it shows reduced latency. However, its wireless interface is incompatible with 2G and 3G networks. In addition, different bands are used in different countries meaning that devices compatible with </a:t>
            </a:r>
            <a:r>
              <a:rPr lang="en-US" altLang="en-US" sz="1200" b="1"/>
              <a:t>one country’s regulations can be incompatible with another one’s</a:t>
            </a:r>
            <a:r>
              <a:rPr lang="en-US" altLang="en-US" sz="1200"/>
              <a:t>. Referring to smart grid applications it can be used, like the other cellular technologies, for supporting the Advanced Metering Infrastructure backhaul network and in particular the communication link between the data concentrator and the utility control center. The main </a:t>
            </a:r>
            <a:r>
              <a:rPr lang="en-US" altLang="en-US" sz="1200" b="1"/>
              <a:t>advantages of LTE </a:t>
            </a:r>
            <a:r>
              <a:rPr lang="en-US" altLang="en-US" sz="1200"/>
              <a:t>technology is the </a:t>
            </a:r>
            <a:r>
              <a:rPr lang="en-US" altLang="en-US" sz="1200" b="1"/>
              <a:t>low latency it </a:t>
            </a:r>
            <a:r>
              <a:rPr lang="en-US" altLang="en-US" sz="1200"/>
              <a:t>offers, its </a:t>
            </a:r>
            <a:r>
              <a:rPr lang="en-US" altLang="en-US" sz="1200" b="1"/>
              <a:t>high capacity </a:t>
            </a:r>
            <a:r>
              <a:rPr lang="en-US" altLang="en-US" sz="1200"/>
              <a:t>and its </a:t>
            </a:r>
            <a:r>
              <a:rPr lang="en-US" altLang="en-US" sz="1200" b="1"/>
              <a:t>low power consumption</a:t>
            </a:r>
            <a:r>
              <a:rPr lang="en-US" altLang="en-US" sz="1200"/>
              <a:t>. On the contrary, the main problem is that </a:t>
            </a:r>
            <a:r>
              <a:rPr lang="en-US" altLang="en-US" sz="1200" b="1"/>
              <a:t>the equipment cost remains high</a:t>
            </a:r>
            <a:r>
              <a:rPr lang="en-US" altLang="en-US" sz="1200"/>
              <a:t>. </a:t>
            </a:r>
          </a:p>
          <a:p>
            <a:r>
              <a:rPr lang="en-US" altLang="en-US" sz="1200"/>
              <a:t> </a:t>
            </a:r>
          </a:p>
          <a:p>
            <a:r>
              <a:rPr lang="en-US" altLang="en-US" sz="1200"/>
              <a:t>For smart metering, </a:t>
            </a:r>
            <a:r>
              <a:rPr lang="en-US" altLang="en-US" sz="1200" b="1"/>
              <a:t>NB-LTE (Narrow Band LTE</a:t>
            </a:r>
            <a:r>
              <a:rPr lang="en-US" altLang="en-US" sz="1200"/>
              <a:t>) is emerging as a reliable and feasible alternative for LTE. </a:t>
            </a:r>
          </a:p>
          <a:p>
            <a:r>
              <a:rPr lang="en-US" altLang="en-US" sz="1200"/>
              <a:t> </a:t>
            </a:r>
          </a:p>
          <a:p>
            <a:r>
              <a:rPr lang="en-US" altLang="en-US" sz="1200"/>
              <a:t>Another important consideration for the use of cellular technologies in particular at this moment the </a:t>
            </a:r>
            <a:r>
              <a:rPr lang="en-US" altLang="en-US" sz="1200" b="1"/>
              <a:t>2G type networks is life cycles of these networks</a:t>
            </a:r>
            <a:r>
              <a:rPr lang="en-US" altLang="en-US" sz="1200"/>
              <a:t>. For utilities </a:t>
            </a:r>
            <a:r>
              <a:rPr lang="en-US" altLang="en-US" sz="1200" b="1"/>
              <a:t>the consideration for a specific technology includes the management and costs associated </a:t>
            </a:r>
            <a:r>
              <a:rPr lang="en-US" altLang="en-US" sz="1200"/>
              <a:t>with replacement of the whole or </a:t>
            </a:r>
            <a:r>
              <a:rPr lang="en-US" altLang="en-US" sz="1200" b="1"/>
              <a:t>parts of technology</a:t>
            </a:r>
            <a:r>
              <a:rPr lang="en-US" altLang="en-US" sz="1200"/>
              <a:t>. For metering, visiting a site and having to replace the communication technology forms an important decision factor. Due to this reason utilities are now requiring bidders to work </a:t>
            </a:r>
            <a:r>
              <a:rPr lang="en-US" altLang="en-US" sz="1200" b="1"/>
              <a:t>with operators and obtain guarantees </a:t>
            </a:r>
            <a:r>
              <a:rPr lang="en-US" altLang="en-US" sz="1200"/>
              <a:t>the technologies will be in operation for period of time in excess of </a:t>
            </a:r>
            <a:r>
              <a:rPr lang="en-US" altLang="en-US" sz="1200" b="1"/>
              <a:t>between 10 - 15 years. </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Title 1">
            <a:extLst>
              <a:ext uri="{FF2B5EF4-FFF2-40B4-BE49-F238E27FC236}">
                <a16:creationId xmlns:a16="http://schemas.microsoft.com/office/drawing/2014/main" id="{62C561A2-E237-4F32-9760-322E62F630CF}"/>
              </a:ext>
            </a:extLst>
          </p:cNvPr>
          <p:cNvSpPr txBox="1">
            <a:spLocks noChangeArrowheads="1"/>
          </p:cNvSpPr>
          <p:nvPr/>
        </p:nvSpPr>
        <p:spPr bwMode="auto">
          <a:xfrm>
            <a:off x="304800" y="11113"/>
            <a:ext cx="8534400" cy="949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defRPr>
            </a:lvl1pPr>
            <a:lvl2pPr marL="639763" indent="-246063">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defRPr>
            </a:lvl2pPr>
            <a:lvl3pPr indent="-246063">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defRPr>
            </a:lvl3pPr>
            <a:lvl4pPr marL="1187450" indent="-20955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defRPr>
            </a:lvl4pPr>
            <a:lvl5pPr marL="1462088" indent="-20955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5pPr>
            <a:lvl6pPr marL="1919288" indent="-20955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6pPr>
            <a:lvl7pPr marL="2376488" indent="-20955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7pPr>
            <a:lvl8pPr marL="2833688" indent="-20955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8pPr>
            <a:lvl9pPr marL="3290888" indent="-20955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9pPr>
          </a:lstStyle>
          <a:p>
            <a:pPr>
              <a:spcBef>
                <a:spcPct val="0"/>
              </a:spcBef>
              <a:buClrTx/>
              <a:buSzTx/>
              <a:buFontTx/>
              <a:buNone/>
            </a:pPr>
            <a:r>
              <a:rPr lang="en-US" altLang="en-US" sz="5000">
                <a:solidFill>
                  <a:schemeClr val="tx2"/>
                </a:solidFill>
                <a:latin typeface="Calibri" panose="020F0502020204030204" pitchFamily="34" charset="0"/>
              </a:rPr>
              <a:t>GPRS Communication </a:t>
            </a:r>
          </a:p>
        </p:txBody>
      </p:sp>
      <p:pic>
        <p:nvPicPr>
          <p:cNvPr id="83971" name="Content Placeholder 4">
            <a:extLst>
              <a:ext uri="{FF2B5EF4-FFF2-40B4-BE49-F238E27FC236}">
                <a16:creationId xmlns:a16="http://schemas.microsoft.com/office/drawing/2014/main" id="{5FFC3031-DE0F-487C-9A00-01B7D4E6B7E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875" y="966788"/>
            <a:ext cx="8858250" cy="527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7F4DA48-3800-4114-AFC4-1F7E40C6AE84}"/>
              </a:ext>
            </a:extLst>
          </p:cNvPr>
          <p:cNvSpPr>
            <a:spLocks noGrp="1"/>
          </p:cNvSpPr>
          <p:nvPr>
            <p:ph type="title"/>
          </p:nvPr>
        </p:nvSpPr>
        <p:spPr>
          <a:xfrm>
            <a:off x="457200" y="0"/>
            <a:ext cx="8229600" cy="1143000"/>
          </a:xfrm>
        </p:spPr>
        <p:txBody>
          <a:bodyPr>
            <a:normAutofit/>
          </a:bodyPr>
          <a:lstStyle/>
          <a:p>
            <a:r>
              <a:rPr lang="en-US" sz="3600" b="1" dirty="0">
                <a:solidFill>
                  <a:srgbClr val="FF0000"/>
                </a:solidFill>
                <a:effectLst>
                  <a:outerShdw blurRad="38100" dist="38100" dir="2700000" algn="tl">
                    <a:srgbClr val="000000">
                      <a:alpha val="43137"/>
                    </a:srgbClr>
                  </a:outerShdw>
                </a:effectLst>
              </a:rPr>
              <a:t>Advanced Metering Infrastructure (AMI)</a:t>
            </a:r>
          </a:p>
        </p:txBody>
      </p:sp>
      <p:sp>
        <p:nvSpPr>
          <p:cNvPr id="5" name="Content Placeholder 2">
            <a:extLst>
              <a:ext uri="{FF2B5EF4-FFF2-40B4-BE49-F238E27FC236}">
                <a16:creationId xmlns:a16="http://schemas.microsoft.com/office/drawing/2014/main" id="{E3F58501-0452-4337-88E5-49994490A93C}"/>
              </a:ext>
            </a:extLst>
          </p:cNvPr>
          <p:cNvSpPr>
            <a:spLocks noGrp="1"/>
          </p:cNvSpPr>
          <p:nvPr>
            <p:ph idx="1"/>
          </p:nvPr>
        </p:nvSpPr>
        <p:spPr>
          <a:xfrm>
            <a:off x="533400" y="1295400"/>
            <a:ext cx="8229600" cy="4525963"/>
          </a:xfrm>
        </p:spPr>
        <p:txBody>
          <a:bodyPr>
            <a:normAutofit/>
          </a:bodyPr>
          <a:lstStyle/>
          <a:p>
            <a:r>
              <a:rPr lang="en-US" sz="2800" dirty="0"/>
              <a:t>The AMI is </a:t>
            </a:r>
            <a:r>
              <a:rPr lang="en-US" sz="2800" dirty="0">
                <a:solidFill>
                  <a:srgbClr val="FF0000"/>
                </a:solidFill>
              </a:rPr>
              <a:t>the nerve </a:t>
            </a:r>
            <a:r>
              <a:rPr lang="en-US" sz="2800" dirty="0"/>
              <a:t>center of any smart grid implementation.</a:t>
            </a:r>
          </a:p>
          <a:p>
            <a:r>
              <a:rPr lang="en-US" sz="2800" dirty="0"/>
              <a:t>AMI is a data </a:t>
            </a:r>
            <a:r>
              <a:rPr lang="en-US" sz="2800" dirty="0">
                <a:solidFill>
                  <a:srgbClr val="FF0000"/>
                </a:solidFill>
              </a:rPr>
              <a:t>rapid transportation </a:t>
            </a:r>
            <a:r>
              <a:rPr lang="en-US" sz="2800" dirty="0"/>
              <a:t>network encompassing the source and destination entities.</a:t>
            </a:r>
          </a:p>
          <a:p>
            <a:r>
              <a:rPr lang="en-US" sz="2800" dirty="0"/>
              <a:t>The goal of AMI is to provide electricity supply companies with </a:t>
            </a:r>
            <a:r>
              <a:rPr lang="en-US" sz="2800" dirty="0">
                <a:solidFill>
                  <a:srgbClr val="FF0000"/>
                </a:solidFill>
              </a:rPr>
              <a:t>the real time data </a:t>
            </a:r>
            <a:r>
              <a:rPr lang="en-US" sz="2800" dirty="0"/>
              <a:t>about power consumption and allow customers to make informed choices about energy usage based on the price at the time of use.</a:t>
            </a:r>
            <a:endParaRPr lang="en-US" sz="2800" dirty="0">
              <a:solidFill>
                <a:srgbClr val="002060"/>
              </a:solidFill>
            </a:endParaRPr>
          </a:p>
        </p:txBody>
      </p:sp>
    </p:spTree>
    <p:extLst>
      <p:ext uri="{BB962C8B-B14F-4D97-AF65-F5344CB8AC3E}">
        <p14:creationId xmlns:p14="http://schemas.microsoft.com/office/powerpoint/2010/main" val="3914865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Title 1">
            <a:extLst>
              <a:ext uri="{FF2B5EF4-FFF2-40B4-BE49-F238E27FC236}">
                <a16:creationId xmlns:a16="http://schemas.microsoft.com/office/drawing/2014/main" id="{DE8DC759-2E79-4A01-8226-DB4C46A87094}"/>
              </a:ext>
            </a:extLst>
          </p:cNvPr>
          <p:cNvSpPr>
            <a:spLocks noGrp="1"/>
          </p:cNvSpPr>
          <p:nvPr>
            <p:ph type="title"/>
          </p:nvPr>
        </p:nvSpPr>
        <p:spPr>
          <a:xfrm>
            <a:off x="0" y="228600"/>
            <a:ext cx="8991600" cy="762000"/>
          </a:xfrm>
        </p:spPr>
        <p:txBody>
          <a:bodyPr/>
          <a:lstStyle/>
          <a:p>
            <a:pPr algn="ctr"/>
            <a:r>
              <a:rPr lang="en-US" altLang="en-US" sz="2800" b="1">
                <a:solidFill>
                  <a:srgbClr val="002060"/>
                </a:solidFill>
              </a:rPr>
              <a:t>Suitability of Communication Module for Smart Metering – </a:t>
            </a:r>
            <a:r>
              <a:rPr lang="en-US" altLang="en-US" sz="2800" b="1">
                <a:solidFill>
                  <a:srgbClr val="FF0000"/>
                </a:solidFill>
              </a:rPr>
              <a:t>Cellular</a:t>
            </a:r>
            <a:r>
              <a:rPr lang="en-US" altLang="en-US" sz="2800" b="1">
                <a:solidFill>
                  <a:srgbClr val="002060"/>
                </a:solidFill>
              </a:rPr>
              <a:t>- </a:t>
            </a:r>
            <a:r>
              <a:rPr lang="en-US" altLang="en-US" sz="2800" b="1">
                <a:solidFill>
                  <a:srgbClr val="FF0000"/>
                </a:solidFill>
              </a:rPr>
              <a:t>GPRS</a:t>
            </a:r>
            <a:endParaRPr lang="en-US" altLang="en-US" sz="2800">
              <a:solidFill>
                <a:srgbClr val="FF0000"/>
              </a:solidFill>
            </a:endParaRPr>
          </a:p>
        </p:txBody>
      </p:sp>
      <p:graphicFrame>
        <p:nvGraphicFramePr>
          <p:cNvPr id="4" name="Table 3">
            <a:extLst>
              <a:ext uri="{FF2B5EF4-FFF2-40B4-BE49-F238E27FC236}">
                <a16:creationId xmlns:a16="http://schemas.microsoft.com/office/drawing/2014/main" id="{4465BD63-AA92-495E-B59F-37BDE74835A5}"/>
              </a:ext>
            </a:extLst>
          </p:cNvPr>
          <p:cNvGraphicFramePr>
            <a:graphicFrameLocks noGrp="1"/>
          </p:cNvGraphicFramePr>
          <p:nvPr/>
        </p:nvGraphicFramePr>
        <p:xfrm>
          <a:off x="228600" y="1143000"/>
          <a:ext cx="8686800" cy="4470400"/>
        </p:xfrm>
        <a:graphic>
          <a:graphicData uri="http://schemas.openxmlformats.org/drawingml/2006/table">
            <a:tbl>
              <a:tblPr/>
              <a:tblGrid>
                <a:gridCol w="4267200">
                  <a:extLst>
                    <a:ext uri="{9D8B030D-6E8A-4147-A177-3AD203B41FA5}">
                      <a16:colId xmlns:a16="http://schemas.microsoft.com/office/drawing/2014/main" val="20000"/>
                    </a:ext>
                  </a:extLst>
                </a:gridCol>
                <a:gridCol w="4419600">
                  <a:extLst>
                    <a:ext uri="{9D8B030D-6E8A-4147-A177-3AD203B41FA5}">
                      <a16:colId xmlns:a16="http://schemas.microsoft.com/office/drawing/2014/main" val="20001"/>
                    </a:ext>
                  </a:extLst>
                </a:gridCol>
              </a:tblGrid>
              <a:tr h="609600">
                <a:tc>
                  <a:txBody>
                    <a:bodyPr/>
                    <a:lstStyle>
                      <a:lvl1pPr marL="57150">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defRPr>
                      </a:lvl1pPr>
                      <a:lvl2pPr marL="742950" indent="-28575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defRPr>
                      </a:lvl2pPr>
                      <a:lvl3pPr marL="1143000" indent="-22860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defRPr>
                      </a:lvl3pPr>
                      <a:lvl4pPr marL="1600200" indent="-22860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defRPr>
                      </a:lvl4pPr>
                      <a:lvl5pPr marL="2057400" indent="-22860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defRPr>
                      </a:lvl9pPr>
                    </a:lstStyle>
                    <a:p>
                      <a:pPr marL="57150" marR="0" lvl="0" indent="0" algn="l" defTabSz="914400" rtl="0" eaLnBrk="1" fontAlgn="base" latinLnBrk="0" hangingPunct="1">
                        <a:lnSpc>
                          <a:spcPct val="100000"/>
                        </a:lnSpc>
                        <a:spcBef>
                          <a:spcPct val="0"/>
                        </a:spcBef>
                        <a:spcAft>
                          <a:spcPct val="0"/>
                        </a:spcAft>
                        <a:buClrTx/>
                        <a:buSzTx/>
                        <a:buFontTx/>
                        <a:buNone/>
                        <a:tabLst/>
                      </a:pPr>
                      <a:r>
                        <a:rPr kumimoji="0" lang="en-US" altLang="en-US" sz="2400" b="1" i="0" u="none" strike="noStrike" cap="none" normalizeH="0" baseline="0">
                          <a:ln>
                            <a:noFill/>
                          </a:ln>
                          <a:solidFill>
                            <a:srgbClr val="FFFFFF"/>
                          </a:solidFill>
                          <a:effectLst/>
                          <a:latin typeface="Arial Narrow" panose="020B0606020202030204" pitchFamily="34" charset="0"/>
                          <a:cs typeface="Arial" panose="020B0604020202020204" pitchFamily="34" charset="0"/>
                        </a:rPr>
                        <a:t>Advantages</a:t>
                      </a:r>
                      <a:endParaRPr kumimoji="0" lang="en-US" altLang="en-US" sz="2400" b="1" i="0" u="none" strike="noStrike" cap="none" normalizeH="0" baseline="0">
                        <a:ln>
                          <a:noFill/>
                        </a:ln>
                        <a:solidFill>
                          <a:srgbClr val="FFFFFF"/>
                        </a:solidFill>
                        <a:effectLst/>
                        <a:latin typeface="Arial Narrow" panose="020B0606020202030204" pitchFamily="34" charset="0"/>
                        <a:ea typeface="Calibri" panose="020F0502020204030204" pitchFamily="34" charset="0"/>
                        <a:cs typeface="Times New Roman" panose="02020603050405020304" pitchFamily="18" charset="0"/>
                      </a:endParaRPr>
                    </a:p>
                  </a:txBody>
                  <a:tcPr marL="33936" marR="33936"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marL="114300">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defRPr>
                      </a:lvl1pPr>
                      <a:lvl2pPr marL="742950" indent="-28575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defRPr>
                      </a:lvl2pPr>
                      <a:lvl3pPr marL="1143000" indent="-22860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defRPr>
                      </a:lvl3pPr>
                      <a:lvl4pPr marL="1600200" indent="-22860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defRPr>
                      </a:lvl4pPr>
                      <a:lvl5pPr marL="2057400" indent="-22860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defRPr>
                      </a:lvl9pPr>
                    </a:lstStyle>
                    <a:p>
                      <a:pPr marL="114300" marR="0" lvl="0" indent="0" algn="l" defTabSz="914400" rtl="0" eaLnBrk="1" fontAlgn="base" latinLnBrk="0" hangingPunct="1">
                        <a:lnSpc>
                          <a:spcPct val="100000"/>
                        </a:lnSpc>
                        <a:spcBef>
                          <a:spcPct val="0"/>
                        </a:spcBef>
                        <a:spcAft>
                          <a:spcPct val="0"/>
                        </a:spcAft>
                        <a:buClrTx/>
                        <a:buSzTx/>
                        <a:buFontTx/>
                        <a:buNone/>
                        <a:tabLst/>
                      </a:pPr>
                      <a:r>
                        <a:rPr kumimoji="0" lang="en-US" altLang="en-US" sz="2400" b="1" i="0" u="none" strike="noStrike" cap="none" normalizeH="0" baseline="0">
                          <a:ln>
                            <a:noFill/>
                          </a:ln>
                          <a:solidFill>
                            <a:srgbClr val="FFFFFF"/>
                          </a:solidFill>
                          <a:effectLst/>
                          <a:latin typeface="Arial Narrow" panose="020B0606020202030204" pitchFamily="34" charset="0"/>
                          <a:cs typeface="Arial" panose="020B0604020202020204" pitchFamily="34" charset="0"/>
                        </a:rPr>
                        <a:t>Disadvantages</a:t>
                      </a:r>
                    </a:p>
                  </a:txBody>
                  <a:tcPr marL="33936" marR="33936"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r h="3384550">
                <a:tc>
                  <a:txBody>
                    <a:bodyPr/>
                    <a:lstStyle>
                      <a:lvl1pPr marL="171450" indent="-171450">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defRPr>
                      </a:lvl1pPr>
                      <a:lvl2pPr marL="742950" indent="-28575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defRPr>
                      </a:lvl2pPr>
                      <a:lvl3pPr marL="1143000" indent="-22860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defRPr>
                      </a:lvl3pPr>
                      <a:lvl4pPr marL="1600200" indent="-22860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defRPr>
                      </a:lvl4pPr>
                      <a:lvl5pPr marL="2057400" indent="-22860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defRPr>
                      </a:lvl9pPr>
                    </a:lstStyle>
                    <a:p>
                      <a:pPr marL="171450" marR="0" lvl="0" indent="-171450" algn="l" defTabSz="914400" rtl="0" eaLnBrk="1" fontAlgn="base" latinLnBrk="0" hangingPunct="1">
                        <a:lnSpc>
                          <a:spcPct val="100000"/>
                        </a:lnSpc>
                        <a:spcBef>
                          <a:spcPts val="200"/>
                        </a:spcBef>
                        <a:spcAft>
                          <a:spcPts val="200"/>
                        </a:spcAft>
                        <a:buClrTx/>
                        <a:buSzPts val="1400"/>
                        <a:buFont typeface="Symbol" panose="05050102010706020507" pitchFamily="18" charset="2"/>
                        <a:buChar char=""/>
                        <a:tabLst/>
                      </a:pPr>
                      <a:r>
                        <a:rPr kumimoji="0" lang="en-US" altLang="en-US" sz="2400" b="0" i="0" u="none" strike="noStrike" cap="none" normalizeH="0" baseline="0">
                          <a:ln>
                            <a:noFill/>
                          </a:ln>
                          <a:solidFill>
                            <a:srgbClr val="000000"/>
                          </a:solidFill>
                          <a:effectLst/>
                          <a:latin typeface="Arial Narrow" panose="020B0606020202030204" pitchFamily="34" charset="0"/>
                          <a:cs typeface="Arial" panose="020B0604020202020204" pitchFamily="34" charset="0"/>
                        </a:rPr>
                        <a:t>Mature technology</a:t>
                      </a:r>
                    </a:p>
                    <a:p>
                      <a:pPr marL="171450" marR="0" lvl="0" indent="-171450" algn="l" defTabSz="914400" rtl="0" eaLnBrk="1" fontAlgn="base" latinLnBrk="0" hangingPunct="1">
                        <a:lnSpc>
                          <a:spcPct val="100000"/>
                        </a:lnSpc>
                        <a:spcBef>
                          <a:spcPts val="200"/>
                        </a:spcBef>
                        <a:spcAft>
                          <a:spcPts val="200"/>
                        </a:spcAft>
                        <a:buClrTx/>
                        <a:buSzPts val="1400"/>
                        <a:buFont typeface="Symbol" panose="05050102010706020507" pitchFamily="18" charset="2"/>
                        <a:buChar char=""/>
                        <a:tabLst/>
                      </a:pPr>
                      <a:r>
                        <a:rPr kumimoji="0" lang="en-US" altLang="en-US" sz="2400" b="0" i="0" u="none" strike="noStrike" cap="none" normalizeH="0" baseline="0">
                          <a:ln>
                            <a:noFill/>
                          </a:ln>
                          <a:solidFill>
                            <a:srgbClr val="000000"/>
                          </a:solidFill>
                          <a:effectLst/>
                          <a:latin typeface="Arial Narrow" panose="020B0606020202030204" pitchFamily="34" charset="0"/>
                          <a:cs typeface="Arial" panose="020B0604020202020204" pitchFamily="34" charset="0"/>
                        </a:rPr>
                        <a:t>Rapid deployment</a:t>
                      </a:r>
                    </a:p>
                    <a:p>
                      <a:pPr marL="171450" marR="0" lvl="0" indent="-171450" algn="l" defTabSz="914400" rtl="0" eaLnBrk="1" fontAlgn="base" latinLnBrk="0" hangingPunct="1">
                        <a:lnSpc>
                          <a:spcPct val="100000"/>
                        </a:lnSpc>
                        <a:spcBef>
                          <a:spcPts val="200"/>
                        </a:spcBef>
                        <a:spcAft>
                          <a:spcPts val="200"/>
                        </a:spcAft>
                        <a:buClrTx/>
                        <a:buSzPts val="1400"/>
                        <a:buFont typeface="Symbol" panose="05050102010706020507" pitchFamily="18" charset="2"/>
                        <a:buChar char=""/>
                        <a:tabLst/>
                      </a:pPr>
                      <a:r>
                        <a:rPr kumimoji="0" lang="en-US" altLang="en-US" sz="2400" b="0" i="0" u="none" strike="noStrike" cap="none" normalizeH="0" baseline="0">
                          <a:ln>
                            <a:noFill/>
                          </a:ln>
                          <a:solidFill>
                            <a:srgbClr val="000000"/>
                          </a:solidFill>
                          <a:effectLst/>
                          <a:latin typeface="Arial Narrow" panose="020B0606020202030204" pitchFamily="34" charset="0"/>
                          <a:cs typeface="Arial" panose="020B0604020202020204" pitchFamily="34" charset="0"/>
                        </a:rPr>
                        <a:t>Communication modules are low cost and standardized</a:t>
                      </a:r>
                    </a:p>
                    <a:p>
                      <a:pPr marL="171450" marR="0" lvl="0" indent="-171450" algn="just" defTabSz="914400" rtl="0" eaLnBrk="1" fontAlgn="base" latinLnBrk="0" hangingPunct="1">
                        <a:lnSpc>
                          <a:spcPct val="100000"/>
                        </a:lnSpc>
                        <a:spcBef>
                          <a:spcPts val="200"/>
                        </a:spcBef>
                        <a:spcAft>
                          <a:spcPts val="200"/>
                        </a:spcAft>
                        <a:buClrTx/>
                        <a:buSzPts val="1400"/>
                        <a:buFont typeface="Symbol" panose="05050102010706020507" pitchFamily="18" charset="2"/>
                        <a:buChar char=""/>
                        <a:tabLst/>
                      </a:pPr>
                      <a:r>
                        <a:rPr kumimoji="0" lang="en-US" altLang="en-US" sz="2400" b="0" i="0" u="none" strike="noStrike" cap="none" normalizeH="0" baseline="0">
                          <a:ln>
                            <a:noFill/>
                          </a:ln>
                          <a:solidFill>
                            <a:srgbClr val="000000"/>
                          </a:solidFill>
                          <a:effectLst/>
                          <a:latin typeface="Arial Narrow" panose="020B0606020202030204" pitchFamily="34" charset="0"/>
                          <a:cs typeface="Arial" panose="020B0604020202020204" pitchFamily="34" charset="0"/>
                        </a:rPr>
                        <a:t>Best solution to get meter readings automatically from select set of customers scattered over a large geographical area</a:t>
                      </a:r>
                    </a:p>
                  </a:txBody>
                  <a:tcPr marL="33936" marR="33936"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BF5"/>
                    </a:solidFill>
                  </a:tcPr>
                </a:tc>
                <a:tc>
                  <a:txBody>
                    <a:bodyPr/>
                    <a:lstStyle>
                      <a:lvl1pPr marL="400050" indent="-228600">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defRPr>
                      </a:lvl1pPr>
                      <a:lvl2pPr marL="742950" indent="-28575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defRPr>
                      </a:lvl2pPr>
                      <a:lvl3pPr marL="1143000" indent="-22860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defRPr>
                      </a:lvl3pPr>
                      <a:lvl4pPr marL="1600200" indent="-22860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defRPr>
                      </a:lvl4pPr>
                      <a:lvl5pPr marL="2057400" indent="-22860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defRPr>
                      </a:lvl9pPr>
                    </a:lstStyle>
                    <a:p>
                      <a:pPr marL="400050" marR="0" lvl="0" indent="-228600" algn="l" defTabSz="914400" rtl="0" eaLnBrk="1" fontAlgn="base" latinLnBrk="0" hangingPunct="1">
                        <a:lnSpc>
                          <a:spcPct val="100000"/>
                        </a:lnSpc>
                        <a:spcBef>
                          <a:spcPts val="200"/>
                        </a:spcBef>
                        <a:spcAft>
                          <a:spcPts val="200"/>
                        </a:spcAft>
                        <a:buClrTx/>
                        <a:buSzPts val="1400"/>
                        <a:buFont typeface="Symbol" panose="05050102010706020507" pitchFamily="18" charset="2"/>
                        <a:buChar char=""/>
                        <a:tabLst/>
                      </a:pPr>
                      <a:r>
                        <a:rPr kumimoji="0" lang="en-US" altLang="en-US" sz="2400" b="0" i="0" u="none" strike="noStrike" cap="none" normalizeH="0" baseline="0">
                          <a:ln>
                            <a:noFill/>
                          </a:ln>
                          <a:solidFill>
                            <a:srgbClr val="000000"/>
                          </a:solidFill>
                          <a:effectLst/>
                          <a:latin typeface="Arial Narrow" panose="020B0606020202030204" pitchFamily="34" charset="0"/>
                          <a:cs typeface="Arial" panose="020B0604020202020204" pitchFamily="34" charset="0"/>
                        </a:rPr>
                        <a:t>Limited coverage (data network is poor in villages)</a:t>
                      </a:r>
                    </a:p>
                    <a:p>
                      <a:pPr marL="400050" marR="0" lvl="0" indent="-228600" algn="l" defTabSz="914400" rtl="0" eaLnBrk="1" fontAlgn="base" latinLnBrk="0" hangingPunct="1">
                        <a:lnSpc>
                          <a:spcPct val="100000"/>
                        </a:lnSpc>
                        <a:spcBef>
                          <a:spcPts val="200"/>
                        </a:spcBef>
                        <a:spcAft>
                          <a:spcPts val="200"/>
                        </a:spcAft>
                        <a:buClrTx/>
                        <a:buSzPts val="1400"/>
                        <a:buFont typeface="Symbol" panose="05050102010706020507" pitchFamily="18" charset="2"/>
                        <a:buChar char=""/>
                        <a:tabLst/>
                      </a:pPr>
                      <a:r>
                        <a:rPr kumimoji="0" lang="en-US" altLang="en-US" sz="2400" b="0" i="0" u="none" strike="noStrike" cap="none" normalizeH="0" baseline="0">
                          <a:ln>
                            <a:noFill/>
                          </a:ln>
                          <a:solidFill>
                            <a:srgbClr val="000000"/>
                          </a:solidFill>
                          <a:effectLst/>
                          <a:latin typeface="Arial Narrow" panose="020B0606020202030204" pitchFamily="34" charset="0"/>
                          <a:cs typeface="Arial" panose="020B0604020202020204" pitchFamily="34" charset="0"/>
                        </a:rPr>
                        <a:t>Short technology lifecycle (2G =&gt; EDGE =&gt; 3G =&gt; LTE =&gt;4G</a:t>
                      </a:r>
                    </a:p>
                    <a:p>
                      <a:pPr marL="400050" marR="0" lvl="0" indent="-228600" algn="l" defTabSz="914400" rtl="0" eaLnBrk="1" fontAlgn="base" latinLnBrk="0" hangingPunct="1">
                        <a:lnSpc>
                          <a:spcPct val="100000"/>
                        </a:lnSpc>
                        <a:spcBef>
                          <a:spcPts val="200"/>
                        </a:spcBef>
                        <a:spcAft>
                          <a:spcPts val="200"/>
                        </a:spcAft>
                        <a:buClrTx/>
                        <a:buSzPts val="1400"/>
                        <a:buFont typeface="Symbol" panose="05050102010706020507" pitchFamily="18" charset="2"/>
                        <a:buChar char=""/>
                        <a:tabLst/>
                      </a:pPr>
                      <a:r>
                        <a:rPr kumimoji="0" lang="en-US" altLang="en-US" sz="2400" b="0" i="0" u="none" strike="noStrike" cap="none" normalizeH="0" baseline="0">
                          <a:ln>
                            <a:noFill/>
                          </a:ln>
                          <a:solidFill>
                            <a:srgbClr val="000000"/>
                          </a:solidFill>
                          <a:effectLst/>
                          <a:latin typeface="Arial Narrow" panose="020B0606020202030204" pitchFamily="34" charset="0"/>
                          <a:cs typeface="Arial" panose="020B0604020202020204" pitchFamily="34" charset="0"/>
                        </a:rPr>
                        <a:t>Limited scalability and spectrum</a:t>
                      </a:r>
                    </a:p>
                    <a:p>
                      <a:pPr marL="400050" marR="0" lvl="0" indent="-228600" algn="l" defTabSz="914400" rtl="0" eaLnBrk="1" fontAlgn="base" latinLnBrk="0" hangingPunct="1">
                        <a:lnSpc>
                          <a:spcPct val="100000"/>
                        </a:lnSpc>
                        <a:spcBef>
                          <a:spcPts val="200"/>
                        </a:spcBef>
                        <a:spcAft>
                          <a:spcPts val="200"/>
                        </a:spcAft>
                        <a:buClrTx/>
                        <a:buSzPts val="1400"/>
                        <a:buFont typeface="Symbol" panose="05050102010706020507" pitchFamily="18" charset="2"/>
                        <a:buChar char=""/>
                        <a:tabLst/>
                      </a:pPr>
                      <a:r>
                        <a:rPr kumimoji="0" lang="en-US" altLang="en-US" sz="2400" b="0" i="0" u="none" strike="noStrike" cap="none" normalizeH="0" baseline="0">
                          <a:ln>
                            <a:noFill/>
                          </a:ln>
                          <a:solidFill>
                            <a:srgbClr val="000000"/>
                          </a:solidFill>
                          <a:effectLst/>
                          <a:latin typeface="Arial Narrow" panose="020B0606020202030204" pitchFamily="34" charset="0"/>
                          <a:cs typeface="Arial" panose="020B0604020202020204" pitchFamily="34" charset="0"/>
                        </a:rPr>
                        <a:t>High  operating  cost - monthly recurring cost to cellular operators per SIM card</a:t>
                      </a:r>
                    </a:p>
                    <a:p>
                      <a:pPr marL="400050" marR="0" lvl="0" indent="-228600" algn="l" defTabSz="914400" rtl="0" eaLnBrk="1" fontAlgn="base" latinLnBrk="0" hangingPunct="1">
                        <a:lnSpc>
                          <a:spcPct val="100000"/>
                        </a:lnSpc>
                        <a:spcBef>
                          <a:spcPts val="200"/>
                        </a:spcBef>
                        <a:spcAft>
                          <a:spcPts val="200"/>
                        </a:spcAft>
                        <a:buClrTx/>
                        <a:buSzPts val="1400"/>
                        <a:buFont typeface="Symbol" panose="05050102010706020507" pitchFamily="18" charset="2"/>
                        <a:buChar char=""/>
                        <a:tabLst/>
                      </a:pPr>
                      <a:r>
                        <a:rPr kumimoji="0" lang="en-US" altLang="en-US" sz="2400" b="0" i="0" u="none" strike="noStrike" cap="none" normalizeH="0" baseline="0">
                          <a:ln>
                            <a:noFill/>
                          </a:ln>
                          <a:solidFill>
                            <a:srgbClr val="000000"/>
                          </a:solidFill>
                          <a:effectLst/>
                          <a:latin typeface="Arial Narrow" panose="020B0606020202030204" pitchFamily="34" charset="0"/>
                          <a:cs typeface="Arial" panose="020B0604020202020204" pitchFamily="34" charset="0"/>
                        </a:rPr>
                        <a:t>Most benefits of AMI cannot be achieved except meter reads</a:t>
                      </a:r>
                    </a:p>
                  </a:txBody>
                  <a:tcPr marL="33936" marR="33936"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BF5"/>
                    </a:solidFill>
                  </a:tcPr>
                </a:tc>
                <a:extLst>
                  <a:ext uri="{0D108BD9-81ED-4DB2-BD59-A6C34878D82A}">
                    <a16:rowId xmlns:a16="http://schemas.microsoft.com/office/drawing/2014/main" val="10001"/>
                  </a:ext>
                </a:extLst>
              </a:tr>
            </a:tbl>
          </a:graphicData>
        </a:graphic>
      </p:graphicFrame>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TextBox 3">
            <a:extLst>
              <a:ext uri="{FF2B5EF4-FFF2-40B4-BE49-F238E27FC236}">
                <a16:creationId xmlns:a16="http://schemas.microsoft.com/office/drawing/2014/main" id="{A8EFB110-B12C-4BD6-BB98-B3B06E60FA54}"/>
              </a:ext>
            </a:extLst>
          </p:cNvPr>
          <p:cNvSpPr txBox="1">
            <a:spLocks noChangeArrowheads="1"/>
          </p:cNvSpPr>
          <p:nvPr/>
        </p:nvSpPr>
        <p:spPr bwMode="auto">
          <a:xfrm>
            <a:off x="395288" y="836613"/>
            <a:ext cx="8353425" cy="341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a:r>
              <a:rPr lang="en-US" altLang="en-US" sz="3600" b="1">
                <a:solidFill>
                  <a:srgbClr val="FF0000"/>
                </a:solidFill>
              </a:rPr>
              <a:t>WiMAX </a:t>
            </a:r>
          </a:p>
          <a:p>
            <a:r>
              <a:rPr lang="en-US" altLang="en-US"/>
              <a:t>WiMAX is a wireless communication standard that can provide with a data rate </a:t>
            </a:r>
            <a:r>
              <a:rPr lang="en-US" altLang="en-US" b="1"/>
              <a:t>up to 75 Mbps.</a:t>
            </a:r>
            <a:r>
              <a:rPr lang="en-US" altLang="en-US"/>
              <a:t> It can be considered as an alternative technology for delivering fixed wireless broadband access. It refers to the family of IEEE 802.16 standards for wireless-networks and it can be used as a backup technology for </a:t>
            </a:r>
            <a:r>
              <a:rPr lang="en-US" altLang="en-US" b="1"/>
              <a:t>cellular phone technologies like GSM and CDMA. </a:t>
            </a:r>
            <a:r>
              <a:rPr lang="en-US" altLang="en-US"/>
              <a:t>With respect to the </a:t>
            </a:r>
            <a:r>
              <a:rPr lang="en-US" altLang="en-US" b="1"/>
              <a:t>smart grid applications</a:t>
            </a:r>
            <a:r>
              <a:rPr lang="en-US" altLang="en-US"/>
              <a:t>, it can be a suitable candidate for connecting the data concentrator with the utility’s control center. This technology can be a suitable solution for utilities, since it implies low implementation costs, a lower degree of complexity and with an effective control over possible applications. Despite the advantages that it has to offer, </a:t>
            </a:r>
            <a:r>
              <a:rPr lang="en-US" altLang="en-US" b="1"/>
              <a:t>the fact that the bandwidth of WiMAX needs to be shared among users remains an issue. </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Title 1">
            <a:extLst>
              <a:ext uri="{FF2B5EF4-FFF2-40B4-BE49-F238E27FC236}">
                <a16:creationId xmlns:a16="http://schemas.microsoft.com/office/drawing/2014/main" id="{8E4C4AD0-0849-4112-8818-6C99E44EBAAD}"/>
              </a:ext>
            </a:extLst>
          </p:cNvPr>
          <p:cNvSpPr txBox="1">
            <a:spLocks noChangeArrowheads="1"/>
          </p:cNvSpPr>
          <p:nvPr/>
        </p:nvSpPr>
        <p:spPr bwMode="auto">
          <a:xfrm>
            <a:off x="468313" y="0"/>
            <a:ext cx="8534400" cy="887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defRPr>
            </a:lvl1pPr>
            <a:lvl2pPr marL="639763" indent="-246063">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defRPr>
            </a:lvl2pPr>
            <a:lvl3pPr indent="-246063">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defRPr>
            </a:lvl3pPr>
            <a:lvl4pPr marL="1187450" indent="-20955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defRPr>
            </a:lvl4pPr>
            <a:lvl5pPr marL="1462088" indent="-20955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5pPr>
            <a:lvl6pPr marL="1919288" indent="-20955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6pPr>
            <a:lvl7pPr marL="2376488" indent="-20955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7pPr>
            <a:lvl8pPr marL="2833688" indent="-20955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8pPr>
            <a:lvl9pPr marL="3290888" indent="-20955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9pPr>
          </a:lstStyle>
          <a:p>
            <a:pPr>
              <a:spcBef>
                <a:spcPct val="0"/>
              </a:spcBef>
              <a:buClrTx/>
              <a:buSzTx/>
              <a:buFontTx/>
              <a:buNone/>
            </a:pPr>
            <a:r>
              <a:rPr lang="en-US" altLang="en-US" sz="5000">
                <a:solidFill>
                  <a:schemeClr val="tx2"/>
                </a:solidFill>
                <a:latin typeface="Calibri" panose="020F0502020204030204" pitchFamily="34" charset="0"/>
              </a:rPr>
              <a:t>WIFI-MESH</a:t>
            </a:r>
          </a:p>
        </p:txBody>
      </p:sp>
      <p:pic>
        <p:nvPicPr>
          <p:cNvPr id="87043" name="Content Placeholder 4">
            <a:extLst>
              <a:ext uri="{FF2B5EF4-FFF2-40B4-BE49-F238E27FC236}">
                <a16:creationId xmlns:a16="http://schemas.microsoft.com/office/drawing/2014/main" id="{40C2E6DA-6382-4BA4-8F6B-FAF4D3F5F04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413" y="1125538"/>
            <a:ext cx="8893175" cy="4967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TextBox 3">
            <a:extLst>
              <a:ext uri="{FF2B5EF4-FFF2-40B4-BE49-F238E27FC236}">
                <a16:creationId xmlns:a16="http://schemas.microsoft.com/office/drawing/2014/main" id="{1B043534-A4E4-49BC-BBC9-D7BBF4ABAF52}"/>
              </a:ext>
            </a:extLst>
          </p:cNvPr>
          <p:cNvSpPr txBox="1">
            <a:spLocks noChangeArrowheads="1"/>
          </p:cNvSpPr>
          <p:nvPr/>
        </p:nvSpPr>
        <p:spPr bwMode="auto">
          <a:xfrm>
            <a:off x="250825" y="549275"/>
            <a:ext cx="8002588" cy="409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a:r>
              <a:rPr lang="en-US" altLang="en-US" sz="3200" b="1"/>
              <a:t>ZigBee </a:t>
            </a:r>
          </a:p>
          <a:p>
            <a:r>
              <a:rPr lang="en-US" altLang="en-US" sz="1200"/>
              <a:t>A wireless technology that is widely used in smart meter applications is ZigBee, which has its physical and MAC layers based on the IEEE 802.15.4 standard. Similarly to the NBPLC, when it comes to smart meters, it is usually preferred for the telecommunication link between the smart meter and the data concentrator rather than the link between the data concentrator and the control center. It operates in the 2.4 GHz band (worldwide) and its range is between 10 and 100 m, depending on the output power and the environmental conditions. </a:t>
            </a:r>
          </a:p>
          <a:p>
            <a:r>
              <a:rPr lang="en-US" altLang="en-US" sz="1200"/>
              <a:t> </a:t>
            </a:r>
          </a:p>
          <a:p>
            <a:r>
              <a:rPr lang="en-US" altLang="en-US" sz="1200"/>
              <a:t>It is suitable for applications with low data rates and low power consumption and it is appropriate for wireless control and monitoring applications. Some typical applications include building automation, home automation, wireless sensor networks, smart lighting, Advanced Meter Reading (AMR), etc. ZigBee entails a low cost of deployment as well as low complexity. Regarding the AMR applications, one of the advantages of Smart meters, into which the ZigBee protocol is embedded, is that they can easily communicate with smart in-home devices, like smart appliances and home displays. On the other hand, ZigBee experiences a high interference ratio from other applications that use the same bandwidth, which could cause system degradation. </a:t>
            </a:r>
          </a:p>
          <a:p>
            <a:r>
              <a:rPr lang="en-US" altLang="en-US" sz="1200"/>
              <a:t> </a:t>
            </a:r>
          </a:p>
          <a:p>
            <a:r>
              <a:rPr lang="en-US" altLang="en-US" sz="1200"/>
              <a:t>The ZigBee protocol can be also chosen for building a wireless mesh. This is a communication network made up of radio nodes in a mesh topology. The nodes can be all connected to each other, leading to a fully meshed topology or partially connected, leading to a partially meshed topology. The concept of a meshed network indicates that when a node fails, then the information data can be forwarded through an alternative path to the destination. Every smart meter in a mesh network is considered as a node and data is routed through them.  </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Title 1">
            <a:extLst>
              <a:ext uri="{FF2B5EF4-FFF2-40B4-BE49-F238E27FC236}">
                <a16:creationId xmlns:a16="http://schemas.microsoft.com/office/drawing/2014/main" id="{226DE1B0-D1EA-4410-BE03-86BE3D38CACA}"/>
              </a:ext>
            </a:extLst>
          </p:cNvPr>
          <p:cNvSpPr>
            <a:spLocks noGrp="1"/>
          </p:cNvSpPr>
          <p:nvPr>
            <p:ph type="title" idx="4294967295"/>
          </p:nvPr>
        </p:nvSpPr>
        <p:spPr>
          <a:xfrm>
            <a:off x="179388" y="115888"/>
            <a:ext cx="8229600" cy="579437"/>
          </a:xfrm>
        </p:spPr>
        <p:txBody>
          <a:bodyPr/>
          <a:lstStyle/>
          <a:p>
            <a:r>
              <a:rPr lang="en-US" altLang="en-US" sz="4000"/>
              <a:t>RF mesh network technology solution </a:t>
            </a:r>
          </a:p>
        </p:txBody>
      </p:sp>
      <p:pic>
        <p:nvPicPr>
          <p:cNvPr id="89091" name="Picture 2">
            <a:extLst>
              <a:ext uri="{FF2B5EF4-FFF2-40B4-BE49-F238E27FC236}">
                <a16:creationId xmlns:a16="http://schemas.microsoft.com/office/drawing/2014/main" id="{F9A45793-FD0B-4AF7-BEA8-A4A0E3BFBA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388" y="765175"/>
            <a:ext cx="8785225" cy="5688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Title 1">
            <a:extLst>
              <a:ext uri="{FF2B5EF4-FFF2-40B4-BE49-F238E27FC236}">
                <a16:creationId xmlns:a16="http://schemas.microsoft.com/office/drawing/2014/main" id="{F255713E-E240-4A1E-96C3-E4FD0C854EFD}"/>
              </a:ext>
            </a:extLst>
          </p:cNvPr>
          <p:cNvSpPr txBox="1">
            <a:spLocks noChangeArrowheads="1"/>
          </p:cNvSpPr>
          <p:nvPr/>
        </p:nvSpPr>
        <p:spPr bwMode="auto">
          <a:xfrm>
            <a:off x="609600" y="42863"/>
            <a:ext cx="8534400" cy="760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defRPr>
            </a:lvl1pPr>
            <a:lvl2pPr marL="639763" indent="-246063">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defRPr>
            </a:lvl2pPr>
            <a:lvl3pPr indent="-246063">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defRPr>
            </a:lvl3pPr>
            <a:lvl4pPr marL="1187450" indent="-20955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defRPr>
            </a:lvl4pPr>
            <a:lvl5pPr marL="1462088" indent="-20955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5pPr>
            <a:lvl6pPr marL="1919288" indent="-20955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6pPr>
            <a:lvl7pPr marL="2376488" indent="-20955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7pPr>
            <a:lvl8pPr marL="2833688" indent="-20955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8pPr>
            <a:lvl9pPr marL="3290888" indent="-20955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9pPr>
          </a:lstStyle>
          <a:p>
            <a:pPr>
              <a:spcBef>
                <a:spcPct val="0"/>
              </a:spcBef>
              <a:buClrTx/>
              <a:buSzTx/>
              <a:buFontTx/>
              <a:buNone/>
            </a:pPr>
            <a:r>
              <a:rPr lang="en-US" altLang="en-US" sz="5000">
                <a:solidFill>
                  <a:schemeClr val="tx2"/>
                </a:solidFill>
                <a:latin typeface="Calibri" panose="020F0502020204030204" pitchFamily="34" charset="0"/>
              </a:rPr>
              <a:t>RF-Mesh Communication</a:t>
            </a:r>
          </a:p>
        </p:txBody>
      </p:sp>
      <p:pic>
        <p:nvPicPr>
          <p:cNvPr id="90115" name="Content Placeholder 4">
            <a:extLst>
              <a:ext uri="{FF2B5EF4-FFF2-40B4-BE49-F238E27FC236}">
                <a16:creationId xmlns:a16="http://schemas.microsoft.com/office/drawing/2014/main" id="{FFEF81CA-6C4F-4546-9AB4-8FD6A07C80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5900" y="1022350"/>
            <a:ext cx="8748713" cy="5214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Title 1">
            <a:extLst>
              <a:ext uri="{FF2B5EF4-FFF2-40B4-BE49-F238E27FC236}">
                <a16:creationId xmlns:a16="http://schemas.microsoft.com/office/drawing/2014/main" id="{6CD88508-5D1E-4CE1-B6B5-0E2F3EFEDABD}"/>
              </a:ext>
            </a:extLst>
          </p:cNvPr>
          <p:cNvSpPr txBox="1">
            <a:spLocks noChangeArrowheads="1"/>
          </p:cNvSpPr>
          <p:nvPr/>
        </p:nvSpPr>
        <p:spPr bwMode="auto">
          <a:xfrm>
            <a:off x="395288" y="0"/>
            <a:ext cx="8534400" cy="719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defRPr>
            </a:lvl1pPr>
            <a:lvl2pPr marL="639763" indent="-246063">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defRPr>
            </a:lvl2pPr>
            <a:lvl3pPr indent="-246063">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defRPr>
            </a:lvl3pPr>
            <a:lvl4pPr marL="1187450" indent="-20955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defRPr>
            </a:lvl4pPr>
            <a:lvl5pPr marL="1462088" indent="-20955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5pPr>
            <a:lvl6pPr marL="1919288" indent="-20955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6pPr>
            <a:lvl7pPr marL="2376488" indent="-20955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7pPr>
            <a:lvl8pPr marL="2833688" indent="-20955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8pPr>
            <a:lvl9pPr marL="3290888" indent="-20955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9pPr>
          </a:lstStyle>
          <a:p>
            <a:pPr>
              <a:spcBef>
                <a:spcPct val="0"/>
              </a:spcBef>
              <a:buClrTx/>
              <a:buSzTx/>
              <a:buFontTx/>
              <a:buNone/>
            </a:pPr>
            <a:r>
              <a:rPr lang="en-US" altLang="en-US" sz="5000">
                <a:solidFill>
                  <a:schemeClr val="tx2"/>
                </a:solidFill>
                <a:latin typeface="Calibri" panose="020F0502020204030204" pitchFamily="34" charset="0"/>
              </a:rPr>
              <a:t>RF-Mesh Communication</a:t>
            </a:r>
          </a:p>
        </p:txBody>
      </p:sp>
      <p:pic>
        <p:nvPicPr>
          <p:cNvPr id="91139" name="Picture 2">
            <a:extLst>
              <a:ext uri="{FF2B5EF4-FFF2-40B4-BE49-F238E27FC236}">
                <a16:creationId xmlns:a16="http://schemas.microsoft.com/office/drawing/2014/main" id="{8A4A682A-A4D7-42E6-BBD1-142361E451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50" y="1052513"/>
            <a:ext cx="8534400" cy="5113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TextBox 2">
            <a:extLst>
              <a:ext uri="{FF2B5EF4-FFF2-40B4-BE49-F238E27FC236}">
                <a16:creationId xmlns:a16="http://schemas.microsoft.com/office/drawing/2014/main" id="{3623DFEA-F562-4B20-84F0-BAFB27347B42}"/>
              </a:ext>
            </a:extLst>
          </p:cNvPr>
          <p:cNvSpPr txBox="1">
            <a:spLocks noChangeArrowheads="1"/>
          </p:cNvSpPr>
          <p:nvPr/>
        </p:nvSpPr>
        <p:spPr bwMode="auto">
          <a:xfrm>
            <a:off x="323850" y="115888"/>
            <a:ext cx="8496300" cy="6105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22238" indent="-6350">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a:lnSpc>
                <a:spcPct val="107000"/>
              </a:lnSpc>
              <a:spcAft>
                <a:spcPts val="650"/>
              </a:spcAft>
            </a:pPr>
            <a:r>
              <a:rPr lang="en-US" altLang="en-US" sz="2800" b="1">
                <a:solidFill>
                  <a:srgbClr val="FF0000"/>
                </a:solidFill>
                <a:latin typeface="Arial" panose="020B0604020202020204" pitchFamily="34" charset="0"/>
              </a:rPr>
              <a:t>RF Mesh Requirements </a:t>
            </a:r>
            <a:endParaRPr lang="en-US" altLang="en-US" sz="2800">
              <a:solidFill>
                <a:srgbClr val="FF0000"/>
              </a:solidFill>
              <a:latin typeface="Times New Roman" panose="02020603050405020304" pitchFamily="18" charset="0"/>
              <a:cs typeface="Times New Roman" panose="02020603050405020304" pitchFamily="18" charset="0"/>
            </a:endParaRPr>
          </a:p>
          <a:p>
            <a:pPr algn="ctr">
              <a:lnSpc>
                <a:spcPct val="107000"/>
              </a:lnSpc>
              <a:spcAft>
                <a:spcPts val="913"/>
              </a:spcAft>
            </a:pPr>
            <a:r>
              <a:rPr lang="en-US" altLang="en-US" b="1">
                <a:solidFill>
                  <a:srgbClr val="FF0000"/>
                </a:solidFill>
                <a:latin typeface="Arial" panose="020B0604020202020204" pitchFamily="34" charset="0"/>
              </a:rPr>
              <a:t>General </a:t>
            </a:r>
            <a:endParaRPr lang="en-US" altLang="en-US">
              <a:solidFill>
                <a:srgbClr val="FF0000"/>
              </a:solidFill>
              <a:latin typeface="Times New Roman" panose="02020603050405020304" pitchFamily="18" charset="0"/>
              <a:cs typeface="Times New Roman" panose="02020603050405020304" pitchFamily="18" charset="0"/>
            </a:endParaRPr>
          </a:p>
          <a:p>
            <a:pPr algn="just">
              <a:lnSpc>
                <a:spcPct val="141000"/>
              </a:lnSpc>
              <a:spcAft>
                <a:spcPts val="788"/>
              </a:spcAft>
              <a:buClr>
                <a:srgbClr val="000000"/>
              </a:buClr>
              <a:buSzPts val="1100"/>
              <a:buFont typeface="Arial" panose="020B0604020202020204" pitchFamily="34" charset="0"/>
              <a:buChar char="•"/>
            </a:pPr>
            <a:r>
              <a:rPr lang="en-US" altLang="en-US" sz="1000">
                <a:solidFill>
                  <a:srgbClr val="000000"/>
                </a:solidFill>
                <a:latin typeface="Arial" panose="020B0604020202020204" pitchFamily="34" charset="0"/>
                <a:ea typeface="Arial" panose="020B0604020202020204" pitchFamily="34" charset="0"/>
                <a:cs typeface="Calibri" panose="020F0502020204030204" pitchFamily="34" charset="0"/>
              </a:rPr>
              <a:t>RF mesh equipment shall be Wi-SUN FAN product certified for FCC band. If not certified yet, certification shall be submitted before 2 (two) weeks of Factory Acceptance Test. Platform certificate is not acceptable. </a:t>
            </a:r>
            <a:endParaRPr lang="en-US" altLang="en-US" sz="1000">
              <a:solidFill>
                <a:srgbClr val="000000"/>
              </a:solidFill>
              <a:ea typeface="Arial" panose="020B0604020202020204" pitchFamily="34" charset="0"/>
              <a:cs typeface="Calibri" panose="020F0502020204030204" pitchFamily="34" charset="0"/>
            </a:endParaRPr>
          </a:p>
          <a:p>
            <a:pPr algn="just">
              <a:lnSpc>
                <a:spcPct val="107000"/>
              </a:lnSpc>
              <a:spcAft>
                <a:spcPts val="388"/>
              </a:spcAft>
              <a:buClr>
                <a:srgbClr val="000000"/>
              </a:buClr>
              <a:buSzPts val="1100"/>
              <a:buFont typeface="Arial" panose="020B0604020202020204" pitchFamily="34" charset="0"/>
              <a:buChar char="•"/>
            </a:pPr>
            <a:r>
              <a:rPr lang="en-US" altLang="en-US" sz="1000">
                <a:solidFill>
                  <a:srgbClr val="000000"/>
                </a:solidFill>
                <a:latin typeface="Arial" panose="020B0604020202020204" pitchFamily="34" charset="0"/>
                <a:ea typeface="Arial" panose="020B0604020202020204" pitchFamily="34" charset="0"/>
                <a:cs typeface="Calibri" panose="020F0502020204030204" pitchFamily="34" charset="0"/>
              </a:rPr>
              <a:t>The frequency shall be 866-868 MHz or 922-925 MHz. </a:t>
            </a:r>
            <a:endParaRPr lang="en-US" altLang="en-US" sz="1000">
              <a:solidFill>
                <a:srgbClr val="000000"/>
              </a:solidFill>
              <a:ea typeface="Arial" panose="020B0604020202020204" pitchFamily="34" charset="0"/>
              <a:cs typeface="Calibri" panose="020F0502020204030204" pitchFamily="34" charset="0"/>
            </a:endParaRPr>
          </a:p>
          <a:p>
            <a:pPr algn="just">
              <a:lnSpc>
                <a:spcPct val="107000"/>
              </a:lnSpc>
              <a:spcAft>
                <a:spcPts val="388"/>
              </a:spcAft>
              <a:buClr>
                <a:srgbClr val="000000"/>
              </a:buClr>
              <a:buSzPts val="1100"/>
              <a:buFont typeface="Arial" panose="020B0604020202020204" pitchFamily="34" charset="0"/>
              <a:buChar char="•"/>
            </a:pPr>
            <a:r>
              <a:rPr lang="en-US" altLang="en-US" sz="1000">
                <a:solidFill>
                  <a:srgbClr val="000000"/>
                </a:solidFill>
                <a:latin typeface="Arial" panose="020B0604020202020204" pitchFamily="34" charset="0"/>
                <a:ea typeface="Arial" panose="020B0604020202020204" pitchFamily="34" charset="0"/>
                <a:cs typeface="Calibri" panose="020F0502020204030204" pitchFamily="34" charset="0"/>
              </a:rPr>
              <a:t>Output power shall be from 500 mW to 1 W. </a:t>
            </a:r>
            <a:endParaRPr lang="en-US" altLang="en-US" sz="1000">
              <a:solidFill>
                <a:srgbClr val="000000"/>
              </a:solidFill>
              <a:cs typeface="Calibri" panose="020F0502020204030204" pitchFamily="34" charset="0"/>
            </a:endParaRPr>
          </a:p>
          <a:p>
            <a:pPr algn="just">
              <a:lnSpc>
                <a:spcPct val="107000"/>
              </a:lnSpc>
              <a:spcAft>
                <a:spcPts val="388"/>
              </a:spcAft>
              <a:buClr>
                <a:srgbClr val="000000"/>
              </a:buClr>
              <a:buSzPts val="1100"/>
              <a:buFont typeface="Arial" panose="020B0604020202020204" pitchFamily="34" charset="0"/>
              <a:buChar char="•"/>
            </a:pPr>
            <a:r>
              <a:rPr lang="en-US" altLang="en-US" sz="1000">
                <a:solidFill>
                  <a:srgbClr val="000000"/>
                </a:solidFill>
                <a:latin typeface="Arial" panose="020B0604020202020204" pitchFamily="34" charset="0"/>
              </a:rPr>
              <a:t>It shall support two-way communication. </a:t>
            </a:r>
            <a:endParaRPr lang="en-US" altLang="en-US" sz="1000">
              <a:solidFill>
                <a:srgbClr val="000000"/>
              </a:solidFill>
              <a:cs typeface="Calibri" panose="020F0502020204030204" pitchFamily="34" charset="0"/>
            </a:endParaRPr>
          </a:p>
          <a:p>
            <a:pPr algn="just">
              <a:lnSpc>
                <a:spcPct val="107000"/>
              </a:lnSpc>
              <a:spcAft>
                <a:spcPts val="388"/>
              </a:spcAft>
              <a:buClr>
                <a:srgbClr val="000000"/>
              </a:buClr>
              <a:buSzPts val="1100"/>
              <a:buFont typeface="Arial" panose="020B0604020202020204" pitchFamily="34" charset="0"/>
              <a:buChar char="•"/>
            </a:pPr>
            <a:r>
              <a:rPr lang="en-US" altLang="en-US" sz="1000">
                <a:solidFill>
                  <a:srgbClr val="000000"/>
                </a:solidFill>
                <a:latin typeface="Arial" panose="020B0604020202020204" pitchFamily="34" charset="0"/>
              </a:rPr>
              <a:t>It shall support over the air firmware upgrade. </a:t>
            </a:r>
            <a:endParaRPr lang="en-US" altLang="en-US" sz="1000">
              <a:solidFill>
                <a:srgbClr val="000000"/>
              </a:solidFill>
              <a:cs typeface="Calibri" panose="020F0502020204030204" pitchFamily="34" charset="0"/>
            </a:endParaRPr>
          </a:p>
          <a:p>
            <a:pPr algn="just">
              <a:lnSpc>
                <a:spcPct val="107000"/>
              </a:lnSpc>
              <a:spcAft>
                <a:spcPts val="788"/>
              </a:spcAft>
              <a:buClr>
                <a:srgbClr val="000000"/>
              </a:buClr>
              <a:buSzPts val="1100"/>
              <a:buFont typeface="Arial" panose="020B0604020202020204" pitchFamily="34" charset="0"/>
              <a:buChar char="•"/>
            </a:pPr>
            <a:r>
              <a:rPr lang="en-US" altLang="en-US" sz="1000">
                <a:solidFill>
                  <a:srgbClr val="000000"/>
                </a:solidFill>
                <a:latin typeface="Arial" panose="020B0604020202020204" pitchFamily="34" charset="0"/>
              </a:rPr>
              <a:t>It shall support time synchronization. </a:t>
            </a:r>
            <a:endParaRPr lang="en-US" altLang="en-US" sz="1000">
              <a:solidFill>
                <a:srgbClr val="000000"/>
              </a:solidFill>
              <a:cs typeface="Calibri" panose="020F0502020204030204" pitchFamily="34" charset="0"/>
            </a:endParaRPr>
          </a:p>
          <a:p>
            <a:pPr algn="just">
              <a:lnSpc>
                <a:spcPct val="107000"/>
              </a:lnSpc>
              <a:spcAft>
                <a:spcPts val="338"/>
              </a:spcAft>
              <a:buClr>
                <a:srgbClr val="000000"/>
              </a:buClr>
              <a:buSzPts val="1100"/>
              <a:buFont typeface="Arial" panose="020B0604020202020204" pitchFamily="34" charset="0"/>
              <a:buChar char="•"/>
            </a:pPr>
            <a:r>
              <a:rPr lang="en-US" altLang="en-US" sz="1000">
                <a:solidFill>
                  <a:srgbClr val="000000"/>
                </a:solidFill>
                <a:latin typeface="Arial" panose="020B0604020202020204" pitchFamily="34" charset="0"/>
              </a:rPr>
              <a:t>It shall support DTLS.  </a:t>
            </a:r>
            <a:endParaRPr lang="en-US" altLang="en-US" sz="1000">
              <a:solidFill>
                <a:srgbClr val="000000"/>
              </a:solidFill>
              <a:latin typeface="Times New Roman" panose="02020603050405020304" pitchFamily="18" charset="0"/>
              <a:cs typeface="Times New Roman" panose="02020603050405020304" pitchFamily="18" charset="0"/>
            </a:endParaRPr>
          </a:p>
          <a:p>
            <a:pPr algn="ctr">
              <a:lnSpc>
                <a:spcPct val="107000"/>
              </a:lnSpc>
              <a:spcAft>
                <a:spcPts val="913"/>
              </a:spcAft>
            </a:pPr>
            <a:r>
              <a:rPr lang="en-US" altLang="en-US" b="1">
                <a:solidFill>
                  <a:srgbClr val="FF0000"/>
                </a:solidFill>
                <a:latin typeface="Arial" panose="020B0604020202020204" pitchFamily="34" charset="0"/>
              </a:rPr>
              <a:t>Communication module for smart meter </a:t>
            </a:r>
            <a:endParaRPr lang="en-US" altLang="en-US">
              <a:solidFill>
                <a:srgbClr val="FF0000"/>
              </a:solidFill>
              <a:latin typeface="Times New Roman" panose="02020603050405020304" pitchFamily="18" charset="0"/>
              <a:cs typeface="Times New Roman" panose="02020603050405020304" pitchFamily="18" charset="0"/>
            </a:endParaRPr>
          </a:p>
          <a:p>
            <a:pPr algn="just">
              <a:lnSpc>
                <a:spcPct val="107000"/>
              </a:lnSpc>
              <a:spcAft>
                <a:spcPts val="388"/>
              </a:spcAft>
              <a:buClr>
                <a:srgbClr val="000000"/>
              </a:buClr>
              <a:buSzPts val="1100"/>
              <a:buFont typeface="Arial" panose="020B0604020202020204" pitchFamily="34" charset="0"/>
              <a:buChar char="•"/>
            </a:pPr>
            <a:r>
              <a:rPr lang="en-US" altLang="en-US" sz="1000">
                <a:solidFill>
                  <a:srgbClr val="000000"/>
                </a:solidFill>
                <a:latin typeface="Arial" panose="020B0604020202020204" pitchFamily="34" charset="0"/>
              </a:rPr>
              <a:t>It shall be field replaceable. </a:t>
            </a:r>
            <a:endParaRPr lang="en-US" altLang="en-US" sz="1000">
              <a:solidFill>
                <a:srgbClr val="000000"/>
              </a:solidFill>
              <a:cs typeface="Calibri" panose="020F0502020204030204" pitchFamily="34" charset="0"/>
            </a:endParaRPr>
          </a:p>
          <a:p>
            <a:pPr algn="just">
              <a:lnSpc>
                <a:spcPct val="107000"/>
              </a:lnSpc>
              <a:spcAft>
                <a:spcPts val="388"/>
              </a:spcAft>
              <a:buClr>
                <a:srgbClr val="000000"/>
              </a:buClr>
              <a:buSzPts val="1100"/>
              <a:buFont typeface="Arial" panose="020B0604020202020204" pitchFamily="34" charset="0"/>
              <a:buChar char="•"/>
            </a:pPr>
            <a:r>
              <a:rPr lang="en-US" altLang="en-US" sz="1000">
                <a:solidFill>
                  <a:srgbClr val="000000"/>
                </a:solidFill>
                <a:latin typeface="Arial" panose="020B0604020202020204" pitchFamily="34" charset="0"/>
              </a:rPr>
              <a:t>It shall be plug-and-play. </a:t>
            </a:r>
            <a:endParaRPr lang="en-US" altLang="en-US" sz="1000">
              <a:solidFill>
                <a:srgbClr val="000000"/>
              </a:solidFill>
              <a:cs typeface="Calibri" panose="020F0502020204030204" pitchFamily="34" charset="0"/>
            </a:endParaRPr>
          </a:p>
          <a:p>
            <a:pPr algn="just">
              <a:lnSpc>
                <a:spcPct val="107000"/>
              </a:lnSpc>
              <a:spcAft>
                <a:spcPts val="388"/>
              </a:spcAft>
              <a:buClr>
                <a:srgbClr val="000000"/>
              </a:buClr>
              <a:buSzPts val="1100"/>
              <a:buFont typeface="Arial" panose="020B0604020202020204" pitchFamily="34" charset="0"/>
              <a:buChar char="•"/>
            </a:pPr>
            <a:r>
              <a:rPr lang="en-US" altLang="en-US" sz="1000">
                <a:solidFill>
                  <a:srgbClr val="000000"/>
                </a:solidFill>
                <a:latin typeface="Arial" panose="020B0604020202020204" pitchFamily="34" charset="0"/>
              </a:rPr>
              <a:t>Minimum date rate shall be 50 kbps. </a:t>
            </a:r>
            <a:endParaRPr lang="en-US" altLang="en-US" sz="1000">
              <a:solidFill>
                <a:srgbClr val="000000"/>
              </a:solidFill>
              <a:cs typeface="Calibri" panose="020F0502020204030204" pitchFamily="34" charset="0"/>
            </a:endParaRPr>
          </a:p>
          <a:p>
            <a:pPr algn="just">
              <a:lnSpc>
                <a:spcPct val="107000"/>
              </a:lnSpc>
              <a:spcAft>
                <a:spcPts val="388"/>
              </a:spcAft>
              <a:buClr>
                <a:srgbClr val="000000"/>
              </a:buClr>
              <a:buSzPts val="1100"/>
              <a:buFont typeface="Arial" panose="020B0604020202020204" pitchFamily="34" charset="0"/>
              <a:buChar char="•"/>
            </a:pPr>
            <a:r>
              <a:rPr lang="en-US" altLang="en-US" sz="1000">
                <a:solidFill>
                  <a:srgbClr val="000000"/>
                </a:solidFill>
                <a:latin typeface="Arial" panose="020B0604020202020204" pitchFamily="34" charset="0"/>
              </a:rPr>
              <a:t>It shall support auto registration. </a:t>
            </a:r>
            <a:endParaRPr lang="en-US" altLang="en-US" sz="1000">
              <a:solidFill>
                <a:srgbClr val="000000"/>
              </a:solidFill>
              <a:cs typeface="Calibri" panose="020F0502020204030204" pitchFamily="34" charset="0"/>
            </a:endParaRPr>
          </a:p>
          <a:p>
            <a:pPr algn="just">
              <a:lnSpc>
                <a:spcPct val="107000"/>
              </a:lnSpc>
              <a:spcAft>
                <a:spcPts val="388"/>
              </a:spcAft>
              <a:buClr>
                <a:srgbClr val="000000"/>
              </a:buClr>
              <a:buSzPts val="1100"/>
              <a:buFont typeface="Arial" panose="020B0604020202020204" pitchFamily="34" charset="0"/>
              <a:buChar char="•"/>
            </a:pPr>
            <a:r>
              <a:rPr lang="en-US" altLang="en-US" sz="1000">
                <a:solidFill>
                  <a:srgbClr val="000000"/>
                </a:solidFill>
                <a:latin typeface="Arial" panose="020B0604020202020204" pitchFamily="34" charset="0"/>
              </a:rPr>
              <a:t>It shall support auto routing. </a:t>
            </a:r>
            <a:endParaRPr lang="en-US" altLang="en-US" sz="1000">
              <a:solidFill>
                <a:srgbClr val="000000"/>
              </a:solidFill>
              <a:cs typeface="Calibri" panose="020F0502020204030204" pitchFamily="34" charset="0"/>
            </a:endParaRPr>
          </a:p>
          <a:p>
            <a:pPr algn="just">
              <a:lnSpc>
                <a:spcPct val="107000"/>
              </a:lnSpc>
              <a:spcAft>
                <a:spcPts val="388"/>
              </a:spcAft>
              <a:buClr>
                <a:srgbClr val="000000"/>
              </a:buClr>
              <a:buSzPts val="1100"/>
              <a:buFont typeface="Arial" panose="020B0604020202020204" pitchFamily="34" charset="0"/>
              <a:buChar char="•"/>
            </a:pPr>
            <a:r>
              <a:rPr lang="en-US" altLang="en-US" sz="1000">
                <a:solidFill>
                  <a:srgbClr val="000000"/>
                </a:solidFill>
                <a:latin typeface="Arial" panose="020B0604020202020204" pitchFamily="34" charset="0"/>
              </a:rPr>
              <a:t>It shall be powered by meter itself. </a:t>
            </a:r>
            <a:endParaRPr lang="en-US" altLang="en-US" sz="1000">
              <a:solidFill>
                <a:srgbClr val="000000"/>
              </a:solidFill>
              <a:cs typeface="Calibri" panose="020F0502020204030204" pitchFamily="34" charset="0"/>
            </a:endParaRPr>
          </a:p>
          <a:p>
            <a:pPr algn="just">
              <a:lnSpc>
                <a:spcPct val="107000"/>
              </a:lnSpc>
              <a:spcAft>
                <a:spcPts val="388"/>
              </a:spcAft>
              <a:buClr>
                <a:srgbClr val="000000"/>
              </a:buClr>
              <a:buSzPts val="1100"/>
              <a:buFont typeface="Arial" panose="020B0604020202020204" pitchFamily="34" charset="0"/>
              <a:buChar char="•"/>
            </a:pPr>
            <a:r>
              <a:rPr lang="en-US" altLang="en-US" sz="1000">
                <a:solidFill>
                  <a:srgbClr val="000000"/>
                </a:solidFill>
                <a:latin typeface="Arial" panose="020B0604020202020204" pitchFamily="34" charset="0"/>
              </a:rPr>
              <a:t>It should be possible to retrieve mesh topology. </a:t>
            </a:r>
            <a:endParaRPr lang="en-US" altLang="en-US" sz="1000">
              <a:solidFill>
                <a:srgbClr val="000000"/>
              </a:solidFill>
              <a:cs typeface="Calibri" panose="020F0502020204030204" pitchFamily="34" charset="0"/>
            </a:endParaRPr>
          </a:p>
          <a:p>
            <a:pPr algn="just">
              <a:lnSpc>
                <a:spcPct val="142000"/>
              </a:lnSpc>
              <a:spcAft>
                <a:spcPts val="788"/>
              </a:spcAft>
              <a:buClr>
                <a:srgbClr val="000000"/>
              </a:buClr>
              <a:buSzPts val="1100"/>
              <a:buFont typeface="Arial" panose="020B0604020202020204" pitchFamily="34" charset="0"/>
              <a:buChar char="•"/>
            </a:pPr>
            <a:r>
              <a:rPr lang="en-US" altLang="en-US" sz="1000">
                <a:solidFill>
                  <a:srgbClr val="000000"/>
                </a:solidFill>
                <a:latin typeface="Arial" panose="020B0604020202020204" pitchFamily="34" charset="0"/>
              </a:rPr>
              <a:t>It should be possible to communicate with the meters directly using DLMS/COSEM and CoAP. </a:t>
            </a:r>
            <a:endParaRPr lang="en-US" altLang="en-US" sz="1000">
              <a:solidFill>
                <a:srgbClr val="000000"/>
              </a:solidFill>
              <a:cs typeface="Calibri" panose="020F0502020204030204" pitchFamily="34" charset="0"/>
            </a:endParaRPr>
          </a:p>
          <a:p>
            <a:pPr algn="just">
              <a:lnSpc>
                <a:spcPct val="141000"/>
              </a:lnSpc>
              <a:spcAft>
                <a:spcPts val="788"/>
              </a:spcAft>
              <a:buClr>
                <a:srgbClr val="000000"/>
              </a:buClr>
              <a:buSzPts val="1100"/>
              <a:buFont typeface="Arial" panose="020B0604020202020204" pitchFamily="34" charset="0"/>
              <a:buChar char="•"/>
            </a:pPr>
            <a:r>
              <a:rPr lang="en-US" altLang="en-US" sz="1000">
                <a:solidFill>
                  <a:srgbClr val="000000"/>
                </a:solidFill>
                <a:latin typeface="Arial" panose="020B0604020202020204" pitchFamily="34" charset="0"/>
              </a:rPr>
              <a:t>It should be possible both to unicast (upgrade one meter node) and multicast (upgrade a group of meter nodes simultaneously) using software and common configurations. </a:t>
            </a:r>
            <a:endParaRPr lang="en-US" altLang="en-US" sz="1000">
              <a:solidFill>
                <a:srgbClr val="000000"/>
              </a:solidFill>
              <a:cs typeface="Calibri" panose="020F0502020204030204" pitchFamily="34" charset="0"/>
            </a:endParaRPr>
          </a:p>
          <a:p>
            <a:pPr algn="just">
              <a:lnSpc>
                <a:spcPct val="107000"/>
              </a:lnSpc>
              <a:spcAft>
                <a:spcPts val="563"/>
              </a:spcAft>
              <a:buClr>
                <a:srgbClr val="000000"/>
              </a:buClr>
              <a:buSzPts val="1100"/>
              <a:buFont typeface="Arial" panose="020B0604020202020204" pitchFamily="34" charset="0"/>
              <a:buChar char="•"/>
            </a:pPr>
            <a:r>
              <a:rPr lang="en-US" altLang="en-US" sz="1000">
                <a:solidFill>
                  <a:srgbClr val="000000"/>
                </a:solidFill>
                <a:latin typeface="Arial" panose="020B0604020202020204" pitchFamily="34" charset="0"/>
              </a:rPr>
              <a:t>It shall have a built-in antenna so that a separate external antenna is not necessary. </a:t>
            </a:r>
            <a:endParaRPr lang="en-US" altLang="en-US" sz="1000">
              <a:solidFill>
                <a:srgbClr val="000000"/>
              </a:solidFill>
              <a:cs typeface="Calibri" panose="020F0502020204030204" pitchFamily="34" charset="0"/>
            </a:endParaRPr>
          </a:p>
          <a:p>
            <a:pPr algn="just">
              <a:lnSpc>
                <a:spcPct val="107000"/>
              </a:lnSpc>
              <a:spcAft>
                <a:spcPts val="338"/>
              </a:spcAft>
              <a:buClr>
                <a:srgbClr val="000000"/>
              </a:buClr>
              <a:buSzPts val="1100"/>
              <a:buFont typeface="Arial" panose="020B0604020202020204" pitchFamily="34" charset="0"/>
              <a:buChar char="•"/>
            </a:pPr>
            <a:r>
              <a:rPr lang="en-US" altLang="en-US" sz="1000">
                <a:solidFill>
                  <a:srgbClr val="000000"/>
                </a:solidFill>
                <a:latin typeface="Arial" panose="020B0604020202020204" pitchFamily="34" charset="0"/>
              </a:rPr>
              <a:t>It shall support “last gasp”. </a:t>
            </a:r>
            <a:endParaRPr lang="en-US" altLang="en-US" sz="1000">
              <a:solidFill>
                <a:srgbClr val="000000"/>
              </a:solidFill>
              <a:cs typeface="Calibri" panose="020F0502020204030204" pitchFamily="34" charset="0"/>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TextBox 2">
            <a:extLst>
              <a:ext uri="{FF2B5EF4-FFF2-40B4-BE49-F238E27FC236}">
                <a16:creationId xmlns:a16="http://schemas.microsoft.com/office/drawing/2014/main" id="{E5684130-AE80-4DFF-8912-39A807855D2E}"/>
              </a:ext>
            </a:extLst>
          </p:cNvPr>
          <p:cNvSpPr txBox="1">
            <a:spLocks noChangeArrowheads="1"/>
          </p:cNvSpPr>
          <p:nvPr/>
        </p:nvSpPr>
        <p:spPr bwMode="auto">
          <a:xfrm>
            <a:off x="503238" y="476250"/>
            <a:ext cx="8137525" cy="5708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50825" indent="-6350">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a:lnSpc>
                <a:spcPct val="107000"/>
              </a:lnSpc>
              <a:spcAft>
                <a:spcPts val="913"/>
              </a:spcAft>
            </a:pPr>
            <a:r>
              <a:rPr lang="en-US" altLang="en-US" b="1">
                <a:solidFill>
                  <a:srgbClr val="FF0000"/>
                </a:solidFill>
                <a:latin typeface="Arial" panose="020B0604020202020204" pitchFamily="34" charset="0"/>
              </a:rPr>
              <a:t>Repeater/Relay </a:t>
            </a:r>
            <a:endParaRPr lang="en-US" altLang="en-US">
              <a:solidFill>
                <a:srgbClr val="FF0000"/>
              </a:solidFill>
              <a:latin typeface="Times New Roman" panose="02020603050405020304" pitchFamily="18" charset="0"/>
              <a:cs typeface="Times New Roman" panose="02020603050405020304" pitchFamily="18" charset="0"/>
            </a:endParaRPr>
          </a:p>
          <a:p>
            <a:pPr algn="just">
              <a:lnSpc>
                <a:spcPct val="107000"/>
              </a:lnSpc>
              <a:spcAft>
                <a:spcPts val="388"/>
              </a:spcAft>
              <a:buClr>
                <a:srgbClr val="000000"/>
              </a:buClr>
              <a:buSzPts val="1100"/>
              <a:buFont typeface="Arial" panose="020B0604020202020204" pitchFamily="34" charset="0"/>
              <a:buChar char="•"/>
            </a:pPr>
            <a:r>
              <a:rPr lang="en-US" altLang="en-US" sz="1000">
                <a:solidFill>
                  <a:srgbClr val="000000"/>
                </a:solidFill>
                <a:latin typeface="Arial" panose="020B0604020202020204" pitchFamily="34" charset="0"/>
                <a:ea typeface="Arial" panose="020B0604020202020204" pitchFamily="34" charset="0"/>
                <a:cs typeface="Calibri" panose="020F0502020204030204" pitchFamily="34" charset="0"/>
              </a:rPr>
              <a:t>It shall be possible to install/replace/remove without special tools. </a:t>
            </a:r>
            <a:endParaRPr lang="en-US" altLang="en-US" sz="1000">
              <a:solidFill>
                <a:srgbClr val="000000"/>
              </a:solidFill>
              <a:ea typeface="Arial" panose="020B0604020202020204" pitchFamily="34" charset="0"/>
              <a:cs typeface="Calibri" panose="020F0502020204030204" pitchFamily="34" charset="0"/>
            </a:endParaRPr>
          </a:p>
          <a:p>
            <a:pPr algn="just">
              <a:lnSpc>
                <a:spcPct val="107000"/>
              </a:lnSpc>
              <a:spcAft>
                <a:spcPts val="388"/>
              </a:spcAft>
              <a:buClr>
                <a:srgbClr val="000000"/>
              </a:buClr>
              <a:buSzPts val="1100"/>
              <a:buFont typeface="Arial" panose="020B0604020202020204" pitchFamily="34" charset="0"/>
              <a:buChar char="•"/>
            </a:pPr>
            <a:r>
              <a:rPr lang="en-US" altLang="en-US" sz="1000">
                <a:solidFill>
                  <a:srgbClr val="000000"/>
                </a:solidFill>
                <a:latin typeface="Arial" panose="020B0604020202020204" pitchFamily="34" charset="0"/>
              </a:rPr>
              <a:t>It shall be able to be installed at power poll as well as on wall. </a:t>
            </a:r>
            <a:endParaRPr lang="en-US" altLang="en-US" sz="1000">
              <a:solidFill>
                <a:srgbClr val="000000"/>
              </a:solidFill>
            </a:endParaRPr>
          </a:p>
          <a:p>
            <a:pPr algn="just">
              <a:lnSpc>
                <a:spcPct val="107000"/>
              </a:lnSpc>
              <a:spcAft>
                <a:spcPts val="388"/>
              </a:spcAft>
              <a:buClr>
                <a:srgbClr val="000000"/>
              </a:buClr>
              <a:buSzPts val="1100"/>
              <a:buFont typeface="Arial" panose="020B0604020202020204" pitchFamily="34" charset="0"/>
              <a:buChar char="•"/>
            </a:pPr>
            <a:r>
              <a:rPr lang="en-US" altLang="en-US" sz="1000">
                <a:solidFill>
                  <a:srgbClr val="000000"/>
                </a:solidFill>
                <a:latin typeface="Arial" panose="020B0604020202020204" pitchFamily="34" charset="0"/>
              </a:rPr>
              <a:t>It shall be possible to install external/extension antenna for neighbor area network. </a:t>
            </a:r>
            <a:endParaRPr lang="en-US" altLang="en-US" sz="1000">
              <a:solidFill>
                <a:srgbClr val="000000"/>
              </a:solidFill>
              <a:cs typeface="Calibri" panose="020F0502020204030204" pitchFamily="34" charset="0"/>
            </a:endParaRPr>
          </a:p>
          <a:p>
            <a:pPr algn="just">
              <a:lnSpc>
                <a:spcPct val="141000"/>
              </a:lnSpc>
              <a:spcAft>
                <a:spcPts val="188"/>
              </a:spcAft>
              <a:buClr>
                <a:srgbClr val="000000"/>
              </a:buClr>
              <a:buSzPts val="1100"/>
              <a:buFont typeface="Arial" panose="020B0604020202020204" pitchFamily="34" charset="0"/>
              <a:buChar char="•"/>
            </a:pPr>
            <a:r>
              <a:rPr lang="en-US" altLang="en-US" sz="1000">
                <a:solidFill>
                  <a:srgbClr val="000000"/>
                </a:solidFill>
                <a:latin typeface="Arial" panose="020B0604020202020204" pitchFamily="34" charset="0"/>
              </a:rPr>
              <a:t>It shall support IP65. Use of external enclosure that meets the IP degree is acceptable. In the latter case, the dimension shall be less than 400 x 300 x 150 (H x W x D, in mm). </a:t>
            </a:r>
            <a:endParaRPr lang="en-US" altLang="en-US" sz="1000">
              <a:solidFill>
                <a:srgbClr val="000000"/>
              </a:solidFill>
              <a:cs typeface="Calibri" panose="020F0502020204030204" pitchFamily="34" charset="0"/>
            </a:endParaRPr>
          </a:p>
          <a:p>
            <a:pPr algn="just">
              <a:lnSpc>
                <a:spcPct val="142000"/>
              </a:lnSpc>
              <a:spcAft>
                <a:spcPts val="788"/>
              </a:spcAft>
              <a:buClr>
                <a:srgbClr val="000000"/>
              </a:buClr>
              <a:buSzPts val="1100"/>
              <a:buFont typeface="Arial" panose="020B0604020202020204" pitchFamily="34" charset="0"/>
              <a:buChar char="•"/>
            </a:pPr>
            <a:r>
              <a:rPr lang="en-US" altLang="en-US" sz="1000">
                <a:solidFill>
                  <a:srgbClr val="000000"/>
                </a:solidFill>
                <a:latin typeface="Arial" panose="020B0604020202020204" pitchFamily="34" charset="0"/>
              </a:rPr>
              <a:t>It shall support “last gasp” and outage notification, and shall be operate at least 4 hours during power outage for communication with data concentrator. </a:t>
            </a:r>
            <a:endParaRPr lang="en-US" altLang="en-US" sz="1000">
              <a:solidFill>
                <a:srgbClr val="000000"/>
              </a:solidFill>
              <a:latin typeface="Times New Roman" panose="02020603050405020304" pitchFamily="18" charset="0"/>
              <a:cs typeface="Times New Roman" panose="02020603050405020304" pitchFamily="18" charset="0"/>
            </a:endParaRPr>
          </a:p>
          <a:p>
            <a:pPr algn="ctr">
              <a:lnSpc>
                <a:spcPct val="107000"/>
              </a:lnSpc>
              <a:spcAft>
                <a:spcPts val="913"/>
              </a:spcAft>
            </a:pPr>
            <a:r>
              <a:rPr lang="en-US" altLang="en-US" b="1">
                <a:solidFill>
                  <a:srgbClr val="FF0000"/>
                </a:solidFill>
                <a:latin typeface="Arial" panose="020B0604020202020204" pitchFamily="34" charset="0"/>
              </a:rPr>
              <a:t>Data Concentrator/Access Point/Gateway </a:t>
            </a:r>
            <a:endParaRPr lang="en-US" altLang="en-US">
              <a:solidFill>
                <a:srgbClr val="FF0000"/>
              </a:solidFill>
              <a:latin typeface="Times New Roman" panose="02020603050405020304" pitchFamily="18" charset="0"/>
              <a:cs typeface="Times New Roman" panose="02020603050405020304" pitchFamily="18" charset="0"/>
            </a:endParaRPr>
          </a:p>
          <a:p>
            <a:pPr algn="just">
              <a:lnSpc>
                <a:spcPct val="107000"/>
              </a:lnSpc>
              <a:spcAft>
                <a:spcPts val="388"/>
              </a:spcAft>
              <a:buClr>
                <a:srgbClr val="000000"/>
              </a:buClr>
              <a:buSzPts val="1100"/>
              <a:buFont typeface="Arial" panose="020B0604020202020204" pitchFamily="34" charset="0"/>
              <a:buChar char="•"/>
            </a:pPr>
            <a:r>
              <a:rPr lang="en-US" altLang="en-US" sz="1000">
                <a:solidFill>
                  <a:srgbClr val="000000"/>
                </a:solidFill>
                <a:latin typeface="Arial" panose="020B0604020202020204" pitchFamily="34" charset="0"/>
              </a:rPr>
              <a:t>It shall be able to be installed at power poll as well as on wall. </a:t>
            </a:r>
            <a:endParaRPr lang="en-US" altLang="en-US" sz="1000">
              <a:solidFill>
                <a:srgbClr val="000000"/>
              </a:solidFill>
              <a:cs typeface="Calibri" panose="020F0502020204030204" pitchFamily="34" charset="0"/>
            </a:endParaRPr>
          </a:p>
          <a:p>
            <a:pPr algn="just">
              <a:lnSpc>
                <a:spcPct val="142000"/>
              </a:lnSpc>
              <a:spcAft>
                <a:spcPts val="788"/>
              </a:spcAft>
              <a:buClr>
                <a:srgbClr val="000000"/>
              </a:buClr>
              <a:buSzPts val="1100"/>
              <a:buFont typeface="Arial" panose="020B0604020202020204" pitchFamily="34" charset="0"/>
              <a:buChar char="•"/>
            </a:pPr>
            <a:r>
              <a:rPr lang="en-US" altLang="en-US" sz="1000">
                <a:solidFill>
                  <a:srgbClr val="000000"/>
                </a:solidFill>
                <a:latin typeface="Arial" panose="020B0604020202020204" pitchFamily="34" charset="0"/>
              </a:rPr>
              <a:t>It shall be possible to install external/extension antennas for neighbor area network and backhaul network. </a:t>
            </a:r>
            <a:endParaRPr lang="en-US" altLang="en-US" sz="1000">
              <a:solidFill>
                <a:srgbClr val="000000"/>
              </a:solidFill>
              <a:cs typeface="Calibri" panose="020F0502020204030204" pitchFamily="34" charset="0"/>
            </a:endParaRPr>
          </a:p>
          <a:p>
            <a:pPr algn="just">
              <a:lnSpc>
                <a:spcPct val="141000"/>
              </a:lnSpc>
              <a:spcAft>
                <a:spcPts val="788"/>
              </a:spcAft>
              <a:buClr>
                <a:srgbClr val="000000"/>
              </a:buClr>
              <a:buSzPts val="1100"/>
              <a:buFont typeface="Arial" panose="020B0604020202020204" pitchFamily="34" charset="0"/>
              <a:buChar char="•"/>
            </a:pPr>
            <a:r>
              <a:rPr lang="en-US" altLang="en-US" sz="1000">
                <a:solidFill>
                  <a:srgbClr val="000000"/>
                </a:solidFill>
                <a:latin typeface="Arial" panose="020B0604020202020204" pitchFamily="34" charset="0"/>
              </a:rPr>
              <a:t>It shall support IP65. Use of external enclosure that meets the IP degree is acceptable. In the latter case, the dimension shall be less than 600 x 400 x 150 (H x W x D, in mm). </a:t>
            </a:r>
            <a:endParaRPr lang="en-US" altLang="en-US" sz="1000">
              <a:solidFill>
                <a:srgbClr val="000000"/>
              </a:solidFill>
              <a:cs typeface="Calibri" panose="020F0502020204030204" pitchFamily="34" charset="0"/>
            </a:endParaRPr>
          </a:p>
          <a:p>
            <a:pPr algn="just">
              <a:lnSpc>
                <a:spcPct val="107000"/>
              </a:lnSpc>
              <a:spcAft>
                <a:spcPts val="388"/>
              </a:spcAft>
              <a:buClr>
                <a:srgbClr val="000000"/>
              </a:buClr>
              <a:buSzPts val="1100"/>
              <a:buFont typeface="Arial" panose="020B0604020202020204" pitchFamily="34" charset="0"/>
              <a:buChar char="•"/>
            </a:pPr>
            <a:r>
              <a:rPr lang="en-US" altLang="en-US" sz="1000">
                <a:solidFill>
                  <a:srgbClr val="000000"/>
                </a:solidFill>
                <a:latin typeface="Arial" panose="020B0604020202020204" pitchFamily="34" charset="0"/>
              </a:rPr>
              <a:t>It shall support auto discovery of smart meters. </a:t>
            </a:r>
            <a:endParaRPr lang="en-US" altLang="en-US" sz="1000">
              <a:solidFill>
                <a:srgbClr val="000000"/>
              </a:solidFill>
              <a:cs typeface="Calibri" panose="020F0502020204030204" pitchFamily="34" charset="0"/>
            </a:endParaRPr>
          </a:p>
          <a:p>
            <a:pPr algn="just">
              <a:lnSpc>
                <a:spcPct val="107000"/>
              </a:lnSpc>
              <a:spcAft>
                <a:spcPts val="788"/>
              </a:spcAft>
              <a:buClr>
                <a:srgbClr val="000000"/>
              </a:buClr>
              <a:buSzPts val="1100"/>
              <a:buFont typeface="Arial" panose="020B0604020202020204" pitchFamily="34" charset="0"/>
              <a:buChar char="•"/>
            </a:pPr>
            <a:r>
              <a:rPr lang="en-US" altLang="en-US" sz="1000">
                <a:solidFill>
                  <a:srgbClr val="000000"/>
                </a:solidFill>
                <a:latin typeface="Arial" panose="020B0604020202020204" pitchFamily="34" charset="0"/>
              </a:rPr>
              <a:t>It shall be able to support at least 500 meters. </a:t>
            </a:r>
            <a:endParaRPr lang="en-US" altLang="en-US" sz="1000">
              <a:solidFill>
                <a:srgbClr val="000000"/>
              </a:solidFill>
              <a:cs typeface="Calibri" panose="020F0502020204030204" pitchFamily="34" charset="0"/>
            </a:endParaRPr>
          </a:p>
          <a:p>
            <a:pPr algn="just">
              <a:lnSpc>
                <a:spcPct val="142000"/>
              </a:lnSpc>
              <a:spcAft>
                <a:spcPts val="188"/>
              </a:spcAft>
              <a:buClr>
                <a:srgbClr val="000000"/>
              </a:buClr>
              <a:buSzPts val="1100"/>
              <a:buFont typeface="Arial" panose="020B0604020202020204" pitchFamily="34" charset="0"/>
              <a:buChar char="•"/>
            </a:pPr>
            <a:r>
              <a:rPr lang="en-US" altLang="en-US" sz="1000">
                <a:solidFill>
                  <a:srgbClr val="000000"/>
                </a:solidFill>
                <a:latin typeface="Arial" panose="020B0604020202020204" pitchFamily="34" charset="0"/>
              </a:rPr>
              <a:t>It shall support over the air firmware upgrade of the equipment itself as well as smart meter, communication module and repeater/relay. </a:t>
            </a:r>
            <a:endParaRPr lang="en-US" altLang="en-US" sz="1000">
              <a:solidFill>
                <a:srgbClr val="000000"/>
              </a:solidFill>
              <a:cs typeface="Calibri" panose="020F0502020204030204" pitchFamily="34" charset="0"/>
            </a:endParaRPr>
          </a:p>
          <a:p>
            <a:pPr algn="just">
              <a:lnSpc>
                <a:spcPct val="142000"/>
              </a:lnSpc>
              <a:spcAft>
                <a:spcPts val="788"/>
              </a:spcAft>
              <a:buClr>
                <a:srgbClr val="000000"/>
              </a:buClr>
              <a:buSzPts val="1100"/>
              <a:buFont typeface="Arial" panose="020B0604020202020204" pitchFamily="34" charset="0"/>
              <a:buChar char="•"/>
            </a:pPr>
            <a:r>
              <a:rPr lang="en-US" altLang="en-US" sz="1000">
                <a:solidFill>
                  <a:srgbClr val="000000"/>
                </a:solidFill>
                <a:latin typeface="Arial" panose="020B0604020202020204" pitchFamily="34" charset="0"/>
              </a:rPr>
              <a:t>It shall support “last gasp” and outage notification, and shall be operate at least 8 hours during power outage. </a:t>
            </a:r>
            <a:endParaRPr lang="en-US" altLang="en-US" sz="1000">
              <a:solidFill>
                <a:srgbClr val="000000"/>
              </a:solidFill>
              <a:cs typeface="Calibri" panose="020F0502020204030204" pitchFamily="34" charset="0"/>
            </a:endParaRPr>
          </a:p>
          <a:p>
            <a:pPr algn="just">
              <a:lnSpc>
                <a:spcPct val="107000"/>
              </a:lnSpc>
              <a:spcAft>
                <a:spcPts val="388"/>
              </a:spcAft>
              <a:buClr>
                <a:srgbClr val="000000"/>
              </a:buClr>
              <a:buSzPts val="1100"/>
              <a:buFont typeface="Arial" panose="020B0604020202020204" pitchFamily="34" charset="0"/>
              <a:buChar char="•"/>
            </a:pPr>
            <a:r>
              <a:rPr lang="en-US" altLang="en-US" sz="1000">
                <a:solidFill>
                  <a:srgbClr val="000000"/>
                </a:solidFill>
                <a:latin typeface="Arial" panose="020B0604020202020204" pitchFamily="34" charset="0"/>
              </a:rPr>
              <a:t>It shall support SNMP v2 and web server. </a:t>
            </a:r>
            <a:endParaRPr lang="en-US" altLang="en-US" sz="1000">
              <a:solidFill>
                <a:srgbClr val="000000"/>
              </a:solidFill>
              <a:cs typeface="Calibri" panose="020F0502020204030204" pitchFamily="34" charset="0"/>
            </a:endParaRPr>
          </a:p>
          <a:p>
            <a:pPr algn="just">
              <a:lnSpc>
                <a:spcPct val="107000"/>
              </a:lnSpc>
              <a:spcAft>
                <a:spcPts val="388"/>
              </a:spcAft>
              <a:buClr>
                <a:srgbClr val="000000"/>
              </a:buClr>
              <a:buSzPts val="1100"/>
              <a:buFont typeface="Arial" panose="020B0604020202020204" pitchFamily="34" charset="0"/>
              <a:buChar char="•"/>
            </a:pPr>
            <a:r>
              <a:rPr lang="en-US" altLang="en-US" sz="1000">
                <a:solidFill>
                  <a:srgbClr val="000000"/>
                </a:solidFill>
                <a:latin typeface="Arial" panose="020B0604020202020204" pitchFamily="34" charset="0"/>
              </a:rPr>
              <a:t>It shall provide network topology for connected meters. </a:t>
            </a:r>
            <a:endParaRPr lang="en-US" altLang="en-US" sz="1000">
              <a:solidFill>
                <a:srgbClr val="000000"/>
              </a:solidFill>
              <a:cs typeface="Calibri" panose="020F0502020204030204" pitchFamily="34" charset="0"/>
            </a:endParaRPr>
          </a:p>
          <a:p>
            <a:pPr algn="just">
              <a:lnSpc>
                <a:spcPct val="107000"/>
              </a:lnSpc>
              <a:spcAft>
                <a:spcPts val="388"/>
              </a:spcAft>
              <a:buClr>
                <a:srgbClr val="000000"/>
              </a:buClr>
              <a:buSzPts val="1100"/>
              <a:buFont typeface="Arial" panose="020B0604020202020204" pitchFamily="34" charset="0"/>
              <a:buChar char="•"/>
            </a:pPr>
            <a:r>
              <a:rPr lang="en-US" altLang="en-US" sz="1000">
                <a:solidFill>
                  <a:srgbClr val="000000"/>
                </a:solidFill>
                <a:latin typeface="Arial" panose="020B0604020202020204" pitchFamily="34" charset="0"/>
              </a:rPr>
              <a:t>It shall support signal level for connected meters. </a:t>
            </a:r>
            <a:endParaRPr lang="en-US" altLang="en-US" sz="1000">
              <a:solidFill>
                <a:srgbClr val="000000"/>
              </a:solidFill>
              <a:cs typeface="Calibri" panose="020F0502020204030204" pitchFamily="34" charset="0"/>
            </a:endParaRPr>
          </a:p>
          <a:p>
            <a:pPr>
              <a:lnSpc>
                <a:spcPct val="107000"/>
              </a:lnSpc>
              <a:spcAft>
                <a:spcPts val="800"/>
              </a:spcAft>
              <a:buClr>
                <a:srgbClr val="000000"/>
              </a:buClr>
              <a:buSzPts val="1100"/>
              <a:buFont typeface="Arial" panose="020B0604020202020204" pitchFamily="34" charset="0"/>
              <a:buChar char="•"/>
            </a:pPr>
            <a:r>
              <a:rPr lang="en-US" altLang="en-US" sz="1000">
                <a:solidFill>
                  <a:srgbClr val="000000"/>
                </a:solidFill>
                <a:latin typeface="Arial" panose="020B0604020202020204" pitchFamily="34" charset="0"/>
              </a:rPr>
              <a:t>It shall support IPSec VPN. </a:t>
            </a:r>
            <a:endParaRPr lang="en-US" altLang="en-US" sz="1000">
              <a:solidFill>
                <a:srgbClr val="000000"/>
              </a:solidFill>
              <a:cs typeface="Calibri" panose="020F0502020204030204" pitchFamily="34" charset="0"/>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Title 1">
            <a:extLst>
              <a:ext uri="{FF2B5EF4-FFF2-40B4-BE49-F238E27FC236}">
                <a16:creationId xmlns:a16="http://schemas.microsoft.com/office/drawing/2014/main" id="{84692694-0E18-4973-B182-B63BA6AEA07C}"/>
              </a:ext>
            </a:extLst>
          </p:cNvPr>
          <p:cNvSpPr>
            <a:spLocks noGrp="1"/>
          </p:cNvSpPr>
          <p:nvPr>
            <p:ph type="title"/>
          </p:nvPr>
        </p:nvSpPr>
        <p:spPr>
          <a:xfrm>
            <a:off x="381000" y="152400"/>
            <a:ext cx="8229600" cy="609600"/>
          </a:xfrm>
        </p:spPr>
        <p:txBody>
          <a:bodyPr/>
          <a:lstStyle/>
          <a:p>
            <a:r>
              <a:rPr lang="en-US" altLang="en-US" sz="2800" b="1">
                <a:solidFill>
                  <a:srgbClr val="002060"/>
                </a:solidFill>
              </a:rPr>
              <a:t>Suitability of Communication Module for Smart Metering – </a:t>
            </a:r>
            <a:r>
              <a:rPr lang="en-US" altLang="en-US" sz="2800" b="1">
                <a:solidFill>
                  <a:srgbClr val="FF0000"/>
                </a:solidFill>
              </a:rPr>
              <a:t>RF Mesh</a:t>
            </a:r>
          </a:p>
        </p:txBody>
      </p:sp>
      <p:graphicFrame>
        <p:nvGraphicFramePr>
          <p:cNvPr id="4" name="Table 3">
            <a:extLst>
              <a:ext uri="{FF2B5EF4-FFF2-40B4-BE49-F238E27FC236}">
                <a16:creationId xmlns:a16="http://schemas.microsoft.com/office/drawing/2014/main" id="{B3FDBC22-4D79-4204-984F-1A287AE85E29}"/>
              </a:ext>
            </a:extLst>
          </p:cNvPr>
          <p:cNvGraphicFramePr>
            <a:graphicFrameLocks noGrp="1"/>
          </p:cNvGraphicFramePr>
          <p:nvPr/>
        </p:nvGraphicFramePr>
        <p:xfrm>
          <a:off x="304800" y="1050925"/>
          <a:ext cx="8686800" cy="3978275"/>
        </p:xfrm>
        <a:graphic>
          <a:graphicData uri="http://schemas.openxmlformats.org/drawingml/2006/table">
            <a:tbl>
              <a:tblPr/>
              <a:tblGrid>
                <a:gridCol w="5738813">
                  <a:extLst>
                    <a:ext uri="{9D8B030D-6E8A-4147-A177-3AD203B41FA5}">
                      <a16:colId xmlns:a16="http://schemas.microsoft.com/office/drawing/2014/main" val="20000"/>
                    </a:ext>
                  </a:extLst>
                </a:gridCol>
                <a:gridCol w="2947987">
                  <a:extLst>
                    <a:ext uri="{9D8B030D-6E8A-4147-A177-3AD203B41FA5}">
                      <a16:colId xmlns:a16="http://schemas.microsoft.com/office/drawing/2014/main" val="20001"/>
                    </a:ext>
                  </a:extLst>
                </a:gridCol>
              </a:tblGrid>
              <a:tr h="549275">
                <a:tc>
                  <a:txBody>
                    <a:bodyPr/>
                    <a:lstStyle>
                      <a:lvl1pPr>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defRPr>
                      </a:lvl1pPr>
                      <a:lvl2pPr marL="742950" indent="-28575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defRPr>
                      </a:lvl2pPr>
                      <a:lvl3pPr marL="1143000" indent="-22860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defRPr>
                      </a:lvl3pPr>
                      <a:lvl4pPr marL="1600200" indent="-22860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defRPr>
                      </a:lvl4pPr>
                      <a:lvl5pPr marL="2057400" indent="-22860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defRPr>
                      </a:lvl9pPr>
                    </a:lstStyle>
                    <a:p>
                      <a:pPr marL="0" marR="0" lvl="0" indent="0" algn="ctr" defTabSz="914400" rtl="0" eaLnBrk="1" fontAlgn="base" latinLnBrk="0" hangingPunct="1">
                        <a:lnSpc>
                          <a:spcPct val="100000"/>
                        </a:lnSpc>
                        <a:spcBef>
                          <a:spcPct val="0"/>
                        </a:spcBef>
                        <a:spcAft>
                          <a:spcPct val="0"/>
                        </a:spcAft>
                        <a:buClrTx/>
                        <a:buSzPts val="1400"/>
                        <a:buFont typeface="Symbol" panose="05050102010706020507" pitchFamily="18" charset="2"/>
                        <a:buNone/>
                        <a:tabLst/>
                      </a:pPr>
                      <a:r>
                        <a:rPr kumimoji="0" lang="en-US" altLang="en-US" sz="2000" b="1" i="0" u="none" strike="noStrike" cap="none" normalizeH="0" baseline="0">
                          <a:ln>
                            <a:noFill/>
                          </a:ln>
                          <a:solidFill>
                            <a:srgbClr val="FFFFFF"/>
                          </a:solidFill>
                          <a:effectLst/>
                          <a:latin typeface="Arial Narrow" panose="020B0606020202030204" pitchFamily="34" charset="0"/>
                          <a:cs typeface="Arial" panose="020B0604020202020204" pitchFamily="34" charset="0"/>
                        </a:rPr>
                        <a:t>Advantages</a:t>
                      </a:r>
                      <a:endParaRPr kumimoji="0" lang="en-US" altLang="en-US" sz="2000" b="1" i="0" u="none" strike="noStrike" cap="none" normalizeH="0" baseline="0">
                        <a:ln>
                          <a:noFill/>
                        </a:ln>
                        <a:solidFill>
                          <a:srgbClr val="FFFFFF"/>
                        </a:solidFill>
                        <a:effectLst/>
                        <a:latin typeface="Arial Narrow" panose="020B0606020202030204" pitchFamily="34" charset="0"/>
                        <a:ea typeface="Calibri" panose="020F0502020204030204" pitchFamily="34" charset="0"/>
                        <a:cs typeface="Times New Roman" panose="02020603050405020304" pitchFamily="18" charset="0"/>
                      </a:endParaRPr>
                    </a:p>
                  </a:txBody>
                  <a:tcPr marL="33936" marR="33936"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defRPr>
                      </a:lvl1pPr>
                      <a:lvl2pPr marL="742950" indent="-28575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defRPr>
                      </a:lvl2pPr>
                      <a:lvl3pPr marL="1143000" indent="-22860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defRPr>
                      </a:lvl3pPr>
                      <a:lvl4pPr marL="1600200" indent="-22860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defRPr>
                      </a:lvl4pPr>
                      <a:lvl5pPr marL="2057400" indent="-22860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defRPr>
                      </a:lvl9pPr>
                    </a:lstStyle>
                    <a:p>
                      <a:pPr marL="0" marR="0" lvl="0" indent="0" algn="ctr" defTabSz="914400" rtl="0" eaLnBrk="1" fontAlgn="base" latinLnBrk="0" hangingPunct="1">
                        <a:lnSpc>
                          <a:spcPct val="100000"/>
                        </a:lnSpc>
                        <a:spcBef>
                          <a:spcPct val="0"/>
                        </a:spcBef>
                        <a:spcAft>
                          <a:spcPct val="0"/>
                        </a:spcAft>
                        <a:buClrTx/>
                        <a:buSzPts val="1400"/>
                        <a:buFont typeface="Symbol" panose="05050102010706020507" pitchFamily="18" charset="2"/>
                        <a:buNone/>
                        <a:tabLst/>
                      </a:pPr>
                      <a:r>
                        <a:rPr kumimoji="0" lang="en-US" altLang="en-US" sz="2000" b="1" i="0" u="none" strike="noStrike" cap="none" normalizeH="0" baseline="0">
                          <a:ln>
                            <a:noFill/>
                          </a:ln>
                          <a:solidFill>
                            <a:srgbClr val="FFFFFF"/>
                          </a:solidFill>
                          <a:effectLst/>
                          <a:latin typeface="Arial Narrow" panose="020B0606020202030204" pitchFamily="34" charset="0"/>
                          <a:cs typeface="Arial" panose="020B0604020202020204" pitchFamily="34" charset="0"/>
                        </a:rPr>
                        <a:t>Disadvantage</a:t>
                      </a:r>
                    </a:p>
                  </a:txBody>
                  <a:tcPr marL="33936" marR="33936"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r h="2743200">
                <a:tc>
                  <a:txBody>
                    <a:bodyPr/>
                    <a:lstStyle>
                      <a:lvl1pPr marL="169863" indent="-169863">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defRPr>
                      </a:lvl1pPr>
                      <a:lvl2pPr marL="742950" indent="-28575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defRPr>
                      </a:lvl2pPr>
                      <a:lvl3pPr marL="1143000" indent="-22860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defRPr>
                      </a:lvl3pPr>
                      <a:lvl4pPr marL="1600200" indent="-22860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defRPr>
                      </a:lvl4pPr>
                      <a:lvl5pPr marL="2057400" indent="-22860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defRPr>
                      </a:lvl9pPr>
                    </a:lstStyle>
                    <a:p>
                      <a:pPr marL="169863" marR="0" lvl="0" indent="-169863" algn="l" defTabSz="914400" rtl="0" eaLnBrk="1" fontAlgn="base" latinLnBrk="0" hangingPunct="1">
                        <a:lnSpc>
                          <a:spcPct val="100000"/>
                        </a:lnSpc>
                        <a:spcBef>
                          <a:spcPts val="300"/>
                        </a:spcBef>
                        <a:spcAft>
                          <a:spcPts val="300"/>
                        </a:spcAft>
                        <a:buClrTx/>
                        <a:buSzPts val="1400"/>
                        <a:buFont typeface="Symbol" panose="05050102010706020507" pitchFamily="18" charset="2"/>
                        <a:buChar char=""/>
                        <a:tabLst/>
                      </a:pPr>
                      <a:r>
                        <a:rPr kumimoji="0" lang="en-US" altLang="en-US" sz="2000" b="0" i="0" u="none" strike="noStrike" cap="none" normalizeH="0" baseline="0">
                          <a:ln>
                            <a:noFill/>
                          </a:ln>
                          <a:solidFill>
                            <a:srgbClr val="000000"/>
                          </a:solidFill>
                          <a:effectLst/>
                          <a:latin typeface="Arial Narrow" panose="020B0606020202030204" pitchFamily="34" charset="0"/>
                          <a:cs typeface="Arial" panose="020B0604020202020204" pitchFamily="34" charset="0"/>
                        </a:rPr>
                        <a:t>Scalable (only DCUs/Gateways are needed)</a:t>
                      </a:r>
                    </a:p>
                    <a:p>
                      <a:pPr marL="169863" marR="0" lvl="0" indent="-169863" algn="l" defTabSz="914400" rtl="0" eaLnBrk="1" fontAlgn="base" latinLnBrk="0" hangingPunct="1">
                        <a:lnSpc>
                          <a:spcPct val="100000"/>
                        </a:lnSpc>
                        <a:spcBef>
                          <a:spcPts val="300"/>
                        </a:spcBef>
                        <a:spcAft>
                          <a:spcPts val="300"/>
                        </a:spcAft>
                        <a:buClrTx/>
                        <a:buSzPts val="1400"/>
                        <a:buFont typeface="Symbol" panose="05050102010706020507" pitchFamily="18" charset="2"/>
                        <a:buChar char=""/>
                        <a:tabLst/>
                      </a:pPr>
                      <a:r>
                        <a:rPr kumimoji="0" lang="en-US" altLang="en-US" sz="2000" b="0" i="0" u="none" strike="noStrike" cap="none" normalizeH="0" baseline="0">
                          <a:ln>
                            <a:noFill/>
                          </a:ln>
                          <a:solidFill>
                            <a:srgbClr val="000000"/>
                          </a:solidFill>
                          <a:effectLst/>
                          <a:latin typeface="Arial Narrow" panose="020B0606020202030204" pitchFamily="34" charset="0"/>
                          <a:cs typeface="Arial" panose="020B0604020202020204" pitchFamily="34" charset="0"/>
                        </a:rPr>
                        <a:t>Negligible operating cost</a:t>
                      </a:r>
                    </a:p>
                    <a:p>
                      <a:pPr marL="169863" marR="0" lvl="0" indent="-169863" algn="l" defTabSz="914400" rtl="0" eaLnBrk="1" fontAlgn="base" latinLnBrk="0" hangingPunct="1">
                        <a:lnSpc>
                          <a:spcPct val="100000"/>
                        </a:lnSpc>
                        <a:spcBef>
                          <a:spcPts val="300"/>
                        </a:spcBef>
                        <a:spcAft>
                          <a:spcPts val="300"/>
                        </a:spcAft>
                        <a:buClrTx/>
                        <a:buSzPts val="1400"/>
                        <a:buFont typeface="Symbol" panose="05050102010706020507" pitchFamily="18" charset="2"/>
                        <a:buChar char=""/>
                        <a:tabLst/>
                      </a:pPr>
                      <a:r>
                        <a:rPr kumimoji="0" lang="en-US" altLang="en-US" sz="2000" b="0" i="0" u="none" strike="noStrike" cap="none" normalizeH="0" baseline="0">
                          <a:ln>
                            <a:noFill/>
                          </a:ln>
                          <a:solidFill>
                            <a:srgbClr val="000000"/>
                          </a:solidFill>
                          <a:effectLst/>
                          <a:latin typeface="Arial Narrow" panose="020B0606020202030204" pitchFamily="34" charset="0"/>
                          <a:cs typeface="Arial" panose="020B0604020202020204" pitchFamily="34" charset="0"/>
                        </a:rPr>
                        <a:t>Can be used in multiple frequency bands </a:t>
                      </a:r>
                    </a:p>
                    <a:p>
                      <a:pPr marL="169863" marR="0" lvl="0" indent="-169863" algn="l" defTabSz="914400" rtl="0" eaLnBrk="1" fontAlgn="base" latinLnBrk="0" hangingPunct="1">
                        <a:lnSpc>
                          <a:spcPct val="100000"/>
                        </a:lnSpc>
                        <a:spcBef>
                          <a:spcPts val="300"/>
                        </a:spcBef>
                        <a:spcAft>
                          <a:spcPts val="300"/>
                        </a:spcAft>
                        <a:buClrTx/>
                        <a:buSzPts val="1400"/>
                        <a:buFont typeface="Symbol" panose="05050102010706020507" pitchFamily="18" charset="2"/>
                        <a:buChar char=""/>
                        <a:tabLst/>
                      </a:pPr>
                      <a:r>
                        <a:rPr kumimoji="0" lang="en-US" altLang="en-US" sz="2000" b="0" i="0" u="none" strike="noStrike" cap="none" normalizeH="0" baseline="0">
                          <a:ln>
                            <a:noFill/>
                          </a:ln>
                          <a:solidFill>
                            <a:srgbClr val="000000"/>
                          </a:solidFill>
                          <a:effectLst/>
                          <a:latin typeface="Arial Narrow" panose="020B0606020202030204" pitchFamily="34" charset="0"/>
                          <a:cs typeface="Arial" panose="020B0604020202020204" pitchFamily="34" charset="0"/>
                        </a:rPr>
                        <a:t>Relatively long technology lifecycle (v/s GPRS)</a:t>
                      </a:r>
                    </a:p>
                    <a:p>
                      <a:pPr marL="169863" marR="0" lvl="0" indent="-169863" algn="just" defTabSz="914400" rtl="0" eaLnBrk="1" fontAlgn="base" latinLnBrk="0" hangingPunct="1">
                        <a:lnSpc>
                          <a:spcPct val="100000"/>
                        </a:lnSpc>
                        <a:spcBef>
                          <a:spcPts val="300"/>
                        </a:spcBef>
                        <a:spcAft>
                          <a:spcPts val="300"/>
                        </a:spcAft>
                        <a:buClrTx/>
                        <a:buSzPts val="1400"/>
                        <a:buFont typeface="Symbol" panose="05050102010706020507" pitchFamily="18" charset="2"/>
                        <a:buChar char=""/>
                        <a:tabLst/>
                      </a:pPr>
                      <a:r>
                        <a:rPr kumimoji="0" lang="en-US" altLang="en-US" sz="2000" b="0" i="0" u="none" strike="noStrike" cap="none" normalizeH="0" baseline="0">
                          <a:ln>
                            <a:noFill/>
                          </a:ln>
                          <a:solidFill>
                            <a:srgbClr val="000000"/>
                          </a:solidFill>
                          <a:effectLst/>
                          <a:latin typeface="Arial Narrow" panose="020B0606020202030204" pitchFamily="34" charset="0"/>
                          <a:cs typeface="Arial" panose="020B0604020202020204" pitchFamily="34" charset="0"/>
                        </a:rPr>
                        <a:t>Other electrical network elements such as DT monitoring devices, street light controllers, RTU/FRTUs for distribution automation etc. can also be connected to the same RF Mesh network</a:t>
                      </a:r>
                    </a:p>
                    <a:p>
                      <a:pPr marL="169863" marR="0" lvl="0" indent="-169863" algn="just" defTabSz="914400" rtl="0" eaLnBrk="1" fontAlgn="base" latinLnBrk="0" hangingPunct="1">
                        <a:lnSpc>
                          <a:spcPct val="100000"/>
                        </a:lnSpc>
                        <a:spcBef>
                          <a:spcPts val="300"/>
                        </a:spcBef>
                        <a:spcAft>
                          <a:spcPts val="300"/>
                        </a:spcAft>
                        <a:buClrTx/>
                        <a:buSzPts val="1400"/>
                        <a:buFont typeface="Symbol" panose="05050102010706020507" pitchFamily="18" charset="2"/>
                        <a:buChar char=""/>
                        <a:tabLst/>
                      </a:pPr>
                      <a:r>
                        <a:rPr kumimoji="0" lang="en-US" altLang="en-US" sz="2000" b="0" i="0" u="none" strike="noStrike" cap="none" normalizeH="0" baseline="0">
                          <a:ln>
                            <a:noFill/>
                          </a:ln>
                          <a:solidFill>
                            <a:srgbClr val="000000"/>
                          </a:solidFill>
                          <a:effectLst/>
                          <a:latin typeface="Arial Narrow" panose="020B0606020202030204" pitchFamily="34" charset="0"/>
                          <a:cs typeface="Arial" panose="020B0604020202020204" pitchFamily="34" charset="0"/>
                        </a:rPr>
                        <a:t>Best solution as of now for deriving most benefits of AMI such as: outage detection and faster restoration.</a:t>
                      </a:r>
                    </a:p>
                  </a:txBody>
                  <a:tcPr marL="33936" marR="33936"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BF5"/>
                    </a:solidFill>
                  </a:tcPr>
                </a:tc>
                <a:tc>
                  <a:txBody>
                    <a:bodyPr/>
                    <a:lstStyle>
                      <a:lvl1pPr marL="234950" indent="-234950">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defRPr>
                      </a:lvl1pPr>
                      <a:lvl2pPr marL="742950" indent="-28575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defRPr>
                      </a:lvl2pPr>
                      <a:lvl3pPr marL="1143000" indent="-22860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defRPr>
                      </a:lvl3pPr>
                      <a:lvl4pPr marL="1600200" indent="-22860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defRPr>
                      </a:lvl4pPr>
                      <a:lvl5pPr marL="2057400" indent="-22860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defRPr>
                      </a:lvl9pPr>
                    </a:lstStyle>
                    <a:p>
                      <a:pPr marL="234950" marR="0" lvl="0" indent="-234950" algn="l" defTabSz="914400" rtl="0" eaLnBrk="1" fontAlgn="base" latinLnBrk="0" hangingPunct="1">
                        <a:lnSpc>
                          <a:spcPct val="100000"/>
                        </a:lnSpc>
                        <a:spcBef>
                          <a:spcPts val="300"/>
                        </a:spcBef>
                        <a:spcAft>
                          <a:spcPts val="300"/>
                        </a:spcAft>
                        <a:buClrTx/>
                        <a:buSzPts val="1400"/>
                        <a:buFont typeface="Symbol" panose="05050102010706020507" pitchFamily="18" charset="2"/>
                        <a:buChar char=""/>
                        <a:tabLst/>
                      </a:pPr>
                      <a:r>
                        <a:rPr kumimoji="0" lang="en-US" altLang="en-US" sz="2000" b="0" i="0" u="none" strike="noStrike" cap="none" normalizeH="0" baseline="0">
                          <a:ln>
                            <a:noFill/>
                          </a:ln>
                          <a:solidFill>
                            <a:srgbClr val="000000"/>
                          </a:solidFill>
                          <a:effectLst/>
                          <a:latin typeface="Arial Narrow" panose="020B0606020202030204" pitchFamily="34" charset="0"/>
                          <a:cs typeface="Arial" panose="020B0604020202020204" pitchFamily="34" charset="0"/>
                        </a:rPr>
                        <a:t>Initial cost of building the RF mesh network high</a:t>
                      </a:r>
                    </a:p>
                    <a:p>
                      <a:pPr marL="234950" marR="0" lvl="0" indent="-234950" algn="l" defTabSz="914400" rtl="0" eaLnBrk="1" fontAlgn="base" latinLnBrk="0" hangingPunct="1">
                        <a:lnSpc>
                          <a:spcPct val="100000"/>
                        </a:lnSpc>
                        <a:spcBef>
                          <a:spcPts val="300"/>
                        </a:spcBef>
                        <a:spcAft>
                          <a:spcPts val="300"/>
                        </a:spcAft>
                        <a:buClrTx/>
                        <a:buSzPts val="1400"/>
                        <a:buFont typeface="Symbol" panose="05050102010706020507" pitchFamily="18" charset="2"/>
                        <a:buChar char=""/>
                        <a:tabLst/>
                      </a:pPr>
                      <a:r>
                        <a:rPr kumimoji="0" lang="en-US" altLang="en-US" sz="2000" b="0" i="0" u="none" strike="noStrike" cap="none" normalizeH="0" baseline="0">
                          <a:ln>
                            <a:noFill/>
                          </a:ln>
                          <a:solidFill>
                            <a:srgbClr val="000000"/>
                          </a:solidFill>
                          <a:effectLst/>
                          <a:latin typeface="Arial Narrow" panose="020B0606020202030204" pitchFamily="34" charset="0"/>
                          <a:cs typeface="Arial" panose="020B0604020202020204" pitchFamily="34" charset="0"/>
                        </a:rPr>
                        <a:t>Trained engineers required to setup the RF Mesh network</a:t>
                      </a:r>
                    </a:p>
                    <a:p>
                      <a:pPr marL="234950" marR="0" lvl="0" indent="-234950" algn="l" defTabSz="914400" rtl="0" eaLnBrk="1" fontAlgn="base" latinLnBrk="0" hangingPunct="1">
                        <a:lnSpc>
                          <a:spcPct val="100000"/>
                        </a:lnSpc>
                        <a:spcBef>
                          <a:spcPts val="300"/>
                        </a:spcBef>
                        <a:spcAft>
                          <a:spcPts val="300"/>
                        </a:spcAft>
                        <a:buClrTx/>
                        <a:buSzPts val="1400"/>
                        <a:buFont typeface="Symbol" panose="05050102010706020507" pitchFamily="18" charset="2"/>
                        <a:buChar char=""/>
                        <a:tabLst/>
                      </a:pPr>
                      <a:r>
                        <a:rPr kumimoji="0" lang="en-US" altLang="en-US" sz="2000" b="0" i="0" u="none" strike="noStrike" cap="none" normalizeH="0" baseline="0">
                          <a:ln>
                            <a:noFill/>
                          </a:ln>
                          <a:solidFill>
                            <a:srgbClr val="000000"/>
                          </a:solidFill>
                          <a:effectLst/>
                          <a:latin typeface="Arial Narrow" panose="020B0606020202030204" pitchFamily="34" charset="0"/>
                          <a:cs typeface="Arial" panose="020B0604020202020204" pitchFamily="34" charset="0"/>
                        </a:rPr>
                        <a:t>Communications problems: meter installation in underground &amp; metal-shielded box.</a:t>
                      </a:r>
                    </a:p>
                    <a:p>
                      <a:pPr marL="234950" marR="0" lvl="0" indent="-234950" algn="l" defTabSz="914400" rtl="0" eaLnBrk="1" fontAlgn="base" latinLnBrk="0" hangingPunct="1">
                        <a:lnSpc>
                          <a:spcPct val="100000"/>
                        </a:lnSpc>
                        <a:spcBef>
                          <a:spcPts val="300"/>
                        </a:spcBef>
                        <a:spcAft>
                          <a:spcPts val="300"/>
                        </a:spcAft>
                        <a:buClrTx/>
                        <a:buSzPts val="1400"/>
                        <a:buFont typeface="Symbol" panose="05050102010706020507" pitchFamily="18" charset="2"/>
                        <a:buChar char=""/>
                        <a:tabLst/>
                      </a:pPr>
                      <a:endParaRPr kumimoji="0" lang="en-US" altLang="en-US" sz="2000" b="0" i="0" u="none" strike="noStrike" cap="none" normalizeH="0" baseline="0">
                        <a:ln>
                          <a:noFill/>
                        </a:ln>
                        <a:solidFill>
                          <a:srgbClr val="000000"/>
                        </a:solidFill>
                        <a:effectLst/>
                        <a:latin typeface="Arial Narrow" panose="020B0606020202030204" pitchFamily="34" charset="0"/>
                        <a:cs typeface="Arial" panose="020B0604020202020204" pitchFamily="34" charset="0"/>
                      </a:endParaRPr>
                    </a:p>
                  </a:txBody>
                  <a:tcPr marL="33936" marR="33936"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BF5"/>
                    </a:solidFill>
                  </a:tcPr>
                </a:tc>
                <a:extLst>
                  <a:ext uri="{0D108BD9-81ED-4DB2-BD59-A6C34878D82A}">
                    <a16:rowId xmlns:a16="http://schemas.microsoft.com/office/drawing/2014/main" val="10001"/>
                  </a:ext>
                </a:extLst>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25DAE8A-17E6-4104-8A35-D7A39BA835E0}"/>
              </a:ext>
            </a:extLst>
          </p:cNvPr>
          <p:cNvSpPr txBox="1"/>
          <p:nvPr/>
        </p:nvSpPr>
        <p:spPr>
          <a:xfrm rot="16200000">
            <a:off x="-2444424" y="3234778"/>
            <a:ext cx="5688632" cy="584775"/>
          </a:xfrm>
          <a:prstGeom prst="rect">
            <a:avLst/>
          </a:prstGeom>
        </p:spPr>
        <p:style>
          <a:lnRef idx="0">
            <a:schemeClr val="dk1"/>
          </a:lnRef>
          <a:fillRef idx="3">
            <a:schemeClr val="dk1"/>
          </a:fillRef>
          <a:effectRef idx="3">
            <a:schemeClr val="dk1"/>
          </a:effectRef>
          <a:fontRef idx="minor">
            <a:schemeClr val="lt1"/>
          </a:fontRef>
        </p:style>
        <p:txBody>
          <a:bodyPr anchor="b" anchorCtr="1">
            <a:normAutofit/>
            <a:scene3d>
              <a:camera prst="obliqueBottomRight"/>
              <a:lightRig rig="twoPt" dir="t"/>
            </a:scene3d>
            <a:sp3d prstMaterial="softEdge"/>
          </a:bodyPr>
          <a:lstStyle/>
          <a:p>
            <a:pPr eaLnBrk="1" fontAlgn="auto" hangingPunct="1">
              <a:spcBef>
                <a:spcPts val="0"/>
              </a:spcBef>
              <a:spcAft>
                <a:spcPts val="0"/>
              </a:spcAft>
              <a:defRPr/>
            </a:pPr>
            <a:r>
              <a:rPr lang="en-US" sz="3200" b="1" dirty="0">
                <a:solidFill>
                  <a:prstClr val="white"/>
                </a:solidFill>
                <a:effectLst>
                  <a:glow rad="228600">
                    <a:schemeClr val="accent4">
                      <a:lumMod val="20000"/>
                      <a:lumOff val="80000"/>
                      <a:alpha val="40000"/>
                    </a:schemeClr>
                  </a:glow>
                  <a:reflection blurRad="6350" stA="55000" endA="50" endPos="85000" dir="5400000" sy="-100000" algn="bl" rotWithShape="0"/>
                </a:effectLst>
              </a:rPr>
              <a:t>O</a:t>
            </a:r>
            <a:r>
              <a:rPr lang="bn-BD" sz="3200" b="1" dirty="0">
                <a:solidFill>
                  <a:prstClr val="white"/>
                </a:solidFill>
                <a:effectLst>
                  <a:glow rad="228600">
                    <a:schemeClr val="accent4">
                      <a:lumMod val="20000"/>
                      <a:lumOff val="80000"/>
                      <a:alpha val="40000"/>
                    </a:schemeClr>
                  </a:glow>
                  <a:reflection blurRad="6350" stA="55000" endA="50" endPos="85000" dir="5400000" sy="-100000" algn="bl" rotWithShape="0"/>
                </a:effectLst>
              </a:rPr>
              <a:t>verall Network System</a:t>
            </a:r>
            <a:endParaRPr lang="en-US" sz="3200" dirty="0">
              <a:solidFill>
                <a:prstClr val="white"/>
              </a:solidFill>
              <a:effectLst>
                <a:glow rad="228600">
                  <a:schemeClr val="accent4">
                    <a:lumMod val="20000"/>
                    <a:lumOff val="80000"/>
                    <a:alpha val="40000"/>
                  </a:schemeClr>
                </a:glow>
                <a:reflection blurRad="6350" stA="55000" endA="50" endPos="85000" dir="5400000" sy="-100000" algn="bl" rotWithShape="0"/>
              </a:effectLst>
            </a:endParaRPr>
          </a:p>
        </p:txBody>
      </p:sp>
      <p:pic>
        <p:nvPicPr>
          <p:cNvPr id="45059" name="Picture 2">
            <a:extLst>
              <a:ext uri="{FF2B5EF4-FFF2-40B4-BE49-F238E27FC236}">
                <a16:creationId xmlns:a16="http://schemas.microsoft.com/office/drawing/2014/main" id="{96B40391-000E-40DE-81DB-97FA38BA1CD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391" r="19476"/>
          <a:stretch/>
        </p:blipFill>
        <p:spPr bwMode="auto">
          <a:xfrm>
            <a:off x="755577" y="709624"/>
            <a:ext cx="8280920" cy="5688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8">
            <a:extLst>
              <a:ext uri="{FF2B5EF4-FFF2-40B4-BE49-F238E27FC236}">
                <a16:creationId xmlns:a16="http://schemas.microsoft.com/office/drawing/2014/main" id="{8EA219BF-94D4-4687-AF6B-D0971AA35000}"/>
              </a:ext>
            </a:extLst>
          </p:cNvPr>
          <p:cNvSpPr/>
          <p:nvPr/>
        </p:nvSpPr>
        <p:spPr>
          <a:xfrm>
            <a:off x="2555875" y="333375"/>
            <a:ext cx="4648200" cy="293688"/>
          </a:xfrm>
          <a:prstGeom prst="rect">
            <a:avLst/>
          </a:prstGeom>
          <a:solidFill>
            <a:schemeClr val="tx1">
              <a:lumMod val="95000"/>
              <a:lumOff val="5000"/>
              <a:alpha val="22000"/>
            </a:schemeClr>
          </a:solidFill>
          <a:ln w="34925">
            <a:solidFill>
              <a:srgbClr val="F2741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bn-BD" b="1" dirty="0">
                <a:solidFill>
                  <a:srgbClr val="002060"/>
                </a:solidFill>
              </a:rPr>
              <a:t>The Basic Network Diagram</a:t>
            </a:r>
            <a:endParaRPr lang="en-US" b="1" dirty="0">
              <a:solidFill>
                <a:srgbClr val="002060"/>
              </a:solidFill>
            </a:endParaRPr>
          </a:p>
        </p:txBody>
      </p:sp>
    </p:spTree>
    <p:extLst>
      <p:ext uri="{BB962C8B-B14F-4D97-AF65-F5344CB8AC3E}">
        <p14:creationId xmlns:p14="http://schemas.microsoft.com/office/powerpoint/2010/main" val="1529298038"/>
      </p:ext>
    </p:extLst>
  </p:cSld>
  <p:clrMapOvr>
    <a:masterClrMapping/>
  </p:clrMapOvr>
  <p:transition spd="slow">
    <p:fad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Title 1">
            <a:extLst>
              <a:ext uri="{FF2B5EF4-FFF2-40B4-BE49-F238E27FC236}">
                <a16:creationId xmlns:a16="http://schemas.microsoft.com/office/drawing/2014/main" id="{5E65D077-588F-47CC-A6C0-E8B70FA5C880}"/>
              </a:ext>
            </a:extLst>
          </p:cNvPr>
          <p:cNvSpPr>
            <a:spLocks noGrp="1"/>
          </p:cNvSpPr>
          <p:nvPr>
            <p:ph type="title" idx="4294967295"/>
          </p:nvPr>
        </p:nvSpPr>
        <p:spPr>
          <a:xfrm>
            <a:off x="457200" y="404813"/>
            <a:ext cx="8229600" cy="1143000"/>
          </a:xfrm>
        </p:spPr>
        <p:txBody>
          <a:bodyPr/>
          <a:lstStyle/>
          <a:p>
            <a:pPr algn="ctr"/>
            <a:r>
              <a:rPr lang="en-US" altLang="en-US"/>
              <a:t>About One wireless</a:t>
            </a:r>
            <a:br>
              <a:rPr lang="en-US" altLang="en-US"/>
            </a:br>
            <a:r>
              <a:rPr lang="en-US" altLang="en-US"/>
              <a:t>example –RF MESH</a:t>
            </a:r>
          </a:p>
        </p:txBody>
      </p:sp>
      <p:sp>
        <p:nvSpPr>
          <p:cNvPr id="95235" name="Title 1">
            <a:extLst>
              <a:ext uri="{FF2B5EF4-FFF2-40B4-BE49-F238E27FC236}">
                <a16:creationId xmlns:a16="http://schemas.microsoft.com/office/drawing/2014/main" id="{12AB1BC2-CA2C-4547-8766-9E762C754754}"/>
              </a:ext>
            </a:extLst>
          </p:cNvPr>
          <p:cNvSpPr txBox="1">
            <a:spLocks/>
          </p:cNvSpPr>
          <p:nvPr/>
        </p:nvSpPr>
        <p:spPr bwMode="auto">
          <a:xfrm>
            <a:off x="423863" y="29972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bIns="0" anchor="b"/>
          <a:lstStyle>
            <a:lvl1pPr>
              <a:spcBef>
                <a:spcPct val="20000"/>
              </a:spcBef>
              <a:buClr>
                <a:srgbClr val="0BD0D9"/>
              </a:buClr>
              <a:buSzPct val="95000"/>
              <a:buFont typeface="Wingdings 2" panose="05020102010507070707" pitchFamily="18" charset="2"/>
              <a:buChar char=""/>
              <a:defRPr sz="2600">
                <a:solidFill>
                  <a:schemeClr val="tx1"/>
                </a:solidFill>
                <a:latin typeface="Constantia" panose="02030602050306030303" pitchFamily="18" charset="0"/>
              </a:defRPr>
            </a:lvl1pPr>
            <a:lvl2pPr marL="639763" indent="-246063">
              <a:spcBef>
                <a:spcPct val="20000"/>
              </a:spcBef>
              <a:buClr>
                <a:schemeClr val="accent1"/>
              </a:buClr>
              <a:buSzPct val="85000"/>
              <a:buFont typeface="Wingdings 2" panose="05020102010507070707" pitchFamily="18" charset="2"/>
              <a:buChar char=""/>
              <a:defRPr sz="2400">
                <a:solidFill>
                  <a:schemeClr val="tx1"/>
                </a:solidFill>
                <a:latin typeface="Constantia" panose="02030602050306030303" pitchFamily="18" charset="0"/>
              </a:defRPr>
            </a:lvl2pPr>
            <a:lvl3pPr indent="-246063">
              <a:spcBef>
                <a:spcPct val="20000"/>
              </a:spcBef>
              <a:buClr>
                <a:schemeClr val="accent2"/>
              </a:buClr>
              <a:buSzPct val="70000"/>
              <a:buFont typeface="Wingdings 2" panose="05020102010507070707" pitchFamily="18" charset="2"/>
              <a:buChar char=""/>
              <a:defRPr sz="2100">
                <a:solidFill>
                  <a:schemeClr val="tx1"/>
                </a:solidFill>
                <a:latin typeface="Constantia" panose="02030602050306030303" pitchFamily="18" charset="0"/>
              </a:defRPr>
            </a:lvl3pPr>
            <a:lvl4pPr marL="1187450" indent="-209550">
              <a:spcBef>
                <a:spcPct val="20000"/>
              </a:spcBef>
              <a:buClr>
                <a:srgbClr val="0BD0D9"/>
              </a:buClr>
              <a:buSzPct val="65000"/>
              <a:buFont typeface="Wingdings 2" panose="05020102010507070707" pitchFamily="18" charset="2"/>
              <a:buChar char=""/>
              <a:defRPr sz="2000">
                <a:solidFill>
                  <a:schemeClr val="tx1"/>
                </a:solidFill>
                <a:latin typeface="Constantia" panose="02030602050306030303" pitchFamily="18" charset="0"/>
              </a:defRPr>
            </a:lvl4pPr>
            <a:lvl5pPr marL="1462088" indent="-209550">
              <a:spcBef>
                <a:spcPct val="20000"/>
              </a:spcBef>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5pPr>
            <a:lvl6pPr marL="1919288" indent="-20955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6pPr>
            <a:lvl7pPr marL="2376488" indent="-20955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7pPr>
            <a:lvl8pPr marL="2833688" indent="-20955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8pPr>
            <a:lvl9pPr marL="3290888" indent="-209550" eaLnBrk="0" fontAlgn="base" hangingPunct="0">
              <a:spcBef>
                <a:spcPct val="20000"/>
              </a:spcBef>
              <a:spcAft>
                <a:spcPct val="0"/>
              </a:spcAft>
              <a:buClr>
                <a:srgbClr val="10CF9B"/>
              </a:buClr>
              <a:buSzPct val="65000"/>
              <a:buFont typeface="Wingdings 2" panose="05020102010507070707" pitchFamily="18" charset="2"/>
              <a:buChar char=""/>
              <a:defRPr sz="2000">
                <a:solidFill>
                  <a:schemeClr val="tx1"/>
                </a:solidFill>
                <a:latin typeface="Constantia" panose="02030602050306030303" pitchFamily="18" charset="0"/>
              </a:defRPr>
            </a:lvl9pPr>
          </a:lstStyle>
          <a:p>
            <a:pPr algn="ctr">
              <a:spcBef>
                <a:spcPct val="0"/>
              </a:spcBef>
              <a:buClrTx/>
              <a:buSzTx/>
              <a:buFontTx/>
              <a:buNone/>
            </a:pPr>
            <a:r>
              <a:rPr lang="en-US" altLang="en-US" sz="5000">
                <a:solidFill>
                  <a:schemeClr val="tx2"/>
                </a:solidFill>
                <a:latin typeface="Calibri" panose="020F0502020204030204" pitchFamily="34" charset="0"/>
                <a:hlinkClick r:id="rId2" action="ppaction://hlinkfile"/>
              </a:rPr>
              <a:t>The Detail on RF is </a:t>
            </a:r>
            <a:endParaRPr lang="en-US" altLang="en-US" sz="5000">
              <a:solidFill>
                <a:schemeClr val="tx2"/>
              </a:solidFill>
              <a:latin typeface="Calibri" panose="020F0502020204030204" pitchFamily="34" charset="0"/>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Title 1">
            <a:extLst>
              <a:ext uri="{FF2B5EF4-FFF2-40B4-BE49-F238E27FC236}">
                <a16:creationId xmlns:a16="http://schemas.microsoft.com/office/drawing/2014/main" id="{89236005-ADDC-46E0-A8FB-08DF0702B646}"/>
              </a:ext>
            </a:extLst>
          </p:cNvPr>
          <p:cNvSpPr>
            <a:spLocks noGrp="1"/>
          </p:cNvSpPr>
          <p:nvPr>
            <p:ph type="title" idx="4294967295"/>
          </p:nvPr>
        </p:nvSpPr>
        <p:spPr>
          <a:xfrm>
            <a:off x="457200" y="0"/>
            <a:ext cx="8229600" cy="484188"/>
          </a:xfrm>
        </p:spPr>
        <p:txBody>
          <a:bodyPr/>
          <a:lstStyle/>
          <a:p>
            <a:pPr algn="ctr"/>
            <a:r>
              <a:rPr lang="en-US" altLang="en-US" sz="2400" b="1">
                <a:solidFill>
                  <a:srgbClr val="FF0000"/>
                </a:solidFill>
              </a:rPr>
              <a:t>Smart Grid Communication Technologies. Technical Comparison </a:t>
            </a:r>
          </a:p>
        </p:txBody>
      </p:sp>
      <p:pic>
        <p:nvPicPr>
          <p:cNvPr id="96259" name="Picture 3">
            <a:extLst>
              <a:ext uri="{FF2B5EF4-FFF2-40B4-BE49-F238E27FC236}">
                <a16:creationId xmlns:a16="http://schemas.microsoft.com/office/drawing/2014/main" id="{CC2B89D6-9DF0-4949-ACFD-249CF035BE8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388" y="536575"/>
            <a:ext cx="8785225" cy="606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282" name="Picture 2">
            <a:extLst>
              <a:ext uri="{FF2B5EF4-FFF2-40B4-BE49-F238E27FC236}">
                <a16:creationId xmlns:a16="http://schemas.microsoft.com/office/drawing/2014/main" id="{9D5FEFCB-B232-407C-89A3-D9FC20A7799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0838" y="1722438"/>
            <a:ext cx="8442325" cy="341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TextBox 2">
            <a:extLst>
              <a:ext uri="{FF2B5EF4-FFF2-40B4-BE49-F238E27FC236}">
                <a16:creationId xmlns:a16="http://schemas.microsoft.com/office/drawing/2014/main" id="{FCD4CAAF-C96E-4F09-ADBC-AA45378B8040}"/>
              </a:ext>
            </a:extLst>
          </p:cNvPr>
          <p:cNvSpPr txBox="1">
            <a:spLocks noChangeArrowheads="1"/>
          </p:cNvSpPr>
          <p:nvPr/>
        </p:nvSpPr>
        <p:spPr bwMode="auto">
          <a:xfrm>
            <a:off x="179388" y="2079625"/>
            <a:ext cx="8713787" cy="1493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6350">
              <a:tabLst>
                <a:tab pos="2149475" algn="ctr"/>
              </a:tabLst>
              <a:defRPr>
                <a:solidFill>
                  <a:schemeClr val="tx1"/>
                </a:solidFill>
                <a:latin typeface="Calibri" panose="020F0502020204030204" pitchFamily="34" charset="0"/>
                <a:cs typeface="Arial" panose="020B0604020202020204" pitchFamily="34" charset="0"/>
              </a:defRPr>
            </a:lvl1pPr>
            <a:lvl2pPr marL="742950" indent="-285750">
              <a:tabLst>
                <a:tab pos="2149475" algn="ctr"/>
              </a:tabLst>
              <a:defRPr>
                <a:solidFill>
                  <a:schemeClr val="tx1"/>
                </a:solidFill>
                <a:latin typeface="Calibri" panose="020F0502020204030204" pitchFamily="34" charset="0"/>
                <a:cs typeface="Arial" panose="020B0604020202020204" pitchFamily="34" charset="0"/>
              </a:defRPr>
            </a:lvl2pPr>
            <a:lvl3pPr marL="1143000" indent="-228600">
              <a:tabLst>
                <a:tab pos="2149475" algn="ctr"/>
              </a:tabLst>
              <a:defRPr>
                <a:solidFill>
                  <a:schemeClr val="tx1"/>
                </a:solidFill>
                <a:latin typeface="Calibri" panose="020F0502020204030204" pitchFamily="34" charset="0"/>
                <a:cs typeface="Arial" panose="020B0604020202020204" pitchFamily="34" charset="0"/>
              </a:defRPr>
            </a:lvl3pPr>
            <a:lvl4pPr marL="1600200" indent="-228600">
              <a:tabLst>
                <a:tab pos="2149475" algn="ctr"/>
              </a:tabLst>
              <a:defRPr>
                <a:solidFill>
                  <a:schemeClr val="tx1"/>
                </a:solidFill>
                <a:latin typeface="Calibri" panose="020F0502020204030204" pitchFamily="34" charset="0"/>
                <a:cs typeface="Arial" panose="020B0604020202020204" pitchFamily="34" charset="0"/>
              </a:defRPr>
            </a:lvl4pPr>
            <a:lvl5pPr marL="2057400" indent="-228600">
              <a:tabLst>
                <a:tab pos="2149475" algn="ctr"/>
              </a:tabLst>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tabLst>
                <a:tab pos="2149475" algn="ctr"/>
              </a:tabLs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tabLst>
                <a:tab pos="2149475" algn="ctr"/>
              </a:tabLs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tabLst>
                <a:tab pos="2149475" algn="ctr"/>
              </a:tabLs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tabLst>
                <a:tab pos="2149475" algn="ctr"/>
              </a:tabLst>
              <a:defRPr>
                <a:solidFill>
                  <a:schemeClr val="tx1"/>
                </a:solidFill>
                <a:latin typeface="Calibri" panose="020F0502020204030204" pitchFamily="34" charset="0"/>
                <a:cs typeface="Arial" panose="020B0604020202020204" pitchFamily="34" charset="0"/>
              </a:defRPr>
            </a:lvl9pPr>
          </a:lstStyle>
          <a:p>
            <a:pPr>
              <a:lnSpc>
                <a:spcPct val="107000"/>
              </a:lnSpc>
              <a:spcAft>
                <a:spcPts val="1588"/>
              </a:spcAft>
            </a:pPr>
            <a:r>
              <a:rPr lang="en-US" altLang="en-US" sz="2800" b="1">
                <a:solidFill>
                  <a:srgbClr val="000000"/>
                </a:solidFill>
                <a:latin typeface="Arial" panose="020B0604020202020204" pitchFamily="34" charset="0"/>
              </a:rPr>
              <a:t>Regulation on Radio Frequency in Bangladesh </a:t>
            </a:r>
          </a:p>
          <a:p>
            <a:pPr algn="just">
              <a:lnSpc>
                <a:spcPct val="141000"/>
              </a:lnSpc>
              <a:spcAft>
                <a:spcPts val="25"/>
              </a:spcAft>
            </a:pPr>
            <a:r>
              <a:rPr lang="en-US" altLang="en-US">
                <a:solidFill>
                  <a:srgbClr val="000000"/>
                </a:solidFill>
                <a:latin typeface="Arial" panose="020B0604020202020204" pitchFamily="34" charset="0"/>
              </a:rPr>
              <a:t>Frequency allocation and regulation is the responsibility of Bangladesh Telecommunication Regulatory Commission (BTRC). </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Title 1">
            <a:extLst>
              <a:ext uri="{FF2B5EF4-FFF2-40B4-BE49-F238E27FC236}">
                <a16:creationId xmlns:a16="http://schemas.microsoft.com/office/drawing/2014/main" id="{0788775F-59AE-4051-ABC0-228AFB3A289C}"/>
              </a:ext>
            </a:extLst>
          </p:cNvPr>
          <p:cNvSpPr>
            <a:spLocks noGrp="1"/>
          </p:cNvSpPr>
          <p:nvPr>
            <p:ph type="title"/>
          </p:nvPr>
        </p:nvSpPr>
        <p:spPr>
          <a:xfrm>
            <a:off x="685800" y="304800"/>
            <a:ext cx="8021638" cy="993775"/>
          </a:xfrm>
        </p:spPr>
        <p:txBody>
          <a:bodyPr/>
          <a:lstStyle/>
          <a:p>
            <a:pPr algn="ctr"/>
            <a:r>
              <a:rPr lang="en-US" altLang="en-US" sz="2700" b="1">
                <a:solidFill>
                  <a:srgbClr val="FF0000"/>
                </a:solidFill>
                <a:latin typeface="Arial" panose="020B0604020202020204" pitchFamily="34" charset="0"/>
                <a:cs typeface="Arial" panose="020B0604020202020204" pitchFamily="34" charset="0"/>
              </a:rPr>
              <a:t>Use Free Radio Frequency (RF) for Smart Meter</a:t>
            </a:r>
          </a:p>
        </p:txBody>
      </p:sp>
      <p:pic>
        <p:nvPicPr>
          <p:cNvPr id="99331" name="Picture 3">
            <a:extLst>
              <a:ext uri="{FF2B5EF4-FFF2-40B4-BE49-F238E27FC236}">
                <a16:creationId xmlns:a16="http://schemas.microsoft.com/office/drawing/2014/main" id="{F42CE035-E29D-47DF-B2D6-EC6C4B39E5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38600" y="1371600"/>
            <a:ext cx="1160463" cy="1073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332" name="Picture 5">
            <a:extLst>
              <a:ext uri="{FF2B5EF4-FFF2-40B4-BE49-F238E27FC236}">
                <a16:creationId xmlns:a16="http://schemas.microsoft.com/office/drawing/2014/main" id="{BE05B3CB-5E09-4FA5-A092-ECAEF2E463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7525" y="3514725"/>
            <a:ext cx="8545513" cy="150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9333" name="TextBox 8">
            <a:extLst>
              <a:ext uri="{FF2B5EF4-FFF2-40B4-BE49-F238E27FC236}">
                <a16:creationId xmlns:a16="http://schemas.microsoft.com/office/drawing/2014/main" id="{F8B44CBC-7F74-43ED-92CB-EC02EC96E17E}"/>
              </a:ext>
            </a:extLst>
          </p:cNvPr>
          <p:cNvSpPr txBox="1">
            <a:spLocks noChangeArrowheads="1"/>
          </p:cNvSpPr>
          <p:nvPr/>
        </p:nvSpPr>
        <p:spPr bwMode="auto">
          <a:xfrm>
            <a:off x="1066800" y="2590800"/>
            <a:ext cx="7291388"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a:r>
              <a:rPr lang="en-US" altLang="en-US" sz="2100" b="1"/>
              <a:t>Bangladesh Telecommunication Regulatory Commission (BTRC)</a:t>
            </a:r>
          </a:p>
        </p:txBody>
      </p:sp>
      <p:sp>
        <p:nvSpPr>
          <p:cNvPr id="10" name="Rectangle 9">
            <a:extLst>
              <a:ext uri="{FF2B5EF4-FFF2-40B4-BE49-F238E27FC236}">
                <a16:creationId xmlns:a16="http://schemas.microsoft.com/office/drawing/2014/main" id="{45FE1071-6858-4D1D-900B-F13072B773C5}"/>
              </a:ext>
            </a:extLst>
          </p:cNvPr>
          <p:cNvSpPr/>
          <p:nvPr/>
        </p:nvSpPr>
        <p:spPr>
          <a:xfrm>
            <a:off x="615950" y="4256088"/>
            <a:ext cx="3186113" cy="2921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heel(1)">
                                      <p:cBhvr>
                                        <p:cTn id="7"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0354" name="Picture 3">
            <a:extLst>
              <a:ext uri="{FF2B5EF4-FFF2-40B4-BE49-F238E27FC236}">
                <a16:creationId xmlns:a16="http://schemas.microsoft.com/office/drawing/2014/main" id="{2731B368-19C1-428A-B317-96C8336CC9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152400"/>
            <a:ext cx="8253413" cy="6526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a:extLst>
              <a:ext uri="{FF2B5EF4-FFF2-40B4-BE49-F238E27FC236}">
                <a16:creationId xmlns:a16="http://schemas.microsoft.com/office/drawing/2014/main" id="{E5E29478-F4E0-4105-85F6-585B44B4B0A9}"/>
              </a:ext>
            </a:extLst>
          </p:cNvPr>
          <p:cNvSpPr/>
          <p:nvPr/>
        </p:nvSpPr>
        <p:spPr>
          <a:xfrm>
            <a:off x="1143000" y="3352800"/>
            <a:ext cx="2286000" cy="22860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0000"/>
              </a:solidFill>
            </a:endParaRPr>
          </a:p>
        </p:txBody>
      </p:sp>
      <p:sp>
        <p:nvSpPr>
          <p:cNvPr id="5" name="Right Arrow 4">
            <a:extLst>
              <a:ext uri="{FF2B5EF4-FFF2-40B4-BE49-F238E27FC236}">
                <a16:creationId xmlns:a16="http://schemas.microsoft.com/office/drawing/2014/main" id="{2CEB6EB4-665D-4017-97F7-FE6D92D738E3}"/>
              </a:ext>
            </a:extLst>
          </p:cNvPr>
          <p:cNvSpPr/>
          <p:nvPr/>
        </p:nvSpPr>
        <p:spPr>
          <a:xfrm>
            <a:off x="304800" y="4419600"/>
            <a:ext cx="1066800" cy="381000"/>
          </a:xfrm>
          <a:prstGeom prst="rightArrow">
            <a:avLst/>
          </a:prstGeom>
          <a:solidFill>
            <a:srgbClr val="00703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20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TextBox 4">
            <a:extLst>
              <a:ext uri="{FF2B5EF4-FFF2-40B4-BE49-F238E27FC236}">
                <a16:creationId xmlns:a16="http://schemas.microsoft.com/office/drawing/2014/main" id="{3D75E0A9-BE34-4930-BB82-0F3380D7D776}"/>
              </a:ext>
            </a:extLst>
          </p:cNvPr>
          <p:cNvSpPr txBox="1">
            <a:spLocks noChangeArrowheads="1"/>
          </p:cNvSpPr>
          <p:nvPr/>
        </p:nvSpPr>
        <p:spPr bwMode="auto">
          <a:xfrm>
            <a:off x="107950" y="0"/>
            <a:ext cx="8928100" cy="1328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22238" indent="-6350">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a:lnSpc>
                <a:spcPct val="107000"/>
              </a:lnSpc>
              <a:spcAft>
                <a:spcPts val="650"/>
              </a:spcAft>
            </a:pPr>
            <a:r>
              <a:rPr lang="en-US" altLang="en-US" sz="2400" b="1">
                <a:solidFill>
                  <a:srgbClr val="000000"/>
                </a:solidFill>
                <a:latin typeface="Arial" panose="020B0604020202020204" pitchFamily="34" charset="0"/>
              </a:rPr>
              <a:t>National Table of Frequency Allocations (NTFA) </a:t>
            </a:r>
          </a:p>
          <a:p>
            <a:pPr algn="just">
              <a:lnSpc>
                <a:spcPct val="141000"/>
              </a:lnSpc>
              <a:spcAft>
                <a:spcPts val="25"/>
              </a:spcAft>
            </a:pPr>
            <a:r>
              <a:rPr lang="en-US" altLang="en-US" sz="1200">
                <a:solidFill>
                  <a:srgbClr val="000000"/>
                </a:solidFill>
                <a:latin typeface="Arial" panose="020B0604020202020204" pitchFamily="34" charset="0"/>
              </a:rPr>
              <a:t>NTFA provides National Table of frequency allocations and major usages with entries of relevant frequency plans. Considering smart metering/AMI, unlicensed frequency is the best interest.  </a:t>
            </a:r>
          </a:p>
          <a:p>
            <a:pPr algn="just">
              <a:lnSpc>
                <a:spcPct val="141000"/>
              </a:lnSpc>
              <a:spcAft>
                <a:spcPts val="25"/>
              </a:spcAft>
            </a:pPr>
            <a:r>
              <a:rPr lang="en-US" altLang="en-US" sz="1200">
                <a:solidFill>
                  <a:srgbClr val="000000"/>
                </a:solidFill>
                <a:latin typeface="Arial" panose="020B0604020202020204" pitchFamily="34" charset="0"/>
              </a:rPr>
              <a:t>The table below summarizes suitable frequency found from Table of Frequency Allocations, Edition of 2018. </a:t>
            </a:r>
          </a:p>
        </p:txBody>
      </p:sp>
      <p:graphicFrame>
        <p:nvGraphicFramePr>
          <p:cNvPr id="3" name="Table 2">
            <a:extLst>
              <a:ext uri="{FF2B5EF4-FFF2-40B4-BE49-F238E27FC236}">
                <a16:creationId xmlns:a16="http://schemas.microsoft.com/office/drawing/2014/main" id="{76636461-3212-4EEA-A7BB-9B017669202D}"/>
              </a:ext>
            </a:extLst>
          </p:cNvPr>
          <p:cNvGraphicFramePr>
            <a:graphicFrameLocks noGrp="1"/>
          </p:cNvGraphicFramePr>
          <p:nvPr/>
        </p:nvGraphicFramePr>
        <p:xfrm>
          <a:off x="250825" y="1412875"/>
          <a:ext cx="8640763" cy="5175250"/>
        </p:xfrm>
        <a:graphic>
          <a:graphicData uri="http://schemas.openxmlformats.org/drawingml/2006/table">
            <a:tbl>
              <a:tblPr/>
              <a:tblGrid>
                <a:gridCol w="527531">
                  <a:extLst>
                    <a:ext uri="{9D8B030D-6E8A-4147-A177-3AD203B41FA5}">
                      <a16:colId xmlns:a16="http://schemas.microsoft.com/office/drawing/2014/main" val="20000"/>
                    </a:ext>
                  </a:extLst>
                </a:gridCol>
                <a:gridCol w="2937241">
                  <a:extLst>
                    <a:ext uri="{9D8B030D-6E8A-4147-A177-3AD203B41FA5}">
                      <a16:colId xmlns:a16="http://schemas.microsoft.com/office/drawing/2014/main" val="20001"/>
                    </a:ext>
                  </a:extLst>
                </a:gridCol>
                <a:gridCol w="5175991">
                  <a:extLst>
                    <a:ext uri="{9D8B030D-6E8A-4147-A177-3AD203B41FA5}">
                      <a16:colId xmlns:a16="http://schemas.microsoft.com/office/drawing/2014/main" val="20002"/>
                    </a:ext>
                  </a:extLst>
                </a:gridCol>
              </a:tblGrid>
              <a:tr h="309927">
                <a:tc>
                  <a:txBody>
                    <a:bodyPr/>
                    <a:lstStyle>
                      <a:lvl1pPr>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defRPr>
                      </a:lvl1pPr>
                      <a:lvl2pPr marL="742950" indent="-28575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defRPr>
                      </a:lvl2pPr>
                      <a:lvl3pPr marL="1143000" indent="-22860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defRPr>
                      </a:lvl3pPr>
                      <a:lvl4pPr marL="1600200" indent="-22860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defRPr>
                      </a:lvl4pPr>
                      <a:lvl5pPr marL="2057400" indent="-22860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defRPr>
                      </a:lvl9pPr>
                    </a:lstStyle>
                    <a:p>
                      <a:pPr marL="0" marR="0" lvl="0" indent="0" algn="l" defTabSz="914400" rtl="0" eaLnBrk="1" fontAlgn="t" latinLnBrk="0" hangingPunct="1">
                        <a:lnSpc>
                          <a:spcPct val="107000"/>
                        </a:lnSpc>
                        <a:spcBef>
                          <a:spcPct val="0"/>
                        </a:spcBef>
                        <a:spcAft>
                          <a:spcPct val="0"/>
                        </a:spcAft>
                        <a:buClrTx/>
                        <a:buSzTx/>
                        <a:buFontTx/>
                        <a:buNone/>
                        <a:tabLst/>
                      </a:pPr>
                      <a:r>
                        <a:rPr kumimoji="0" lang="en-US" altLang="en-US" sz="1000" b="1" i="0" u="none" strike="noStrike" cap="none" normalizeH="0" baseline="0">
                          <a:ln>
                            <a:noFill/>
                          </a:ln>
                          <a:solidFill>
                            <a:srgbClr val="FFFFFF"/>
                          </a:solidFill>
                          <a:effectLst/>
                          <a:latin typeface="Constantia" panose="02030602050306030303" pitchFamily="18" charset="0"/>
                          <a:cs typeface="Arial" panose="020B0604020202020204" pitchFamily="34" charset="0"/>
                        </a:rPr>
                        <a:t>No. </a:t>
                      </a:r>
                      <a:endParaRPr kumimoji="0" lang="en-US" altLang="en-US" sz="1800" b="0" i="0" u="none" strike="noStrike" cap="none" normalizeH="0" baseline="0">
                        <a:ln>
                          <a:noFill/>
                        </a:ln>
                        <a:solidFill>
                          <a:srgbClr val="FFFFFF"/>
                        </a:solidFill>
                        <a:effectLst/>
                        <a:latin typeface="Arial" panose="020B0604020202020204" pitchFamily="34" charset="0"/>
                        <a:cs typeface="Arial" panose="020B0604020202020204" pitchFamily="34" charset="0"/>
                      </a:endParaRPr>
                    </a:p>
                  </a:txBody>
                  <a:tcPr marL="67310" marR="34925" marT="48888"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defRPr>
                      </a:lvl1pPr>
                      <a:lvl2pPr marL="742950" indent="-28575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defRPr>
                      </a:lvl2pPr>
                      <a:lvl3pPr marL="1143000" indent="-22860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defRPr>
                      </a:lvl3pPr>
                      <a:lvl4pPr marL="1600200" indent="-22860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defRPr>
                      </a:lvl4pPr>
                      <a:lvl5pPr marL="2057400" indent="-22860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defRPr>
                      </a:lvl9pPr>
                    </a:lstStyle>
                    <a:p>
                      <a:pPr marL="0" marR="0" lvl="0" indent="0" algn="l" defTabSz="914400" rtl="0" eaLnBrk="1" fontAlgn="t" latinLnBrk="0" hangingPunct="1">
                        <a:lnSpc>
                          <a:spcPct val="107000"/>
                        </a:lnSpc>
                        <a:spcBef>
                          <a:spcPct val="0"/>
                        </a:spcBef>
                        <a:spcAft>
                          <a:spcPct val="0"/>
                        </a:spcAft>
                        <a:buClrTx/>
                        <a:buSzTx/>
                        <a:buFontTx/>
                        <a:buNone/>
                        <a:tabLst/>
                      </a:pPr>
                      <a:r>
                        <a:rPr kumimoji="0" lang="en-US" altLang="en-US" sz="1000" b="1" i="0" u="none" strike="noStrike" cap="none" normalizeH="0" baseline="0">
                          <a:ln>
                            <a:noFill/>
                          </a:ln>
                          <a:solidFill>
                            <a:srgbClr val="FFFFFF"/>
                          </a:solidFill>
                          <a:effectLst/>
                          <a:latin typeface="Constantia" panose="02030602050306030303" pitchFamily="18" charset="0"/>
                          <a:cs typeface="Arial" panose="020B0604020202020204" pitchFamily="34" charset="0"/>
                        </a:rPr>
                        <a:t>National Allocation </a:t>
                      </a:r>
                      <a:endParaRPr kumimoji="0" lang="en-US" altLang="en-US" sz="1800" b="0" i="0" u="none" strike="noStrike" cap="none" normalizeH="0" baseline="0">
                        <a:ln>
                          <a:noFill/>
                        </a:ln>
                        <a:solidFill>
                          <a:srgbClr val="FFFFFF"/>
                        </a:solidFill>
                        <a:effectLst/>
                        <a:latin typeface="Arial" panose="020B0604020202020204" pitchFamily="34" charset="0"/>
                        <a:cs typeface="Arial" panose="020B0604020202020204" pitchFamily="34" charset="0"/>
                      </a:endParaRPr>
                    </a:p>
                  </a:txBody>
                  <a:tcPr marL="67310" marR="34925" marT="48888"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defRPr>
                      </a:lvl1pPr>
                      <a:lvl2pPr marL="742950" indent="-28575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defRPr>
                      </a:lvl2pPr>
                      <a:lvl3pPr marL="1143000" indent="-22860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defRPr>
                      </a:lvl3pPr>
                      <a:lvl4pPr marL="1600200" indent="-22860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defRPr>
                      </a:lvl4pPr>
                      <a:lvl5pPr marL="2057400" indent="-22860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defRPr>
                      </a:lvl9pPr>
                    </a:lstStyle>
                    <a:p>
                      <a:pPr marL="0" marR="0" lvl="0" indent="0" algn="l" defTabSz="914400" rtl="0" eaLnBrk="1" fontAlgn="t" latinLnBrk="0" hangingPunct="1">
                        <a:lnSpc>
                          <a:spcPct val="107000"/>
                        </a:lnSpc>
                        <a:spcBef>
                          <a:spcPct val="0"/>
                        </a:spcBef>
                        <a:spcAft>
                          <a:spcPct val="0"/>
                        </a:spcAft>
                        <a:buClrTx/>
                        <a:buSzTx/>
                        <a:buFontTx/>
                        <a:buNone/>
                        <a:tabLst/>
                      </a:pPr>
                      <a:r>
                        <a:rPr kumimoji="0" lang="en-US" altLang="en-US" sz="1000" b="1" i="0" u="none" strike="noStrike" cap="none" normalizeH="0" baseline="0">
                          <a:ln>
                            <a:noFill/>
                          </a:ln>
                          <a:solidFill>
                            <a:srgbClr val="FFFFFF"/>
                          </a:solidFill>
                          <a:effectLst/>
                          <a:latin typeface="Constantia" panose="02030602050306030303" pitchFamily="18" charset="0"/>
                          <a:cs typeface="Arial" panose="020B0604020202020204" pitchFamily="34" charset="0"/>
                        </a:rPr>
                        <a:t>Usage </a:t>
                      </a:r>
                      <a:endParaRPr kumimoji="0" lang="en-US" altLang="en-US" sz="1800" b="0" i="0" u="none" strike="noStrike" cap="none" normalizeH="0" baseline="0">
                        <a:ln>
                          <a:noFill/>
                        </a:ln>
                        <a:solidFill>
                          <a:srgbClr val="FFFFFF"/>
                        </a:solidFill>
                        <a:effectLst/>
                        <a:latin typeface="Arial" panose="020B0604020202020204" pitchFamily="34" charset="0"/>
                        <a:cs typeface="Arial" panose="020B0604020202020204" pitchFamily="34" charset="0"/>
                      </a:endParaRPr>
                    </a:p>
                  </a:txBody>
                  <a:tcPr marL="67310" marR="34925" marT="48888"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r h="309927">
                <a:tc>
                  <a:txBody>
                    <a:bodyPr/>
                    <a:lstStyle>
                      <a:lvl1pPr>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defRPr>
                      </a:lvl1pPr>
                      <a:lvl2pPr marL="742950" indent="-28575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defRPr>
                      </a:lvl2pPr>
                      <a:lvl3pPr marL="1143000" indent="-22860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defRPr>
                      </a:lvl3pPr>
                      <a:lvl4pPr marL="1600200" indent="-22860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defRPr>
                      </a:lvl4pPr>
                      <a:lvl5pPr marL="2057400" indent="-22860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defRPr>
                      </a:lvl9pPr>
                    </a:lstStyle>
                    <a:p>
                      <a:pPr marL="0" marR="0" lvl="0" indent="0" algn="l" defTabSz="914400" rtl="0" eaLnBrk="1" fontAlgn="t" latinLnBrk="0" hangingPunct="1">
                        <a:lnSpc>
                          <a:spcPct val="107000"/>
                        </a:lnSpc>
                        <a:spcBef>
                          <a:spcPct val="0"/>
                        </a:spcBef>
                        <a:spcAft>
                          <a:spcPct val="0"/>
                        </a:spcAft>
                        <a:buClrTx/>
                        <a:buSzTx/>
                        <a:buFontTx/>
                        <a:buNone/>
                        <a:tabLst/>
                      </a:pPr>
                      <a:r>
                        <a:rPr kumimoji="0" lang="en-US" altLang="en-US" sz="1000" b="1" i="0" u="none" strike="noStrike" cap="none" normalizeH="0" baseline="0">
                          <a:ln>
                            <a:noFill/>
                          </a:ln>
                          <a:solidFill>
                            <a:srgbClr val="FFFFFF"/>
                          </a:solidFill>
                          <a:effectLst/>
                          <a:latin typeface="Constantia" panose="02030602050306030303" pitchFamily="18" charset="0"/>
                          <a:cs typeface="Arial" panose="020B0604020202020204" pitchFamily="34" charset="0"/>
                        </a:rPr>
                        <a:t>1 </a:t>
                      </a:r>
                      <a:endParaRPr kumimoji="0" lang="en-US" altLang="en-US" sz="1800" b="0" i="0" u="none" strike="noStrike" cap="none" normalizeH="0" baseline="0">
                        <a:ln>
                          <a:noFill/>
                        </a:ln>
                        <a:solidFill>
                          <a:srgbClr val="FFFFFF"/>
                        </a:solidFill>
                        <a:effectLst/>
                        <a:latin typeface="Arial" panose="020B0604020202020204" pitchFamily="34" charset="0"/>
                        <a:cs typeface="Arial" panose="020B0604020202020204" pitchFamily="34" charset="0"/>
                      </a:endParaRPr>
                    </a:p>
                  </a:txBody>
                  <a:tcPr marL="67310" marR="34925" marT="48888"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defRPr>
                      </a:lvl1pPr>
                      <a:lvl2pPr marL="742950" indent="-28575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defRPr>
                      </a:lvl2pPr>
                      <a:lvl3pPr marL="1143000" indent="-22860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defRPr>
                      </a:lvl3pPr>
                      <a:lvl4pPr marL="1600200" indent="-22860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defRPr>
                      </a:lvl4pPr>
                      <a:lvl5pPr marL="2057400" indent="-22860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defRPr>
                      </a:lvl9pPr>
                    </a:lstStyle>
                    <a:p>
                      <a:pPr marL="0" marR="0" lvl="0" indent="0" algn="l" defTabSz="914400" rtl="0" eaLnBrk="1" fontAlgn="t" latinLnBrk="0" hangingPunct="1">
                        <a:lnSpc>
                          <a:spcPct val="107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nstantia" panose="02030602050306030303" pitchFamily="18" charset="0"/>
                          <a:cs typeface="Arial" panose="020B0604020202020204" pitchFamily="34" charset="0"/>
                        </a:rPr>
                        <a:t>758-890 MHz (CIVIL) </a:t>
                      </a:r>
                      <a:endParaRPr kumimoji="0" lang="en-US" altLang="en-US" sz="1800" b="0" i="0" u="none" strike="noStrike" cap="none" normalizeH="0" baseline="0">
                        <a:ln>
                          <a:noFill/>
                        </a:ln>
                        <a:solidFill>
                          <a:srgbClr val="000000"/>
                        </a:solidFill>
                        <a:effectLst/>
                        <a:latin typeface="Arial" panose="020B0604020202020204" pitchFamily="34" charset="0"/>
                        <a:cs typeface="Arial" panose="020B0604020202020204" pitchFamily="34" charset="0"/>
                      </a:endParaRPr>
                    </a:p>
                  </a:txBody>
                  <a:tcPr marL="67310" marR="34925" marT="48888"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CD5EA"/>
                    </a:solidFill>
                  </a:tcPr>
                </a:tc>
                <a:tc>
                  <a:txBody>
                    <a:bodyPr/>
                    <a:lstStyle>
                      <a:lvl1pPr marL="17463">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defRPr>
                      </a:lvl1pPr>
                      <a:lvl2pPr marL="742950" indent="-28575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defRPr>
                      </a:lvl2pPr>
                      <a:lvl3pPr marL="1143000" indent="-22860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defRPr>
                      </a:lvl3pPr>
                      <a:lvl4pPr marL="1600200" indent="-22860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defRPr>
                      </a:lvl4pPr>
                      <a:lvl5pPr marL="2057400" indent="-22860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defRPr>
                      </a:lvl9pPr>
                    </a:lstStyle>
                    <a:p>
                      <a:pPr marL="17463" marR="0" lvl="0" indent="0" algn="l" defTabSz="914400" rtl="0" eaLnBrk="1" fontAlgn="t" latinLnBrk="0" hangingPunct="1">
                        <a:lnSpc>
                          <a:spcPct val="107000"/>
                        </a:lnSpc>
                        <a:spcBef>
                          <a:spcPct val="0"/>
                        </a:spcBef>
                        <a:spcAft>
                          <a:spcPct val="0"/>
                        </a:spcAft>
                        <a:buClrTx/>
                        <a:buSzTx/>
                        <a:buFontTx/>
                        <a:buNone/>
                        <a:tabLst/>
                      </a:pPr>
                      <a:r>
                        <a:rPr kumimoji="0" lang="it-IT" altLang="en-US" sz="1000" b="0" i="0" u="none" strike="noStrike" cap="none" normalizeH="0" baseline="0">
                          <a:ln>
                            <a:noFill/>
                          </a:ln>
                          <a:solidFill>
                            <a:srgbClr val="000000"/>
                          </a:solidFill>
                          <a:effectLst/>
                          <a:latin typeface="Constantia" panose="02030602050306030303" pitchFamily="18" charset="0"/>
                          <a:cs typeface="Arial" panose="020B0604020202020204" pitchFamily="34" charset="0"/>
                        </a:rPr>
                        <a:t>6. Non-specific SRD in 863 – 876 MHz </a:t>
                      </a:r>
                      <a:endParaRPr kumimoji="0" lang="it-IT" altLang="en-US" sz="1800" b="0" i="0" u="none" strike="noStrike" cap="none" normalizeH="0" baseline="0">
                        <a:ln>
                          <a:noFill/>
                        </a:ln>
                        <a:solidFill>
                          <a:srgbClr val="000000"/>
                        </a:solidFill>
                        <a:effectLst/>
                        <a:latin typeface="Arial" panose="020B0604020202020204" pitchFamily="34" charset="0"/>
                        <a:cs typeface="Arial" panose="020B0604020202020204" pitchFamily="34" charset="0"/>
                      </a:endParaRPr>
                    </a:p>
                  </a:txBody>
                  <a:tcPr marL="67310" marR="34925" marT="48888"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CD5EA"/>
                    </a:solidFill>
                  </a:tcPr>
                </a:tc>
                <a:extLst>
                  <a:ext uri="{0D108BD9-81ED-4DB2-BD59-A6C34878D82A}">
                    <a16:rowId xmlns:a16="http://schemas.microsoft.com/office/drawing/2014/main" val="10001"/>
                  </a:ext>
                </a:extLst>
              </a:tr>
              <a:tr h="311658">
                <a:tc>
                  <a:txBody>
                    <a:bodyPr/>
                    <a:lstStyle>
                      <a:lvl1pPr>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defRPr>
                      </a:lvl1pPr>
                      <a:lvl2pPr marL="742950" indent="-28575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defRPr>
                      </a:lvl2pPr>
                      <a:lvl3pPr marL="1143000" indent="-22860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defRPr>
                      </a:lvl3pPr>
                      <a:lvl4pPr marL="1600200" indent="-22860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defRPr>
                      </a:lvl4pPr>
                      <a:lvl5pPr marL="2057400" indent="-22860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defRPr>
                      </a:lvl9pPr>
                    </a:lstStyle>
                    <a:p>
                      <a:pPr marL="0" marR="0" lvl="0" indent="0" algn="l" defTabSz="914400" rtl="0" eaLnBrk="1" fontAlgn="t" latinLnBrk="0" hangingPunct="1">
                        <a:lnSpc>
                          <a:spcPct val="107000"/>
                        </a:lnSpc>
                        <a:spcBef>
                          <a:spcPct val="0"/>
                        </a:spcBef>
                        <a:spcAft>
                          <a:spcPct val="0"/>
                        </a:spcAft>
                        <a:buClrTx/>
                        <a:buSzTx/>
                        <a:buFontTx/>
                        <a:buNone/>
                        <a:tabLst/>
                      </a:pPr>
                      <a:r>
                        <a:rPr kumimoji="0" lang="en-US" altLang="en-US" sz="1000" b="1" i="0" u="none" strike="noStrike" cap="none" normalizeH="0" baseline="0">
                          <a:ln>
                            <a:noFill/>
                          </a:ln>
                          <a:solidFill>
                            <a:srgbClr val="FFFFFF"/>
                          </a:solidFill>
                          <a:effectLst/>
                          <a:latin typeface="Constantia" panose="02030602050306030303" pitchFamily="18" charset="0"/>
                          <a:cs typeface="Arial" panose="020B0604020202020204" pitchFamily="34" charset="0"/>
                        </a:rPr>
                        <a:t>2 </a:t>
                      </a:r>
                      <a:endParaRPr kumimoji="0" lang="en-US" altLang="en-US" sz="1800" b="0" i="0" u="none" strike="noStrike" cap="none" normalizeH="0" baseline="0">
                        <a:ln>
                          <a:noFill/>
                        </a:ln>
                        <a:solidFill>
                          <a:srgbClr val="FFFFFF"/>
                        </a:solidFill>
                        <a:effectLst/>
                        <a:latin typeface="Arial" panose="020B0604020202020204" pitchFamily="34" charset="0"/>
                        <a:cs typeface="Arial" panose="020B0604020202020204" pitchFamily="34" charset="0"/>
                      </a:endParaRPr>
                    </a:p>
                  </a:txBody>
                  <a:tcPr marL="67310" marR="34925" marT="48888"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defRPr>
                      </a:lvl1pPr>
                      <a:lvl2pPr marL="742950" indent="-28575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defRPr>
                      </a:lvl2pPr>
                      <a:lvl3pPr marL="1143000" indent="-22860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defRPr>
                      </a:lvl3pPr>
                      <a:lvl4pPr marL="1600200" indent="-22860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defRPr>
                      </a:lvl4pPr>
                      <a:lvl5pPr marL="2057400" indent="-22860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defRPr>
                      </a:lvl9pPr>
                    </a:lstStyle>
                    <a:p>
                      <a:pPr marL="0" marR="0" lvl="0" indent="0" algn="l" defTabSz="914400" rtl="0" eaLnBrk="1" fontAlgn="t" latinLnBrk="0" hangingPunct="1">
                        <a:lnSpc>
                          <a:spcPct val="107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nstantia" panose="02030602050306030303" pitchFamily="18" charset="0"/>
                          <a:cs typeface="Arial" panose="020B0604020202020204" pitchFamily="34" charset="0"/>
                        </a:rPr>
                        <a:t>890-942 MHz (CIVIL) </a:t>
                      </a:r>
                      <a:endParaRPr kumimoji="0" lang="en-US" altLang="en-US" sz="1800" b="0" i="0" u="none" strike="noStrike" cap="none" normalizeH="0" baseline="0">
                        <a:ln>
                          <a:noFill/>
                        </a:ln>
                        <a:solidFill>
                          <a:srgbClr val="000000"/>
                        </a:solidFill>
                        <a:effectLst/>
                        <a:latin typeface="Arial" panose="020B0604020202020204" pitchFamily="34" charset="0"/>
                        <a:cs typeface="Arial" panose="020B0604020202020204" pitchFamily="34" charset="0"/>
                      </a:endParaRPr>
                    </a:p>
                  </a:txBody>
                  <a:tcPr marL="67310" marR="34925" marT="48888"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BF5"/>
                    </a:solidFill>
                  </a:tcPr>
                </a:tc>
                <a:tc>
                  <a:txBody>
                    <a:bodyPr/>
                    <a:lstStyle>
                      <a:lvl1pPr marL="17463">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defRPr>
                      </a:lvl1pPr>
                      <a:lvl2pPr marL="742950" indent="-28575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defRPr>
                      </a:lvl2pPr>
                      <a:lvl3pPr marL="1143000" indent="-22860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defRPr>
                      </a:lvl3pPr>
                      <a:lvl4pPr marL="1600200" indent="-22860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defRPr>
                      </a:lvl4pPr>
                      <a:lvl5pPr marL="2057400" indent="-22860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defRPr>
                      </a:lvl9pPr>
                    </a:lstStyle>
                    <a:p>
                      <a:pPr marL="17463" marR="0" lvl="0" indent="0" algn="l" defTabSz="914400" rtl="0" eaLnBrk="1" fontAlgn="t" latinLnBrk="0" hangingPunct="1">
                        <a:lnSpc>
                          <a:spcPct val="107000"/>
                        </a:lnSpc>
                        <a:spcBef>
                          <a:spcPct val="0"/>
                        </a:spcBef>
                        <a:spcAft>
                          <a:spcPct val="0"/>
                        </a:spcAft>
                        <a:buClrTx/>
                        <a:buSzTx/>
                        <a:buFontTx/>
                        <a:buNone/>
                        <a:tabLst/>
                      </a:pPr>
                      <a:r>
                        <a:rPr kumimoji="0" lang="it-IT" altLang="en-US" sz="1000" b="0" i="0" u="none" strike="noStrike" cap="none" normalizeH="0" baseline="0">
                          <a:ln>
                            <a:noFill/>
                          </a:ln>
                          <a:solidFill>
                            <a:srgbClr val="000000"/>
                          </a:solidFill>
                          <a:effectLst/>
                          <a:latin typeface="Constantia" panose="02030602050306030303" pitchFamily="18" charset="0"/>
                          <a:cs typeface="Arial" panose="020B0604020202020204" pitchFamily="34" charset="0"/>
                        </a:rPr>
                        <a:t>3. Non-specific SRD in 915 – 921 MHz </a:t>
                      </a:r>
                      <a:endParaRPr kumimoji="0" lang="it-IT" altLang="en-US" sz="1800" b="0" i="0" u="none" strike="noStrike" cap="none" normalizeH="0" baseline="0">
                        <a:ln>
                          <a:noFill/>
                        </a:ln>
                        <a:solidFill>
                          <a:srgbClr val="000000"/>
                        </a:solidFill>
                        <a:effectLst/>
                        <a:latin typeface="Arial" panose="020B0604020202020204" pitchFamily="34" charset="0"/>
                        <a:cs typeface="Arial" panose="020B0604020202020204" pitchFamily="34" charset="0"/>
                      </a:endParaRPr>
                    </a:p>
                  </a:txBody>
                  <a:tcPr marL="67310" marR="34925" marT="48888"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BF5"/>
                    </a:solidFill>
                  </a:tcPr>
                </a:tc>
                <a:extLst>
                  <a:ext uri="{0D108BD9-81ED-4DB2-BD59-A6C34878D82A}">
                    <a16:rowId xmlns:a16="http://schemas.microsoft.com/office/drawing/2014/main" val="10002"/>
                  </a:ext>
                </a:extLst>
              </a:tr>
              <a:tr h="910732">
                <a:tc>
                  <a:txBody>
                    <a:bodyPr/>
                    <a:lstStyle>
                      <a:lvl1pPr>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defRPr>
                      </a:lvl1pPr>
                      <a:lvl2pPr marL="742950" indent="-28575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defRPr>
                      </a:lvl2pPr>
                      <a:lvl3pPr marL="1143000" indent="-22860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defRPr>
                      </a:lvl3pPr>
                      <a:lvl4pPr marL="1600200" indent="-22860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defRPr>
                      </a:lvl4pPr>
                      <a:lvl5pPr marL="2057400" indent="-22860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defRPr>
                      </a:lvl9pPr>
                    </a:lstStyle>
                    <a:p>
                      <a:pPr marL="0" marR="0" lvl="0" indent="0" algn="l" defTabSz="914400" rtl="0" eaLnBrk="1" fontAlgn="t" latinLnBrk="0" hangingPunct="1">
                        <a:lnSpc>
                          <a:spcPct val="107000"/>
                        </a:lnSpc>
                        <a:spcBef>
                          <a:spcPct val="0"/>
                        </a:spcBef>
                        <a:spcAft>
                          <a:spcPct val="0"/>
                        </a:spcAft>
                        <a:buClrTx/>
                        <a:buSzTx/>
                        <a:buFontTx/>
                        <a:buNone/>
                        <a:tabLst/>
                      </a:pPr>
                      <a:r>
                        <a:rPr kumimoji="0" lang="en-US" altLang="en-US" sz="1000" b="1" i="0" u="none" strike="noStrike" cap="none" normalizeH="0" baseline="0">
                          <a:ln>
                            <a:noFill/>
                          </a:ln>
                          <a:solidFill>
                            <a:srgbClr val="FFFFFF"/>
                          </a:solidFill>
                          <a:effectLst/>
                          <a:latin typeface="Constantia" panose="02030602050306030303" pitchFamily="18" charset="0"/>
                          <a:cs typeface="Arial" panose="020B0604020202020204" pitchFamily="34" charset="0"/>
                        </a:rPr>
                        <a:t>3 </a:t>
                      </a:r>
                      <a:endParaRPr kumimoji="0" lang="en-US" altLang="en-US" sz="1800" b="0" i="0" u="none" strike="noStrike" cap="none" normalizeH="0" baseline="0">
                        <a:ln>
                          <a:noFill/>
                        </a:ln>
                        <a:solidFill>
                          <a:srgbClr val="FFFFFF"/>
                        </a:solidFill>
                        <a:effectLst/>
                        <a:latin typeface="Arial" panose="020B0604020202020204" pitchFamily="34" charset="0"/>
                        <a:cs typeface="Arial" panose="020B0604020202020204" pitchFamily="34" charset="0"/>
                      </a:endParaRPr>
                    </a:p>
                  </a:txBody>
                  <a:tcPr marL="67310" marR="34925" marT="48888"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defRPr>
                      </a:lvl1pPr>
                      <a:lvl2pPr marL="742950" indent="-28575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defRPr>
                      </a:lvl2pPr>
                      <a:lvl3pPr marL="1143000" indent="-22860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defRPr>
                      </a:lvl3pPr>
                      <a:lvl4pPr marL="1600200" indent="-22860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defRPr>
                      </a:lvl4pPr>
                      <a:lvl5pPr marL="2057400" indent="-22860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defRPr>
                      </a:lvl9pPr>
                    </a:lstStyle>
                    <a:p>
                      <a:pPr marL="0" marR="0" lvl="0" indent="0" algn="l" defTabSz="914400" rtl="0" eaLnBrk="1" fontAlgn="t" latinLnBrk="0" hangingPunct="1">
                        <a:lnSpc>
                          <a:spcPct val="107000"/>
                        </a:lnSpc>
                        <a:spcBef>
                          <a:spcPct val="0"/>
                        </a:spcBef>
                        <a:spcAft>
                          <a:spcPts val="563"/>
                        </a:spcAft>
                        <a:buClrTx/>
                        <a:buSzTx/>
                        <a:buFontTx/>
                        <a:buNone/>
                        <a:tabLst/>
                      </a:pPr>
                      <a:r>
                        <a:rPr kumimoji="0" lang="en-US" altLang="en-US" sz="1000" b="0" i="0" u="none" strike="noStrike" cap="none" normalizeH="0" baseline="0">
                          <a:ln>
                            <a:noFill/>
                          </a:ln>
                          <a:solidFill>
                            <a:srgbClr val="000000"/>
                          </a:solidFill>
                          <a:effectLst/>
                          <a:latin typeface="Constantia" panose="02030602050306030303" pitchFamily="18" charset="0"/>
                          <a:cs typeface="Arial" panose="020B0604020202020204" pitchFamily="34" charset="0"/>
                        </a:rPr>
                        <a:t>2 400-2 450 MHz (CIVIL) </a:t>
                      </a:r>
                      <a:endParaRPr kumimoji="0" lang="en-US" altLang="en-US" sz="1800" b="0" i="0" u="none" strike="noStrike" cap="none" normalizeH="0" baseline="0">
                        <a:ln>
                          <a:noFill/>
                        </a:ln>
                        <a:solidFill>
                          <a:srgbClr val="000000"/>
                        </a:solidFill>
                        <a:effectLst/>
                        <a:latin typeface="Constantia" panose="02030602050306030303" pitchFamily="18" charset="0"/>
                        <a:cs typeface="Arial" panose="020B0604020202020204" pitchFamily="34" charset="0"/>
                      </a:endParaRPr>
                    </a:p>
                    <a:p>
                      <a:pPr marL="0" marR="0" lvl="0" indent="0" algn="l" defTabSz="914400" rtl="0" eaLnBrk="1" fontAlgn="t" latinLnBrk="0" hangingPunct="1">
                        <a:lnSpc>
                          <a:spcPct val="107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nstantia" panose="02030602050306030303" pitchFamily="18" charset="0"/>
                          <a:cs typeface="Arial" panose="020B0604020202020204" pitchFamily="34" charset="0"/>
                        </a:rPr>
                        <a:t>2 450-2 483.5 MHz (CIVIL) </a:t>
                      </a:r>
                      <a:endParaRPr kumimoji="0" lang="en-US" altLang="en-US" sz="1800" b="0" i="0" u="none" strike="noStrike" cap="none" normalizeH="0" baseline="0">
                        <a:ln>
                          <a:noFill/>
                        </a:ln>
                        <a:solidFill>
                          <a:srgbClr val="000000"/>
                        </a:solidFill>
                        <a:effectLst/>
                        <a:latin typeface="Arial" panose="020B0604020202020204" pitchFamily="34" charset="0"/>
                        <a:cs typeface="Arial" panose="020B0604020202020204" pitchFamily="34" charset="0"/>
                      </a:endParaRPr>
                    </a:p>
                  </a:txBody>
                  <a:tcPr marL="67310" marR="34925" marT="48888"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CD5EA"/>
                    </a:solidFill>
                  </a:tcPr>
                </a:tc>
                <a:tc>
                  <a:txBody>
                    <a:bodyPr/>
                    <a:lstStyle>
                      <a:lvl1pPr marL="17463">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defRPr>
                      </a:lvl1pPr>
                      <a:lvl2pPr marL="742950" indent="-28575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defRPr>
                      </a:lvl2pPr>
                      <a:lvl3pPr marL="1143000" indent="-22860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defRPr>
                      </a:lvl3pPr>
                      <a:lvl4pPr marL="1600200" indent="-22860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defRPr>
                      </a:lvl4pPr>
                      <a:lvl5pPr marL="2057400" indent="-22860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defRPr>
                      </a:lvl9pPr>
                    </a:lstStyle>
                    <a:p>
                      <a:pPr marL="17463" marR="0" lvl="0" indent="0" algn="l" defTabSz="914400" rtl="0" eaLnBrk="1" fontAlgn="t" latinLnBrk="0" hangingPunct="1">
                        <a:lnSpc>
                          <a:spcPct val="107000"/>
                        </a:lnSpc>
                        <a:spcBef>
                          <a:spcPct val="0"/>
                        </a:spcBef>
                        <a:spcAft>
                          <a:spcPts val="575"/>
                        </a:spcAft>
                        <a:buClrTx/>
                        <a:buSzTx/>
                        <a:buFontTx/>
                        <a:buNone/>
                        <a:tabLst/>
                      </a:pPr>
                      <a:r>
                        <a:rPr kumimoji="0" lang="en-US" altLang="en-US" sz="1000" b="0" i="0" u="none" strike="noStrike" cap="none" normalizeH="0" baseline="0">
                          <a:ln>
                            <a:noFill/>
                          </a:ln>
                          <a:solidFill>
                            <a:srgbClr val="000000"/>
                          </a:solidFill>
                          <a:effectLst/>
                          <a:latin typeface="Constantia" panose="02030602050306030303" pitchFamily="18" charset="0"/>
                          <a:cs typeface="Arial" panose="020B0604020202020204" pitchFamily="34" charset="0"/>
                        </a:rPr>
                        <a:t>1. ISM applications in 2400 – 2500 MHz </a:t>
                      </a:r>
                      <a:endParaRPr kumimoji="0" lang="en-US" altLang="en-US" sz="1800" b="0" i="0" u="none" strike="noStrike" cap="none" normalizeH="0" baseline="0">
                        <a:ln>
                          <a:noFill/>
                        </a:ln>
                        <a:solidFill>
                          <a:srgbClr val="000000"/>
                        </a:solidFill>
                        <a:effectLst/>
                        <a:latin typeface="Constantia" panose="02030602050306030303" pitchFamily="18" charset="0"/>
                        <a:cs typeface="Arial" panose="020B0604020202020204" pitchFamily="34" charset="0"/>
                      </a:endParaRPr>
                    </a:p>
                    <a:p>
                      <a:pPr marL="17463" marR="0" lvl="0" indent="0" algn="l" defTabSz="914400" rtl="0" eaLnBrk="1" fontAlgn="t" latinLnBrk="0" hangingPunct="1">
                        <a:lnSpc>
                          <a:spcPct val="107000"/>
                        </a:lnSpc>
                        <a:spcBef>
                          <a:spcPct val="0"/>
                        </a:spcBef>
                        <a:spcAft>
                          <a:spcPts val="563"/>
                        </a:spcAft>
                        <a:buClrTx/>
                        <a:buSzTx/>
                        <a:buFontTx/>
                        <a:buNone/>
                        <a:tabLst/>
                      </a:pPr>
                      <a:r>
                        <a:rPr kumimoji="0" lang="en-US" altLang="en-US" sz="1000" b="0" i="0" u="none" strike="noStrike" cap="none" normalizeH="0" baseline="0">
                          <a:ln>
                            <a:noFill/>
                          </a:ln>
                          <a:solidFill>
                            <a:srgbClr val="000000"/>
                          </a:solidFill>
                          <a:effectLst/>
                          <a:latin typeface="Constantia" panose="02030602050306030303" pitchFamily="18" charset="0"/>
                          <a:cs typeface="Arial" panose="020B0604020202020204" pitchFamily="34" charset="0"/>
                        </a:rPr>
                        <a:t>3. Non-specific SRD devices in the band 2400 – 2483.5 </a:t>
                      </a:r>
                      <a:endParaRPr kumimoji="0" lang="en-US" altLang="en-US" sz="1800" b="0" i="0" u="none" strike="noStrike" cap="none" normalizeH="0" baseline="0">
                        <a:ln>
                          <a:noFill/>
                        </a:ln>
                        <a:solidFill>
                          <a:srgbClr val="000000"/>
                        </a:solidFill>
                        <a:effectLst/>
                        <a:latin typeface="Constantia" panose="02030602050306030303" pitchFamily="18" charset="0"/>
                        <a:cs typeface="Arial" panose="020B0604020202020204" pitchFamily="34" charset="0"/>
                      </a:endParaRPr>
                    </a:p>
                    <a:p>
                      <a:pPr marL="17463" marR="0" lvl="0" indent="0" algn="l" defTabSz="914400" rtl="0" eaLnBrk="1" fontAlgn="t" latinLnBrk="0" hangingPunct="1">
                        <a:lnSpc>
                          <a:spcPct val="107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nstantia" panose="02030602050306030303" pitchFamily="18" charset="0"/>
                          <a:cs typeface="Arial" panose="020B0604020202020204" pitchFamily="34" charset="0"/>
                        </a:rPr>
                        <a:t>MHz </a:t>
                      </a:r>
                      <a:endParaRPr kumimoji="0" lang="en-US" altLang="en-US" sz="1800" b="0" i="0" u="none" strike="noStrike" cap="none" normalizeH="0" baseline="0">
                        <a:ln>
                          <a:noFill/>
                        </a:ln>
                        <a:solidFill>
                          <a:srgbClr val="000000"/>
                        </a:solidFill>
                        <a:effectLst/>
                        <a:latin typeface="Arial" panose="020B0604020202020204" pitchFamily="34" charset="0"/>
                        <a:cs typeface="Arial" panose="020B0604020202020204" pitchFamily="34" charset="0"/>
                      </a:endParaRPr>
                    </a:p>
                  </a:txBody>
                  <a:tcPr marL="67310" marR="34925" marT="48888"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CD5EA"/>
                    </a:solidFill>
                  </a:tcPr>
                </a:tc>
                <a:extLst>
                  <a:ext uri="{0D108BD9-81ED-4DB2-BD59-A6C34878D82A}">
                    <a16:rowId xmlns:a16="http://schemas.microsoft.com/office/drawing/2014/main" val="10003"/>
                  </a:ext>
                </a:extLst>
              </a:tr>
              <a:tr h="1511540">
                <a:tc>
                  <a:txBody>
                    <a:bodyPr/>
                    <a:lstStyle>
                      <a:lvl1pPr>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defRPr>
                      </a:lvl1pPr>
                      <a:lvl2pPr marL="742950" indent="-28575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defRPr>
                      </a:lvl2pPr>
                      <a:lvl3pPr marL="1143000" indent="-22860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defRPr>
                      </a:lvl3pPr>
                      <a:lvl4pPr marL="1600200" indent="-22860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defRPr>
                      </a:lvl4pPr>
                      <a:lvl5pPr marL="2057400" indent="-22860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defRPr>
                      </a:lvl9pPr>
                    </a:lstStyle>
                    <a:p>
                      <a:pPr marL="0" marR="0" lvl="0" indent="0" algn="l" defTabSz="914400" rtl="0" eaLnBrk="1" fontAlgn="t" latinLnBrk="0" hangingPunct="1">
                        <a:lnSpc>
                          <a:spcPct val="107000"/>
                        </a:lnSpc>
                        <a:spcBef>
                          <a:spcPct val="0"/>
                        </a:spcBef>
                        <a:spcAft>
                          <a:spcPct val="0"/>
                        </a:spcAft>
                        <a:buClrTx/>
                        <a:buSzTx/>
                        <a:buFontTx/>
                        <a:buNone/>
                        <a:tabLst/>
                      </a:pPr>
                      <a:r>
                        <a:rPr kumimoji="0" lang="en-US" altLang="en-US" sz="1000" b="1" i="0" u="none" strike="noStrike" cap="none" normalizeH="0" baseline="0">
                          <a:ln>
                            <a:noFill/>
                          </a:ln>
                          <a:solidFill>
                            <a:srgbClr val="FFFFFF"/>
                          </a:solidFill>
                          <a:effectLst/>
                          <a:latin typeface="Constantia" panose="02030602050306030303" pitchFamily="18" charset="0"/>
                          <a:cs typeface="Arial" panose="020B0604020202020204" pitchFamily="34" charset="0"/>
                        </a:rPr>
                        <a:t>4 </a:t>
                      </a:r>
                      <a:endParaRPr kumimoji="0" lang="en-US" altLang="en-US" sz="1800" b="0" i="0" u="none" strike="noStrike" cap="none" normalizeH="0" baseline="0">
                        <a:ln>
                          <a:noFill/>
                        </a:ln>
                        <a:solidFill>
                          <a:srgbClr val="FFFFFF"/>
                        </a:solidFill>
                        <a:effectLst/>
                        <a:latin typeface="Arial" panose="020B0604020202020204" pitchFamily="34" charset="0"/>
                        <a:cs typeface="Arial" panose="020B0604020202020204" pitchFamily="34" charset="0"/>
                      </a:endParaRPr>
                    </a:p>
                  </a:txBody>
                  <a:tcPr marL="67310" marR="34925" marT="48888"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defRPr>
                      </a:lvl1pPr>
                      <a:lvl2pPr marL="742950" indent="-28575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defRPr>
                      </a:lvl2pPr>
                      <a:lvl3pPr marL="1143000" indent="-22860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defRPr>
                      </a:lvl3pPr>
                      <a:lvl4pPr marL="1600200" indent="-22860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defRPr>
                      </a:lvl4pPr>
                      <a:lvl5pPr marL="2057400" indent="-22860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defRPr>
                      </a:lvl9pPr>
                    </a:lstStyle>
                    <a:p>
                      <a:pPr marL="0" marR="0" lvl="0" indent="0" algn="l" defTabSz="914400" rtl="0" eaLnBrk="1" fontAlgn="t" latinLnBrk="0" hangingPunct="1">
                        <a:lnSpc>
                          <a:spcPct val="107000"/>
                        </a:lnSpc>
                        <a:spcBef>
                          <a:spcPct val="0"/>
                        </a:spcBef>
                        <a:spcAft>
                          <a:spcPct val="0"/>
                        </a:spcAft>
                        <a:buClrTx/>
                        <a:buSzTx/>
                        <a:buFontTx/>
                        <a:buNone/>
                        <a:tabLst/>
                      </a:pPr>
                      <a:r>
                        <a:rPr kumimoji="0" lang="de-DE" altLang="en-US" sz="1000" b="0" i="0" u="none" strike="noStrike" cap="none" normalizeH="0" baseline="0">
                          <a:ln>
                            <a:noFill/>
                          </a:ln>
                          <a:solidFill>
                            <a:srgbClr val="000000"/>
                          </a:solidFill>
                          <a:effectLst/>
                          <a:latin typeface="Constantia" panose="02030602050306030303" pitchFamily="18" charset="0"/>
                          <a:cs typeface="Arial" panose="020B0604020202020204" pitchFamily="34" charset="0"/>
                        </a:rPr>
                        <a:t>5 725-5 830 MHz (SHRD) </a:t>
                      </a:r>
                      <a:endParaRPr kumimoji="0" lang="de-DE" altLang="en-US" sz="1800" b="0" i="0" u="none" strike="noStrike" cap="none" normalizeH="0" baseline="0">
                        <a:ln>
                          <a:noFill/>
                        </a:ln>
                        <a:solidFill>
                          <a:srgbClr val="000000"/>
                        </a:solidFill>
                        <a:effectLst/>
                        <a:latin typeface="Arial" panose="020B0604020202020204" pitchFamily="34" charset="0"/>
                        <a:cs typeface="Arial" panose="020B0604020202020204" pitchFamily="34" charset="0"/>
                      </a:endParaRPr>
                    </a:p>
                  </a:txBody>
                  <a:tcPr marL="67310" marR="34925" marT="48888"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BF5"/>
                    </a:solidFill>
                  </a:tcPr>
                </a:tc>
                <a:tc>
                  <a:txBody>
                    <a:bodyPr/>
                    <a:lstStyle>
                      <a:lvl1pPr marL="100013" indent="-80963">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defRPr>
                      </a:lvl1pPr>
                      <a:lvl2pPr marL="742950" indent="-28575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defRPr>
                      </a:lvl2pPr>
                      <a:lvl3pPr marL="1143000" indent="-22860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defRPr>
                      </a:lvl3pPr>
                      <a:lvl4pPr marL="1600200" indent="-22860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defRPr>
                      </a:lvl4pPr>
                      <a:lvl5pPr marL="2057400" indent="-22860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defRPr>
                      </a:lvl9pPr>
                    </a:lstStyle>
                    <a:p>
                      <a:pPr marL="100013" marR="0" lvl="0" indent="-80963" algn="l" defTabSz="914400" rtl="0" eaLnBrk="1" fontAlgn="t" latinLnBrk="0" hangingPunct="1">
                        <a:lnSpc>
                          <a:spcPct val="157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nstantia" panose="02030602050306030303" pitchFamily="18" charset="0"/>
                          <a:cs typeface="Arial" panose="020B0604020202020204" pitchFamily="34" charset="0"/>
                        </a:rPr>
                        <a:t>1. Point to point and point to multipoint systems in the band 5 670-5 850 MHz </a:t>
                      </a:r>
                      <a:endParaRPr kumimoji="0" lang="en-US" altLang="en-US" sz="1800" b="0" i="0" u="none" strike="noStrike" cap="none" normalizeH="0" baseline="0">
                        <a:ln>
                          <a:noFill/>
                        </a:ln>
                        <a:solidFill>
                          <a:srgbClr val="000000"/>
                        </a:solidFill>
                        <a:effectLst/>
                        <a:latin typeface="Constantia" panose="02030602050306030303" pitchFamily="18" charset="0"/>
                        <a:cs typeface="Arial" panose="020B0604020202020204" pitchFamily="34" charset="0"/>
                      </a:endParaRPr>
                    </a:p>
                    <a:p>
                      <a:pPr marL="100013" marR="0" lvl="0" indent="-80963" algn="l" defTabSz="914400" rtl="0" eaLnBrk="1" fontAlgn="t" latinLnBrk="0" hangingPunct="1">
                        <a:lnSpc>
                          <a:spcPct val="107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nstantia" panose="02030602050306030303" pitchFamily="18" charset="0"/>
                          <a:cs typeface="Arial" panose="020B0604020202020204" pitchFamily="34" charset="0"/>
                        </a:rPr>
                        <a:t>5. CT; Tracking, Tracing and Data Acquisition; Transport and Traffic Telematics (TTT), detecting movement and alert and Nonspecific SRD devices </a:t>
                      </a:r>
                      <a:endParaRPr kumimoji="0" lang="en-US" altLang="en-US" sz="1800" b="0" i="0" u="none" strike="noStrike" cap="none" normalizeH="0" baseline="0">
                        <a:ln>
                          <a:noFill/>
                        </a:ln>
                        <a:solidFill>
                          <a:srgbClr val="000000"/>
                        </a:solidFill>
                        <a:effectLst/>
                        <a:latin typeface="Arial" panose="020B0604020202020204" pitchFamily="34" charset="0"/>
                        <a:cs typeface="Arial" panose="020B0604020202020204" pitchFamily="34" charset="0"/>
                      </a:endParaRPr>
                    </a:p>
                  </a:txBody>
                  <a:tcPr marL="67310" marR="34925" marT="48888"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BF5"/>
                    </a:solidFill>
                  </a:tcPr>
                </a:tc>
                <a:extLst>
                  <a:ext uri="{0D108BD9-81ED-4DB2-BD59-A6C34878D82A}">
                    <a16:rowId xmlns:a16="http://schemas.microsoft.com/office/drawing/2014/main" val="10004"/>
                  </a:ext>
                </a:extLst>
              </a:tr>
              <a:tr h="1212002">
                <a:tc>
                  <a:txBody>
                    <a:bodyPr/>
                    <a:lstStyle>
                      <a:lvl1pPr>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defRPr>
                      </a:lvl1pPr>
                      <a:lvl2pPr marL="742950" indent="-28575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defRPr>
                      </a:lvl2pPr>
                      <a:lvl3pPr marL="1143000" indent="-22860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defRPr>
                      </a:lvl3pPr>
                      <a:lvl4pPr marL="1600200" indent="-22860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defRPr>
                      </a:lvl4pPr>
                      <a:lvl5pPr marL="2057400" indent="-22860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defRPr>
                      </a:lvl9pPr>
                    </a:lstStyle>
                    <a:p>
                      <a:pPr marL="0" marR="0" lvl="0" indent="0" algn="l" defTabSz="914400" rtl="0" eaLnBrk="1" fontAlgn="t" latinLnBrk="0" hangingPunct="1">
                        <a:lnSpc>
                          <a:spcPct val="107000"/>
                        </a:lnSpc>
                        <a:spcBef>
                          <a:spcPct val="0"/>
                        </a:spcBef>
                        <a:spcAft>
                          <a:spcPct val="0"/>
                        </a:spcAft>
                        <a:buClrTx/>
                        <a:buSzTx/>
                        <a:buFontTx/>
                        <a:buNone/>
                        <a:tabLst/>
                      </a:pPr>
                      <a:r>
                        <a:rPr kumimoji="0" lang="en-US" altLang="en-US" sz="1000" b="1" i="0" u="none" strike="noStrike" cap="none" normalizeH="0" baseline="0">
                          <a:ln>
                            <a:noFill/>
                          </a:ln>
                          <a:solidFill>
                            <a:srgbClr val="FFFFFF"/>
                          </a:solidFill>
                          <a:effectLst/>
                          <a:latin typeface="Constantia" panose="02030602050306030303" pitchFamily="18" charset="0"/>
                          <a:cs typeface="Arial" panose="020B0604020202020204" pitchFamily="34" charset="0"/>
                        </a:rPr>
                        <a:t>5 </a:t>
                      </a:r>
                      <a:endParaRPr kumimoji="0" lang="en-US" altLang="en-US" sz="1800" b="0" i="0" u="none" strike="noStrike" cap="none" normalizeH="0" baseline="0">
                        <a:ln>
                          <a:noFill/>
                        </a:ln>
                        <a:solidFill>
                          <a:srgbClr val="FFFFFF"/>
                        </a:solidFill>
                        <a:effectLst/>
                        <a:latin typeface="Arial" panose="020B0604020202020204" pitchFamily="34" charset="0"/>
                        <a:cs typeface="Arial" panose="020B0604020202020204" pitchFamily="34" charset="0"/>
                      </a:endParaRPr>
                    </a:p>
                  </a:txBody>
                  <a:tcPr marL="67310" marR="34925" marT="48888"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defRPr>
                      </a:lvl1pPr>
                      <a:lvl2pPr marL="742950" indent="-28575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defRPr>
                      </a:lvl2pPr>
                      <a:lvl3pPr marL="1143000" indent="-22860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defRPr>
                      </a:lvl3pPr>
                      <a:lvl4pPr marL="1600200" indent="-22860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defRPr>
                      </a:lvl4pPr>
                      <a:lvl5pPr marL="2057400" indent="-22860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defRPr>
                      </a:lvl9pPr>
                    </a:lstStyle>
                    <a:p>
                      <a:pPr marL="0" marR="0" lvl="0" indent="0" algn="l" defTabSz="914400" rtl="0" eaLnBrk="1" fontAlgn="t" latinLnBrk="0" hangingPunct="1">
                        <a:lnSpc>
                          <a:spcPct val="107000"/>
                        </a:lnSpc>
                        <a:spcBef>
                          <a:spcPct val="0"/>
                        </a:spcBef>
                        <a:spcAft>
                          <a:spcPct val="0"/>
                        </a:spcAft>
                        <a:buClrTx/>
                        <a:buSzTx/>
                        <a:buFontTx/>
                        <a:buNone/>
                        <a:tabLst/>
                      </a:pPr>
                      <a:r>
                        <a:rPr kumimoji="0" lang="de-DE" altLang="en-US" sz="1000" b="0" i="0" u="none" strike="noStrike" cap="none" normalizeH="0" baseline="0">
                          <a:ln>
                            <a:noFill/>
                          </a:ln>
                          <a:solidFill>
                            <a:srgbClr val="000000"/>
                          </a:solidFill>
                          <a:effectLst/>
                          <a:latin typeface="Constantia" panose="02030602050306030303" pitchFamily="18" charset="0"/>
                          <a:cs typeface="Arial" panose="020B0604020202020204" pitchFamily="34" charset="0"/>
                        </a:rPr>
                        <a:t>5 830-5 850 MHz (SHRD) </a:t>
                      </a:r>
                      <a:endParaRPr kumimoji="0" lang="de-DE" altLang="en-US" sz="1800" b="0" i="0" u="none" strike="noStrike" cap="none" normalizeH="0" baseline="0">
                        <a:ln>
                          <a:noFill/>
                        </a:ln>
                        <a:solidFill>
                          <a:srgbClr val="000000"/>
                        </a:solidFill>
                        <a:effectLst/>
                        <a:latin typeface="Arial" panose="020B0604020202020204" pitchFamily="34" charset="0"/>
                        <a:cs typeface="Arial" panose="020B0604020202020204" pitchFamily="34" charset="0"/>
                      </a:endParaRPr>
                    </a:p>
                  </a:txBody>
                  <a:tcPr marL="67310" marR="34925" marT="48888"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CD5EA"/>
                    </a:solidFill>
                  </a:tcPr>
                </a:tc>
                <a:tc>
                  <a:txBody>
                    <a:bodyPr/>
                    <a:lstStyle>
                      <a:lvl1pPr marL="100013" indent="-80963">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defRPr>
                      </a:lvl1pPr>
                      <a:lvl2pPr marL="742950" indent="-28575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defRPr>
                      </a:lvl2pPr>
                      <a:lvl3pPr marL="1143000" indent="-22860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defRPr>
                      </a:lvl3pPr>
                      <a:lvl4pPr marL="1600200" indent="-22860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defRPr>
                      </a:lvl4pPr>
                      <a:lvl5pPr marL="2057400" indent="-22860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defRPr>
                      </a:lvl9pPr>
                    </a:lstStyle>
                    <a:p>
                      <a:pPr marL="100013" marR="0" lvl="0" indent="-80963" algn="l" defTabSz="914400" rtl="0" eaLnBrk="1" fontAlgn="t" latinLnBrk="0" hangingPunct="1">
                        <a:lnSpc>
                          <a:spcPct val="157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Constantia" panose="02030602050306030303" pitchFamily="18" charset="0"/>
                          <a:cs typeface="Arial" panose="020B0604020202020204" pitchFamily="34" charset="0"/>
                        </a:rPr>
                        <a:t>1. Point to point and point to multipoint systems in the band 5 670-5 850 MHz </a:t>
                      </a:r>
                      <a:endParaRPr kumimoji="0" lang="en-US" altLang="en-US" sz="1800" b="0" i="0" u="none" strike="noStrike" cap="none" normalizeH="0" baseline="0" dirty="0">
                        <a:ln>
                          <a:noFill/>
                        </a:ln>
                        <a:solidFill>
                          <a:srgbClr val="000000"/>
                        </a:solidFill>
                        <a:effectLst/>
                        <a:latin typeface="Constantia" panose="02030602050306030303" pitchFamily="18" charset="0"/>
                        <a:cs typeface="Arial" panose="020B0604020202020204" pitchFamily="34" charset="0"/>
                      </a:endParaRPr>
                    </a:p>
                    <a:p>
                      <a:pPr marL="100013" marR="0" lvl="0" indent="-80963" algn="l" defTabSz="914400" rtl="0" eaLnBrk="1" fontAlgn="t" latinLnBrk="0" hangingPunct="1">
                        <a:lnSpc>
                          <a:spcPct val="107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Constantia" panose="02030602050306030303" pitchFamily="18" charset="0"/>
                          <a:cs typeface="Arial" panose="020B0604020202020204" pitchFamily="34" charset="0"/>
                        </a:rPr>
                        <a:t>4. CT; Tracking, Tracing and Data Acquisition; detecting movement and alert and Nonspecific SRD devices </a:t>
                      </a:r>
                      <a:endParaRPr kumimoji="0" lang="en-US" altLang="en-US" sz="18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marL="67310" marR="34925" marT="48888"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CD5EA"/>
                    </a:solidFill>
                  </a:tcPr>
                </a:tc>
                <a:extLst>
                  <a:ext uri="{0D108BD9-81ED-4DB2-BD59-A6C34878D82A}">
                    <a16:rowId xmlns:a16="http://schemas.microsoft.com/office/drawing/2014/main" val="10005"/>
                  </a:ext>
                </a:extLst>
              </a:tr>
              <a:tr h="609464">
                <a:tc>
                  <a:txBody>
                    <a:bodyPr/>
                    <a:lstStyle>
                      <a:lvl1pPr>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defRPr>
                      </a:lvl1pPr>
                      <a:lvl2pPr marL="742950" indent="-28575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defRPr>
                      </a:lvl2pPr>
                      <a:lvl3pPr marL="1143000" indent="-22860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defRPr>
                      </a:lvl3pPr>
                      <a:lvl4pPr marL="1600200" indent="-22860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defRPr>
                      </a:lvl4pPr>
                      <a:lvl5pPr marL="2057400" indent="-22860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defRPr>
                      </a:lvl9pPr>
                    </a:lstStyle>
                    <a:p>
                      <a:pPr marL="0" marR="0" lvl="0" indent="0" algn="l" defTabSz="914400" rtl="0" eaLnBrk="1" fontAlgn="t" latinLnBrk="0" hangingPunct="1">
                        <a:lnSpc>
                          <a:spcPct val="107000"/>
                        </a:lnSpc>
                        <a:spcBef>
                          <a:spcPct val="0"/>
                        </a:spcBef>
                        <a:spcAft>
                          <a:spcPct val="0"/>
                        </a:spcAft>
                        <a:buClrTx/>
                        <a:buSzTx/>
                        <a:buFontTx/>
                        <a:buNone/>
                        <a:tabLst/>
                      </a:pPr>
                      <a:r>
                        <a:rPr kumimoji="0" lang="en-US" altLang="en-US" sz="1000" b="1" i="0" u="none" strike="noStrike" cap="none" normalizeH="0" baseline="0">
                          <a:ln>
                            <a:noFill/>
                          </a:ln>
                          <a:solidFill>
                            <a:srgbClr val="FFFFFF"/>
                          </a:solidFill>
                          <a:effectLst/>
                          <a:latin typeface="Constantia" panose="02030602050306030303" pitchFamily="18" charset="0"/>
                          <a:cs typeface="Arial" panose="020B0604020202020204" pitchFamily="34" charset="0"/>
                        </a:rPr>
                        <a:t>6 </a:t>
                      </a:r>
                      <a:endParaRPr kumimoji="0" lang="en-US" altLang="en-US" sz="1800" b="0" i="0" u="none" strike="noStrike" cap="none" normalizeH="0" baseline="0">
                        <a:ln>
                          <a:noFill/>
                        </a:ln>
                        <a:solidFill>
                          <a:srgbClr val="FFFFFF"/>
                        </a:solidFill>
                        <a:effectLst/>
                        <a:latin typeface="Arial" panose="020B0604020202020204" pitchFamily="34" charset="0"/>
                        <a:cs typeface="Arial" panose="020B0604020202020204" pitchFamily="34" charset="0"/>
                      </a:endParaRPr>
                    </a:p>
                  </a:txBody>
                  <a:tcPr marL="67310" marR="34925" marT="48888"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defRPr>
                      </a:lvl1pPr>
                      <a:lvl2pPr marL="742950" indent="-28575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defRPr>
                      </a:lvl2pPr>
                      <a:lvl3pPr marL="1143000" indent="-22860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defRPr>
                      </a:lvl3pPr>
                      <a:lvl4pPr marL="1600200" indent="-22860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defRPr>
                      </a:lvl4pPr>
                      <a:lvl5pPr marL="2057400" indent="-22860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defRPr>
                      </a:lvl9pPr>
                    </a:lstStyle>
                    <a:p>
                      <a:pPr marL="0" marR="0" lvl="0" indent="0" algn="l" defTabSz="914400" rtl="0" eaLnBrk="1" fontAlgn="t" latinLnBrk="0" hangingPunct="1">
                        <a:lnSpc>
                          <a:spcPct val="107000"/>
                        </a:lnSpc>
                        <a:spcBef>
                          <a:spcPct val="0"/>
                        </a:spcBef>
                        <a:spcAft>
                          <a:spcPct val="0"/>
                        </a:spcAft>
                        <a:buClrTx/>
                        <a:buSzTx/>
                        <a:buFontTx/>
                        <a:buNone/>
                        <a:tabLst/>
                      </a:pPr>
                      <a:r>
                        <a:rPr kumimoji="0" lang="de-DE" altLang="en-US" sz="1000" b="0" i="0" u="none" strike="noStrike" cap="none" normalizeH="0" baseline="0">
                          <a:ln>
                            <a:noFill/>
                          </a:ln>
                          <a:solidFill>
                            <a:srgbClr val="000000"/>
                          </a:solidFill>
                          <a:effectLst/>
                          <a:latin typeface="Constantia" panose="02030602050306030303" pitchFamily="18" charset="0"/>
                          <a:cs typeface="Arial" panose="020B0604020202020204" pitchFamily="34" charset="0"/>
                        </a:rPr>
                        <a:t>5 850-5 925 MHz (SHRD) </a:t>
                      </a:r>
                      <a:endParaRPr kumimoji="0" lang="de-DE" altLang="en-US" sz="1800" b="0" i="0" u="none" strike="noStrike" cap="none" normalizeH="0" baseline="0">
                        <a:ln>
                          <a:noFill/>
                        </a:ln>
                        <a:solidFill>
                          <a:srgbClr val="000000"/>
                        </a:solidFill>
                        <a:effectLst/>
                        <a:latin typeface="Arial" panose="020B0604020202020204" pitchFamily="34" charset="0"/>
                        <a:cs typeface="Arial" panose="020B0604020202020204" pitchFamily="34" charset="0"/>
                      </a:endParaRPr>
                    </a:p>
                  </a:txBody>
                  <a:tcPr marL="67310" marR="34925" marT="48888"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BF5"/>
                    </a:solidFill>
                  </a:tcPr>
                </a:tc>
                <a:tc>
                  <a:txBody>
                    <a:bodyPr/>
                    <a:lstStyle>
                      <a:lvl1pPr marL="100013" indent="-80963">
                        <a:spcBef>
                          <a:spcPct val="20000"/>
                        </a:spcBef>
                        <a:buClr>
                          <a:srgbClr val="0BD0D9"/>
                        </a:buClr>
                        <a:buSzPct val="95000"/>
                        <a:buFont typeface="Wingdings 2" panose="05020102010507070707" pitchFamily="18" charset="2"/>
                        <a:defRPr sz="2200">
                          <a:solidFill>
                            <a:schemeClr val="tx1"/>
                          </a:solidFill>
                          <a:latin typeface="Constantia" panose="02030602050306030303" pitchFamily="18" charset="0"/>
                        </a:defRPr>
                      </a:lvl1pPr>
                      <a:lvl2pPr marL="742950" indent="-285750">
                        <a:spcBef>
                          <a:spcPct val="20000"/>
                        </a:spcBef>
                        <a:buClr>
                          <a:schemeClr val="accent1"/>
                        </a:buClr>
                        <a:buSzPct val="85000"/>
                        <a:buFont typeface="Wingdings 2" panose="05020102010507070707" pitchFamily="18" charset="2"/>
                        <a:defRPr sz="2000">
                          <a:solidFill>
                            <a:schemeClr val="tx1"/>
                          </a:solidFill>
                          <a:latin typeface="Constantia" panose="02030602050306030303" pitchFamily="18" charset="0"/>
                        </a:defRPr>
                      </a:lvl2pPr>
                      <a:lvl3pPr marL="1143000" indent="-228600">
                        <a:spcBef>
                          <a:spcPct val="20000"/>
                        </a:spcBef>
                        <a:buClr>
                          <a:schemeClr val="accent2"/>
                        </a:buClr>
                        <a:buSzPct val="70000"/>
                        <a:buFont typeface="Wingdings 2" panose="05020102010507070707" pitchFamily="18" charset="2"/>
                        <a:defRPr sz="1900">
                          <a:solidFill>
                            <a:schemeClr val="tx1"/>
                          </a:solidFill>
                          <a:latin typeface="Constantia" panose="02030602050306030303" pitchFamily="18" charset="0"/>
                        </a:defRPr>
                      </a:lvl3pPr>
                      <a:lvl4pPr marL="1600200" indent="-228600">
                        <a:spcBef>
                          <a:spcPct val="20000"/>
                        </a:spcBef>
                        <a:buClr>
                          <a:srgbClr val="0BD0D9"/>
                        </a:buClr>
                        <a:buSzPct val="65000"/>
                        <a:buFont typeface="Wingdings 2" panose="05020102010507070707" pitchFamily="18" charset="2"/>
                        <a:defRPr>
                          <a:solidFill>
                            <a:schemeClr val="tx1"/>
                          </a:solidFill>
                          <a:latin typeface="Constantia" panose="02030602050306030303" pitchFamily="18" charset="0"/>
                        </a:defRPr>
                      </a:lvl4pPr>
                      <a:lvl5pPr marL="2057400" indent="-228600">
                        <a:spcBef>
                          <a:spcPct val="20000"/>
                        </a:spcBef>
                        <a:buClr>
                          <a:srgbClr val="10CF9B"/>
                        </a:buClr>
                        <a:buSzPct val="65000"/>
                        <a:buFont typeface="Wingdings 2" panose="05020102010507070707" pitchFamily="18" charset="2"/>
                        <a:defRPr>
                          <a:solidFill>
                            <a:schemeClr val="tx1"/>
                          </a:solidFill>
                          <a:latin typeface="Constantia" panose="02030602050306030303" pitchFamily="18" charset="0"/>
                        </a:defRPr>
                      </a:lvl5pPr>
                      <a:lvl6pPr marL="25146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defRPr>
                      </a:lvl6pPr>
                      <a:lvl7pPr marL="29718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defRPr>
                      </a:lvl7pPr>
                      <a:lvl8pPr marL="34290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defRPr>
                      </a:lvl8pPr>
                      <a:lvl9pPr marL="3886200" indent="-228600" eaLnBrk="0" fontAlgn="base" hangingPunct="0">
                        <a:spcBef>
                          <a:spcPct val="20000"/>
                        </a:spcBef>
                        <a:spcAft>
                          <a:spcPct val="0"/>
                        </a:spcAft>
                        <a:buClr>
                          <a:srgbClr val="10CF9B"/>
                        </a:buClr>
                        <a:buSzPct val="65000"/>
                        <a:buFont typeface="Wingdings 2" panose="05020102010507070707" pitchFamily="18" charset="2"/>
                        <a:defRPr>
                          <a:solidFill>
                            <a:schemeClr val="tx1"/>
                          </a:solidFill>
                          <a:latin typeface="Constantia" panose="02030602050306030303" pitchFamily="18" charset="0"/>
                        </a:defRPr>
                      </a:lvl9pPr>
                    </a:lstStyle>
                    <a:p>
                      <a:pPr marL="100013" marR="0" lvl="0" indent="-80963" algn="l" defTabSz="914400" rtl="0" eaLnBrk="1" fontAlgn="t" latinLnBrk="0" hangingPunct="1">
                        <a:lnSpc>
                          <a:spcPct val="107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Constantia" panose="02030602050306030303" pitchFamily="18" charset="0"/>
                          <a:cs typeface="Arial" panose="020B0604020202020204" pitchFamily="34" charset="0"/>
                        </a:rPr>
                        <a:t>3. Tracking, Tracing and Data Acquisition; detecting movement and alert and Nonspecific SRD devices </a:t>
                      </a:r>
                      <a:endParaRPr kumimoji="0" lang="en-US" altLang="en-US" sz="18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marL="67310" marR="34925" marT="48888"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BF5"/>
                    </a:solidFill>
                  </a:tcPr>
                </a:tc>
                <a:extLst>
                  <a:ext uri="{0D108BD9-81ED-4DB2-BD59-A6C34878D82A}">
                    <a16:rowId xmlns:a16="http://schemas.microsoft.com/office/drawing/2014/main" val="10006"/>
                  </a:ext>
                </a:extLst>
              </a:tr>
            </a:tbl>
          </a:graphicData>
        </a:graphic>
      </p:graphicFrame>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TextBox 4">
            <a:extLst>
              <a:ext uri="{FF2B5EF4-FFF2-40B4-BE49-F238E27FC236}">
                <a16:creationId xmlns:a16="http://schemas.microsoft.com/office/drawing/2014/main" id="{D02F4CF1-8C74-4FBD-9A4B-3D3B69173FDA}"/>
              </a:ext>
            </a:extLst>
          </p:cNvPr>
          <p:cNvSpPr txBox="1">
            <a:spLocks noChangeArrowheads="1"/>
          </p:cNvSpPr>
          <p:nvPr/>
        </p:nvSpPr>
        <p:spPr bwMode="auto">
          <a:xfrm>
            <a:off x="323850" y="333375"/>
            <a:ext cx="8267700" cy="556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22238" indent="-6350">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a:lnSpc>
                <a:spcPct val="107000"/>
              </a:lnSpc>
              <a:spcAft>
                <a:spcPts val="650"/>
              </a:spcAft>
            </a:pPr>
            <a:r>
              <a:rPr lang="en-US" altLang="en-US" sz="2400" b="1">
                <a:solidFill>
                  <a:srgbClr val="FF0000"/>
                </a:solidFill>
                <a:latin typeface="Arial" panose="020B0604020202020204" pitchFamily="34" charset="0"/>
              </a:rPr>
              <a:t>Frequency Allocation for IoT  </a:t>
            </a:r>
          </a:p>
          <a:p>
            <a:pPr algn="just">
              <a:lnSpc>
                <a:spcPct val="141000"/>
              </a:lnSpc>
              <a:spcAft>
                <a:spcPts val="25"/>
              </a:spcAft>
            </a:pPr>
            <a:r>
              <a:rPr lang="en-US" altLang="en-US" sz="1100">
                <a:solidFill>
                  <a:srgbClr val="000000"/>
                </a:solidFill>
                <a:latin typeface="Arial" panose="020B0604020202020204" pitchFamily="34" charset="0"/>
              </a:rPr>
              <a:t>In addition, Instructions on IoT Devices Importation in Bangladesh, dated April 2018, specifies that: </a:t>
            </a:r>
          </a:p>
          <a:p>
            <a:pPr algn="just">
              <a:lnSpc>
                <a:spcPct val="141000"/>
              </a:lnSpc>
              <a:spcAft>
                <a:spcPts val="25"/>
              </a:spcAft>
            </a:pPr>
            <a:r>
              <a:rPr lang="en-US" altLang="en-US" sz="1100" b="1">
                <a:solidFill>
                  <a:srgbClr val="000000"/>
                </a:solidFill>
                <a:latin typeface="Arial" panose="020B0604020202020204" pitchFamily="34" charset="0"/>
              </a:rPr>
              <a:t>		</a:t>
            </a:r>
            <a:r>
              <a:rPr lang="en-US" altLang="en-US" sz="1100" b="1">
                <a:solidFill>
                  <a:srgbClr val="FF0000"/>
                </a:solidFill>
                <a:latin typeface="Arial" panose="020B0604020202020204" pitchFamily="34" charset="0"/>
              </a:rPr>
              <a:t>Frequency &amp; Output Power of IoT Device</a:t>
            </a:r>
            <a:r>
              <a:rPr lang="en-US" altLang="en-US" sz="1100">
                <a:solidFill>
                  <a:srgbClr val="FF0000"/>
                </a:solidFill>
                <a:latin typeface="Arial" panose="020B0604020202020204" pitchFamily="34" charset="0"/>
              </a:rPr>
              <a:t> </a:t>
            </a:r>
            <a:endParaRPr lang="en-US" altLang="en-US" sz="1100" b="1">
              <a:solidFill>
                <a:srgbClr val="FF0000"/>
              </a:solidFill>
              <a:latin typeface="Arial" panose="020B0604020202020204" pitchFamily="34" charset="0"/>
            </a:endParaRPr>
          </a:p>
          <a:p>
            <a:pPr>
              <a:lnSpc>
                <a:spcPct val="107000"/>
              </a:lnSpc>
            </a:pPr>
            <a:r>
              <a:rPr lang="en-US" altLang="en-US" sz="1100">
                <a:solidFill>
                  <a:srgbClr val="000000"/>
                </a:solidFill>
                <a:latin typeface="Arial" panose="020B0604020202020204" pitchFamily="34" charset="0"/>
              </a:rPr>
              <a:t> </a:t>
            </a:r>
          </a:p>
          <a:p>
            <a:pPr algn="just">
              <a:lnSpc>
                <a:spcPct val="141000"/>
              </a:lnSpc>
              <a:spcAft>
                <a:spcPts val="25"/>
              </a:spcAft>
            </a:pPr>
            <a:r>
              <a:rPr lang="en-US" altLang="en-US" sz="1100">
                <a:solidFill>
                  <a:srgbClr val="000000"/>
                </a:solidFill>
                <a:latin typeface="Arial" panose="020B0604020202020204" pitchFamily="34" charset="0"/>
              </a:rPr>
              <a:t>IoT devices are SIM Based or Non SIM Based Sensor Device. Such Sensor use mobile operator network to collect data or SRD (short Range Device), ISM (Industrial, Scientific &amp; Medical) weave length. For the use of Non SIM Based IOT device following frequency are allocated considering National Frequency allocation plan (NFAP): </a:t>
            </a:r>
          </a:p>
          <a:p>
            <a:pPr algn="just">
              <a:lnSpc>
                <a:spcPct val="107000"/>
              </a:lnSpc>
              <a:spcAft>
                <a:spcPts val="463"/>
              </a:spcAft>
              <a:buClr>
                <a:srgbClr val="000000"/>
              </a:buClr>
              <a:buSzPts val="1100"/>
              <a:buFont typeface="Symbol" panose="05050102010706020507" pitchFamily="18" charset="2"/>
              <a:buChar char="-"/>
            </a:pPr>
            <a:r>
              <a:rPr lang="en-US" altLang="en-US" sz="1100">
                <a:solidFill>
                  <a:srgbClr val="000000"/>
                </a:solidFill>
                <a:latin typeface="Arial" panose="020B0604020202020204" pitchFamily="34" charset="0"/>
              </a:rPr>
              <a:t>433.05 - 434.79 MHz </a:t>
            </a:r>
          </a:p>
          <a:p>
            <a:pPr algn="just">
              <a:lnSpc>
                <a:spcPct val="107000"/>
              </a:lnSpc>
              <a:spcAft>
                <a:spcPts val="463"/>
              </a:spcAft>
              <a:buClr>
                <a:srgbClr val="000000"/>
              </a:buClr>
              <a:buSzPts val="1100"/>
              <a:buFont typeface="Symbol" panose="05050102010706020507" pitchFamily="18" charset="2"/>
              <a:buChar char="-"/>
            </a:pPr>
            <a:r>
              <a:rPr lang="en-US" altLang="en-US" sz="1100">
                <a:solidFill>
                  <a:srgbClr val="000000"/>
                </a:solidFill>
                <a:latin typeface="Arial" panose="020B0604020202020204" pitchFamily="34" charset="0"/>
              </a:rPr>
              <a:t>866 - 868 MHz </a:t>
            </a:r>
          </a:p>
          <a:p>
            <a:pPr algn="just">
              <a:lnSpc>
                <a:spcPct val="107000"/>
              </a:lnSpc>
              <a:spcAft>
                <a:spcPts val="463"/>
              </a:spcAft>
              <a:buClr>
                <a:srgbClr val="000000"/>
              </a:buClr>
              <a:buSzPts val="1100"/>
              <a:buFont typeface="Symbol" panose="05050102010706020507" pitchFamily="18" charset="2"/>
              <a:buChar char="-"/>
            </a:pPr>
            <a:r>
              <a:rPr lang="en-US" altLang="en-US" sz="1100">
                <a:solidFill>
                  <a:srgbClr val="000000"/>
                </a:solidFill>
                <a:latin typeface="Arial" panose="020B0604020202020204" pitchFamily="34" charset="0"/>
              </a:rPr>
              <a:t>922 - 925 MHz </a:t>
            </a:r>
          </a:p>
          <a:p>
            <a:pPr algn="just">
              <a:lnSpc>
                <a:spcPct val="107000"/>
              </a:lnSpc>
              <a:spcAft>
                <a:spcPts val="475"/>
              </a:spcAft>
              <a:buClr>
                <a:srgbClr val="000000"/>
              </a:buClr>
              <a:buSzPts val="1100"/>
              <a:buFont typeface="Symbol" panose="05050102010706020507" pitchFamily="18" charset="2"/>
              <a:buChar char="-"/>
            </a:pPr>
            <a:r>
              <a:rPr lang="en-US" altLang="en-US" sz="1100">
                <a:solidFill>
                  <a:srgbClr val="000000"/>
                </a:solidFill>
                <a:latin typeface="Arial" panose="020B0604020202020204" pitchFamily="34" charset="0"/>
              </a:rPr>
              <a:t>2400 - 2483.5 MHz </a:t>
            </a:r>
          </a:p>
          <a:p>
            <a:pPr algn="just">
              <a:lnSpc>
                <a:spcPct val="107000"/>
              </a:lnSpc>
              <a:spcAft>
                <a:spcPts val="463"/>
              </a:spcAft>
              <a:buClr>
                <a:srgbClr val="000000"/>
              </a:buClr>
              <a:buSzPts val="1100"/>
              <a:buFont typeface="Symbol" panose="05050102010706020507" pitchFamily="18" charset="2"/>
              <a:buChar char="-"/>
            </a:pPr>
            <a:r>
              <a:rPr lang="en-US" altLang="en-US" sz="1100">
                <a:solidFill>
                  <a:srgbClr val="000000"/>
                </a:solidFill>
                <a:latin typeface="Arial" panose="020B0604020202020204" pitchFamily="34" charset="0"/>
              </a:rPr>
              <a:t>5725 - 5875 MHz </a:t>
            </a:r>
          </a:p>
          <a:p>
            <a:pPr algn="just">
              <a:lnSpc>
                <a:spcPct val="141000"/>
              </a:lnSpc>
              <a:spcAft>
                <a:spcPts val="25"/>
              </a:spcAft>
            </a:pPr>
            <a:r>
              <a:rPr lang="en-US" altLang="en-US" sz="1100">
                <a:solidFill>
                  <a:srgbClr val="000000"/>
                </a:solidFill>
                <a:latin typeface="Arial" panose="020B0604020202020204" pitchFamily="34" charset="0"/>
              </a:rPr>
              <a:t>For the increase of Use IoT device above frequency will be considered in future. The Maximum power output of IoT device will be 1 - 2 Watt/30 - 33.01 dBm.  </a:t>
            </a:r>
          </a:p>
          <a:p>
            <a:pPr algn="just">
              <a:lnSpc>
                <a:spcPct val="141000"/>
              </a:lnSpc>
              <a:spcAft>
                <a:spcPts val="25"/>
              </a:spcAft>
            </a:pPr>
            <a:r>
              <a:rPr lang="en-US" altLang="en-US" sz="1100">
                <a:solidFill>
                  <a:srgbClr val="000000"/>
                </a:solidFill>
                <a:latin typeface="Arial" panose="020B0604020202020204" pitchFamily="34" charset="0"/>
              </a:rPr>
              <a:t>Consequently, it would be more beneficial for distribution operators to select frequency from above five bands, especially sub-giga bands.  </a:t>
            </a:r>
          </a:p>
          <a:p>
            <a:pPr>
              <a:lnSpc>
                <a:spcPct val="107000"/>
              </a:lnSpc>
              <a:spcAft>
                <a:spcPts val="650"/>
              </a:spcAft>
            </a:pPr>
            <a:r>
              <a:rPr lang="en-US" altLang="en-US" sz="1100" b="1">
                <a:solidFill>
                  <a:srgbClr val="000000"/>
                </a:solidFill>
                <a:latin typeface="Arial" panose="020B0604020202020204" pitchFamily="34" charset="0"/>
              </a:rPr>
              <a:t> </a:t>
            </a:r>
            <a:r>
              <a:rPr lang="en-US" altLang="en-US" sz="1100" b="1">
                <a:solidFill>
                  <a:srgbClr val="FF0000"/>
                </a:solidFill>
                <a:latin typeface="Arial" panose="020B0604020202020204" pitchFamily="34" charset="0"/>
              </a:rPr>
              <a:t>Unknown Details of the Regulation </a:t>
            </a:r>
          </a:p>
          <a:p>
            <a:pPr algn="just">
              <a:lnSpc>
                <a:spcPct val="141000"/>
              </a:lnSpc>
              <a:spcAft>
                <a:spcPts val="25"/>
              </a:spcAft>
            </a:pPr>
            <a:r>
              <a:rPr lang="en-US" altLang="en-US" sz="1100">
                <a:solidFill>
                  <a:srgbClr val="000000"/>
                </a:solidFill>
                <a:latin typeface="Arial" panose="020B0604020202020204" pitchFamily="34" charset="0"/>
              </a:rPr>
              <a:t>Frequency allocation for non-cellular IoT is specified by BTRC, however, details such as Spectrum access and mitigation requirements (ex. duty cycle and adaptive power control), Modulation / maximum occupied bandwidth (ex. &lt;= 50 kHz, &lt;= 200 kHz, 1 MHz &lt;=  &lt;= 20 MHz), and applicable standard (ex. EN 300 220) </a:t>
            </a:r>
            <a:r>
              <a:rPr lang="en-US" altLang="en-US" sz="1100">
                <a:solidFill>
                  <a:srgbClr val="FF0000"/>
                </a:solidFill>
                <a:latin typeface="Arial" panose="020B0604020202020204" pitchFamily="34" charset="0"/>
              </a:rPr>
              <a:t>are not specified. </a:t>
            </a:r>
          </a:p>
          <a:p>
            <a:pPr>
              <a:lnSpc>
                <a:spcPct val="107000"/>
              </a:lnSpc>
              <a:spcAft>
                <a:spcPts val="425"/>
              </a:spcAft>
            </a:pPr>
            <a:r>
              <a:rPr lang="en-US" altLang="en-US" sz="1100">
                <a:solidFill>
                  <a:srgbClr val="000000"/>
                </a:solidFill>
                <a:latin typeface="Arial" panose="020B0604020202020204" pitchFamily="34" charset="0"/>
              </a:rPr>
              <a:t> </a:t>
            </a:r>
          </a:p>
          <a:p>
            <a:pPr algn="just">
              <a:lnSpc>
                <a:spcPct val="141000"/>
              </a:lnSpc>
              <a:spcAft>
                <a:spcPts val="25"/>
              </a:spcAft>
            </a:pPr>
            <a:r>
              <a:rPr lang="en-US" altLang="en-US" sz="1100">
                <a:solidFill>
                  <a:srgbClr val="000000"/>
                </a:solidFill>
                <a:latin typeface="Arial" panose="020B0604020202020204" pitchFamily="34" charset="0"/>
              </a:rPr>
              <a:t>So, developers for the SRD solutions will contact BTRC to get clarification about details of regulation. </a:t>
            </a: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Title 1">
            <a:extLst>
              <a:ext uri="{FF2B5EF4-FFF2-40B4-BE49-F238E27FC236}">
                <a16:creationId xmlns:a16="http://schemas.microsoft.com/office/drawing/2014/main" id="{5DFA97C7-3C46-45CF-8C45-354DCBDC6F05}"/>
              </a:ext>
            </a:extLst>
          </p:cNvPr>
          <p:cNvSpPr>
            <a:spLocks noGrp="1"/>
          </p:cNvSpPr>
          <p:nvPr>
            <p:ph type="title" idx="4294967295"/>
          </p:nvPr>
        </p:nvSpPr>
        <p:spPr>
          <a:xfrm>
            <a:off x="0" y="188913"/>
            <a:ext cx="8229600" cy="650875"/>
          </a:xfrm>
        </p:spPr>
        <p:txBody>
          <a:bodyPr/>
          <a:lstStyle/>
          <a:p>
            <a:r>
              <a:rPr lang="en-US" altLang="en-US"/>
              <a:t>Technology Comparison </a:t>
            </a:r>
          </a:p>
        </p:txBody>
      </p:sp>
      <p:pic>
        <p:nvPicPr>
          <p:cNvPr id="103427" name="Picture 2">
            <a:extLst>
              <a:ext uri="{FF2B5EF4-FFF2-40B4-BE49-F238E27FC236}">
                <a16:creationId xmlns:a16="http://schemas.microsoft.com/office/drawing/2014/main" id="{292E75E4-2A84-4A5F-8FE8-E1D2C47FB0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388" y="839788"/>
            <a:ext cx="8964612" cy="611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1">
            <a:extLst>
              <a:ext uri="{FF2B5EF4-FFF2-40B4-BE49-F238E27FC236}">
                <a16:creationId xmlns:a16="http://schemas.microsoft.com/office/drawing/2014/main" id="{40E9DE14-BFF3-4347-AF2A-95CBED2CB980}"/>
              </a:ext>
            </a:extLst>
          </p:cNvPr>
          <p:cNvSpPr>
            <a:spLocks noGrp="1"/>
          </p:cNvSpPr>
          <p:nvPr>
            <p:ph sz="quarter" idx="4294967295"/>
          </p:nvPr>
        </p:nvSpPr>
        <p:spPr>
          <a:xfrm>
            <a:off x="179388" y="115888"/>
            <a:ext cx="8416925" cy="800100"/>
          </a:xfrm>
        </p:spPr>
        <p:txBody>
          <a:bodyPr>
            <a:normAutofit fontScale="92500" lnSpcReduction="10000"/>
          </a:bodyPr>
          <a:lstStyle/>
          <a:p>
            <a:pPr marL="0" indent="0" algn="ctr">
              <a:buFont typeface="Wingdings 2" panose="05020102010507070707" pitchFamily="18" charset="2"/>
              <a:buNone/>
              <a:defRPr/>
            </a:pPr>
            <a:r>
              <a:rPr lang="en-US" altLang="fr-FR" dirty="0"/>
              <a:t>Telecommunication Technologies:  Multi-Criteria Analysis side-by-side around the Globe </a:t>
            </a:r>
            <a:endParaRPr lang="en-GB" dirty="0"/>
          </a:p>
        </p:txBody>
      </p:sp>
      <p:graphicFrame>
        <p:nvGraphicFramePr>
          <p:cNvPr id="5" name="Tableau 3">
            <a:extLst>
              <a:ext uri="{FF2B5EF4-FFF2-40B4-BE49-F238E27FC236}">
                <a16:creationId xmlns:a16="http://schemas.microsoft.com/office/drawing/2014/main" id="{82DE281B-92A2-4BE1-A090-D6DAA231C8CE}"/>
              </a:ext>
            </a:extLst>
          </p:cNvPr>
          <p:cNvGraphicFramePr>
            <a:graphicFrameLocks noGrp="1"/>
          </p:cNvGraphicFramePr>
          <p:nvPr/>
        </p:nvGraphicFramePr>
        <p:xfrm>
          <a:off x="298450" y="981075"/>
          <a:ext cx="8297862" cy="5111749"/>
        </p:xfrm>
        <a:graphic>
          <a:graphicData uri="http://schemas.openxmlformats.org/drawingml/2006/table">
            <a:tbl>
              <a:tblPr firstRow="1" bandRow="1">
                <a:tableStyleId>{912C8C85-51F0-491E-9774-3900AFEF0FD7}</a:tableStyleId>
              </a:tblPr>
              <a:tblGrid>
                <a:gridCol w="1867888">
                  <a:extLst>
                    <a:ext uri="{9D8B030D-6E8A-4147-A177-3AD203B41FA5}">
                      <a16:colId xmlns:a16="http://schemas.microsoft.com/office/drawing/2014/main" val="20000"/>
                    </a:ext>
                  </a:extLst>
                </a:gridCol>
                <a:gridCol w="2143325">
                  <a:extLst>
                    <a:ext uri="{9D8B030D-6E8A-4147-A177-3AD203B41FA5}">
                      <a16:colId xmlns:a16="http://schemas.microsoft.com/office/drawing/2014/main" val="20001"/>
                    </a:ext>
                  </a:extLst>
                </a:gridCol>
                <a:gridCol w="2392666">
                  <a:extLst>
                    <a:ext uri="{9D8B030D-6E8A-4147-A177-3AD203B41FA5}">
                      <a16:colId xmlns:a16="http://schemas.microsoft.com/office/drawing/2014/main" val="20002"/>
                    </a:ext>
                  </a:extLst>
                </a:gridCol>
                <a:gridCol w="1893983">
                  <a:extLst>
                    <a:ext uri="{9D8B030D-6E8A-4147-A177-3AD203B41FA5}">
                      <a16:colId xmlns:a16="http://schemas.microsoft.com/office/drawing/2014/main" val="20003"/>
                    </a:ext>
                  </a:extLst>
                </a:gridCol>
              </a:tblGrid>
              <a:tr h="354264">
                <a:tc>
                  <a:txBody>
                    <a:bodyPr/>
                    <a:lstStyle/>
                    <a:p>
                      <a:pPr algn="ctr"/>
                      <a:r>
                        <a:rPr lang="en-US" sz="1600" b="1" noProof="0" dirty="0"/>
                        <a:t>Technology</a:t>
                      </a:r>
                    </a:p>
                  </a:txBody>
                  <a:tcPr marL="34289" marR="34289" marT="17142" marB="17142"/>
                </a:tc>
                <a:tc>
                  <a:txBody>
                    <a:bodyPr/>
                    <a:lstStyle/>
                    <a:p>
                      <a:pPr algn="ctr"/>
                      <a:r>
                        <a:rPr lang="en-US" sz="1600" b="1" noProof="0"/>
                        <a:t>Avantages</a:t>
                      </a:r>
                    </a:p>
                  </a:txBody>
                  <a:tcPr marL="0" marR="0" marT="0" marB="0" anchor="ctr"/>
                </a:tc>
                <a:tc>
                  <a:txBody>
                    <a:bodyPr/>
                    <a:lstStyle/>
                    <a:p>
                      <a:pPr algn="ctr"/>
                      <a:r>
                        <a:rPr lang="en-US" sz="1600" b="1" noProof="0" dirty="0"/>
                        <a:t>Drawbacks</a:t>
                      </a:r>
                    </a:p>
                  </a:txBody>
                  <a:tcPr marL="0" marR="0" marT="0" marB="0" anchor="ctr"/>
                </a:tc>
                <a:tc>
                  <a:txBody>
                    <a:bodyPr/>
                    <a:lstStyle/>
                    <a:p>
                      <a:pPr algn="ctr"/>
                      <a:r>
                        <a:rPr lang="en-US" sz="1600" b="1" kern="1200" noProof="0" dirty="0"/>
                        <a:t>References</a:t>
                      </a:r>
                      <a:endParaRPr lang="en-US" sz="1600" b="1" noProof="0" dirty="0"/>
                    </a:p>
                  </a:txBody>
                  <a:tcPr marL="0" marR="0" marT="0" marB="0" anchor="ctr"/>
                </a:tc>
                <a:extLst>
                  <a:ext uri="{0D108BD9-81ED-4DB2-BD59-A6C34878D82A}">
                    <a16:rowId xmlns:a16="http://schemas.microsoft.com/office/drawing/2014/main" val="10000"/>
                  </a:ext>
                </a:extLst>
              </a:tr>
              <a:tr h="2026525">
                <a:tc>
                  <a:txBody>
                    <a:bodyPr/>
                    <a:lstStyle/>
                    <a:p>
                      <a:pPr algn="ctr"/>
                      <a:r>
                        <a:rPr lang="en-US" sz="1600" b="1" noProof="0" dirty="0"/>
                        <a:t>PLC low speed</a:t>
                      </a:r>
                    </a:p>
                    <a:p>
                      <a:pPr algn="ctr"/>
                      <a:r>
                        <a:rPr lang="en-US" sz="1600" b="1" noProof="0" dirty="0"/>
                        <a:t>(Prime / G3-PLC)</a:t>
                      </a:r>
                    </a:p>
                  </a:txBody>
                  <a:tcPr marL="0" marR="0" marT="0" marB="0" anchor="ctr"/>
                </a:tc>
                <a:tc>
                  <a:txBody>
                    <a:bodyPr/>
                    <a:lstStyle/>
                    <a:p>
                      <a:pPr algn="ctr"/>
                      <a:r>
                        <a:rPr lang="en-US" sz="1600" b="1" noProof="0" dirty="0"/>
                        <a:t>Cost, Standard, Private network</a:t>
                      </a:r>
                    </a:p>
                  </a:txBody>
                  <a:tcPr marL="34289" marR="34289" marT="17142" marB="17142" anchor="ctr"/>
                </a:tc>
                <a:tc>
                  <a:txBody>
                    <a:bodyPr/>
                    <a:lstStyle/>
                    <a:p>
                      <a:pPr algn="ctr"/>
                      <a:r>
                        <a:rPr lang="en-US" sz="1600" b="1" noProof="0" dirty="0"/>
                        <a:t>Noise &amp; harmonics on the LV Network</a:t>
                      </a:r>
                      <a:endParaRPr lang="en-US" sz="1600" b="1" baseline="0" noProof="0" dirty="0"/>
                    </a:p>
                    <a:p>
                      <a:pPr algn="ctr"/>
                      <a:r>
                        <a:rPr lang="en-US" sz="1600" b="1" baseline="0" noProof="0" dirty="0"/>
                        <a:t>(industrial Customers)</a:t>
                      </a:r>
                      <a:endParaRPr lang="en-US" sz="1600" b="1" noProof="0" dirty="0"/>
                    </a:p>
                  </a:txBody>
                  <a:tcPr marL="34289" marR="34289" marT="17142" marB="17142"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b="1" noProof="0" dirty="0"/>
                        <a:t>PRIME:</a:t>
                      </a:r>
                      <a:r>
                        <a:rPr lang="en-US" sz="1600" b="1" baseline="0" noProof="0" dirty="0"/>
                        <a:t> </a:t>
                      </a:r>
                      <a:r>
                        <a:rPr lang="en-US" sz="1600" b="1" noProof="0" dirty="0"/>
                        <a:t>~15 millions</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b="1" noProof="0" dirty="0"/>
                        <a:t>Spain, Portugal, Poland,…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b="1" noProof="0" dirty="0"/>
                        <a:t>G3: ~5 millions</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b="1" noProof="0" dirty="0"/>
                        <a:t>France,</a:t>
                      </a:r>
                      <a:r>
                        <a:rPr lang="en-US" sz="1600" b="1" baseline="0" noProof="0" dirty="0"/>
                        <a:t> Belgium, RSA, Austria</a:t>
                      </a:r>
                      <a:endParaRPr lang="en-US" sz="1600" b="1" noProof="0" dirty="0"/>
                    </a:p>
                  </a:txBody>
                  <a:tcPr marL="34289" marR="34289" marT="17142" marB="17142" anchor="ctr"/>
                </a:tc>
                <a:extLst>
                  <a:ext uri="{0D108BD9-81ED-4DB2-BD59-A6C34878D82A}">
                    <a16:rowId xmlns:a16="http://schemas.microsoft.com/office/drawing/2014/main" val="10001"/>
                  </a:ext>
                </a:extLst>
              </a:tr>
              <a:tr h="1016645">
                <a:tc>
                  <a:txBody>
                    <a:bodyPr/>
                    <a:lstStyle/>
                    <a:p>
                      <a:pPr algn="ctr"/>
                      <a:r>
                        <a:rPr lang="en-US" sz="1600" b="1" noProof="0"/>
                        <a:t>PLC </a:t>
                      </a:r>
                      <a:r>
                        <a:rPr lang="en-US" sz="1600" b="1" noProof="0" dirty="0"/>
                        <a:t>high speed</a:t>
                      </a:r>
                    </a:p>
                    <a:p>
                      <a:pPr algn="ctr"/>
                      <a:r>
                        <a:rPr lang="en-US" sz="1600" b="1" baseline="0" noProof="0" dirty="0"/>
                        <a:t>( PLC IOT)</a:t>
                      </a:r>
                      <a:endParaRPr lang="en-US" sz="1600" b="1" noProof="0" dirty="0"/>
                    </a:p>
                  </a:txBody>
                  <a:tcPr marL="0" marR="0" marT="0" marB="0" anchor="ctr"/>
                </a:tc>
                <a:tc>
                  <a:txBody>
                    <a:bodyPr/>
                    <a:lstStyle/>
                    <a:p>
                      <a:pPr algn="ctr"/>
                      <a:r>
                        <a:rPr lang="en-US" sz="1600" b="1" noProof="0" dirty="0"/>
                        <a:t>Cost, Speed, Private network</a:t>
                      </a:r>
                    </a:p>
                  </a:txBody>
                  <a:tcPr marL="34289" marR="34289" marT="17142" marB="17142" anchor="ctr"/>
                </a:tc>
                <a:tc>
                  <a:txBody>
                    <a:bodyPr/>
                    <a:lstStyle/>
                    <a:p>
                      <a:pPr algn="ctr"/>
                      <a:r>
                        <a:rPr lang="en-US" sz="1600" b="1" noProof="0" dirty="0"/>
                        <a:t>Standardization in progress, fading over Underground networks</a:t>
                      </a:r>
                    </a:p>
                  </a:txBody>
                  <a:tcPr marL="34289" marR="34289" marT="17142" marB="17142" anchor="ctr"/>
                </a:tc>
                <a:tc>
                  <a:txBody>
                    <a:bodyPr/>
                    <a:lstStyle/>
                    <a:p>
                      <a:pPr algn="ctr"/>
                      <a:r>
                        <a:rPr lang="en-US" sz="1600" b="1" noProof="0" dirty="0"/>
                        <a:t>~20 millions</a:t>
                      </a:r>
                    </a:p>
                    <a:p>
                      <a:pPr algn="ctr"/>
                      <a:r>
                        <a:rPr lang="en-US" sz="1600" b="1" noProof="0" dirty="0"/>
                        <a:t>China</a:t>
                      </a:r>
                    </a:p>
                  </a:txBody>
                  <a:tcPr marL="34289" marR="34289" marT="17142" marB="17142" anchor="ctr"/>
                </a:tc>
                <a:extLst>
                  <a:ext uri="{0D108BD9-81ED-4DB2-BD59-A6C34878D82A}">
                    <a16:rowId xmlns:a16="http://schemas.microsoft.com/office/drawing/2014/main" val="10002"/>
                  </a:ext>
                </a:extLst>
              </a:tr>
              <a:tr h="822999">
                <a:tc>
                  <a:txBody>
                    <a:bodyPr/>
                    <a:lstStyle/>
                    <a:p>
                      <a:pPr algn="ctr"/>
                      <a:r>
                        <a:rPr lang="en-US" sz="1600" b="1" noProof="0"/>
                        <a:t>Radio</a:t>
                      </a:r>
                    </a:p>
                    <a:p>
                      <a:pPr algn="ctr"/>
                      <a:r>
                        <a:rPr lang="en-US" sz="1600" b="1" noProof="0"/>
                        <a:t>(RF Mesh, P2MP)</a:t>
                      </a:r>
                    </a:p>
                  </a:txBody>
                  <a:tcPr marL="0" marR="0" marT="0" marB="0" anchor="ctr"/>
                </a:tc>
                <a:tc>
                  <a:txBody>
                    <a:bodyPr/>
                    <a:lstStyle/>
                    <a:p>
                      <a:pPr algn="ctr"/>
                      <a:r>
                        <a:rPr lang="en-US" sz="1600" b="1" noProof="0" dirty="0"/>
                        <a:t>Coverage, speed, Private network</a:t>
                      </a:r>
                    </a:p>
                  </a:txBody>
                  <a:tcPr marL="34289" marR="34289" marT="17142" marB="17142" anchor="ctr"/>
                </a:tc>
                <a:tc>
                  <a:txBody>
                    <a:bodyPr/>
                    <a:lstStyle/>
                    <a:p>
                      <a:pPr algn="ctr"/>
                      <a:r>
                        <a:rPr lang="en-US" sz="1600" b="1" noProof="0" dirty="0"/>
                        <a:t>Cost, Interference, Local Regulation</a:t>
                      </a:r>
                      <a:r>
                        <a:rPr lang="en-US" sz="1600" b="1" baseline="0" noProof="0" dirty="0"/>
                        <a:t>s</a:t>
                      </a:r>
                      <a:endParaRPr lang="en-US" sz="1600" b="1" noProof="0" dirty="0"/>
                    </a:p>
                  </a:txBody>
                  <a:tcPr marL="34289" marR="34289" marT="17142" marB="17142"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b="1" kern="1200" noProof="0" dirty="0"/>
                        <a:t>USA, CANADA</a:t>
                      </a:r>
                      <a:endParaRPr lang="en-US" sz="1600" b="1" kern="1200" noProof="0" dirty="0">
                        <a:solidFill>
                          <a:schemeClr val="dk1"/>
                        </a:solidFill>
                        <a:latin typeface="+mn-lt"/>
                        <a:ea typeface="+mn-ea"/>
                        <a:cs typeface="+mn-cs"/>
                      </a:endParaRPr>
                    </a:p>
                  </a:txBody>
                  <a:tcPr marL="34289" marR="34289" marT="17142" marB="17142" anchor="ctr"/>
                </a:tc>
                <a:extLst>
                  <a:ext uri="{0D108BD9-81ED-4DB2-BD59-A6C34878D82A}">
                    <a16:rowId xmlns:a16="http://schemas.microsoft.com/office/drawing/2014/main" val="10003"/>
                  </a:ext>
                </a:extLst>
              </a:tr>
              <a:tr h="891316">
                <a:tc>
                  <a:txBody>
                    <a:bodyPr/>
                    <a:lstStyle/>
                    <a:p>
                      <a:pPr algn="ctr"/>
                      <a:r>
                        <a:rPr lang="en-US" sz="1600" b="1" noProof="0" dirty="0"/>
                        <a:t>GPRS/3G</a:t>
                      </a:r>
                    </a:p>
                  </a:txBody>
                  <a:tcPr marL="0" marR="0" marT="0" marB="0" anchor="ctr"/>
                </a:tc>
                <a:tc>
                  <a:txBody>
                    <a:bodyPr/>
                    <a:lstStyle/>
                    <a:p>
                      <a:pPr algn="ctr"/>
                      <a:r>
                        <a:rPr lang="en-US" sz="1600" b="1" noProof="0" dirty="0"/>
                        <a:t>coverage,</a:t>
                      </a:r>
                      <a:r>
                        <a:rPr lang="en-US" sz="1600" b="1" baseline="0" noProof="0" dirty="0"/>
                        <a:t> </a:t>
                      </a:r>
                      <a:r>
                        <a:rPr lang="en-US" sz="1600" b="1" noProof="0" dirty="0"/>
                        <a:t>speed</a:t>
                      </a:r>
                      <a:r>
                        <a:rPr lang="en-US" sz="1600" b="1" baseline="0" noProof="0" dirty="0"/>
                        <a:t>, Easy to deploy</a:t>
                      </a:r>
                      <a:endParaRPr lang="en-US" sz="1600" b="1" noProof="0" dirty="0"/>
                    </a:p>
                  </a:txBody>
                  <a:tcPr marL="34289" marR="34289" marT="17142" marB="17142" anchor="ctr"/>
                </a:tc>
                <a:tc>
                  <a:txBody>
                    <a:bodyPr/>
                    <a:lstStyle/>
                    <a:p>
                      <a:pPr algn="ctr"/>
                      <a:r>
                        <a:rPr lang="en-US" sz="1600" b="1" noProof="0" dirty="0"/>
                        <a:t>Cost, dependence on the operator,</a:t>
                      </a:r>
                      <a:r>
                        <a:rPr lang="en-US" sz="1600" b="1" baseline="0" noProof="0" dirty="0"/>
                        <a:t> Congestion</a:t>
                      </a:r>
                      <a:endParaRPr lang="en-US" sz="1600" b="1" noProof="0" dirty="0"/>
                    </a:p>
                  </a:txBody>
                  <a:tcPr marL="34289" marR="34289" marT="17142" marB="17142" anchor="ctr"/>
                </a:tc>
                <a:tc>
                  <a:txBody>
                    <a:bodyPr/>
                    <a:lstStyle/>
                    <a:p>
                      <a:pPr algn="ctr"/>
                      <a:r>
                        <a:rPr lang="en-US" sz="1600" b="1" noProof="0" dirty="0"/>
                        <a:t>England</a:t>
                      </a:r>
                    </a:p>
                  </a:txBody>
                  <a:tcPr marL="34289" marR="34289" marT="17142" marB="17142" anchor="ctr"/>
                </a:tc>
                <a:extLst>
                  <a:ext uri="{0D108BD9-81ED-4DB2-BD59-A6C34878D82A}">
                    <a16:rowId xmlns:a16="http://schemas.microsoft.com/office/drawing/2014/main" val="10004"/>
                  </a:ext>
                </a:extLst>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3"/>
          <p:cNvPicPr>
            <a:picLocks noChangeAspect="1" noChangeArrowheads="1"/>
          </p:cNvPicPr>
          <p:nvPr/>
        </p:nvPicPr>
        <p:blipFill rotWithShape="1">
          <a:blip r:embed="rId2"/>
          <a:srcRect t="6141"/>
          <a:stretch/>
        </p:blipFill>
        <p:spPr bwMode="auto">
          <a:xfrm>
            <a:off x="323528" y="1700808"/>
            <a:ext cx="8571702" cy="4420210"/>
          </a:xfrm>
          <a:prstGeom prst="rect">
            <a:avLst/>
          </a:prstGeom>
          <a:noFill/>
          <a:ln w="9525">
            <a:noFill/>
            <a:miter lim="800000"/>
            <a:headEnd/>
            <a:tailEnd/>
          </a:ln>
          <a:effectLst/>
        </p:spPr>
      </p:pic>
      <p:sp>
        <p:nvSpPr>
          <p:cNvPr id="2" name="TextBox 1"/>
          <p:cNvSpPr txBox="1"/>
          <p:nvPr/>
        </p:nvSpPr>
        <p:spPr>
          <a:xfrm>
            <a:off x="0" y="0"/>
            <a:ext cx="8895230" cy="1200329"/>
          </a:xfrm>
          <a:prstGeom prst="rect">
            <a:avLst/>
          </a:prstGeom>
          <a:noFill/>
        </p:spPr>
        <p:txBody>
          <a:bodyPr wrap="square" rtlCol="0">
            <a:spAutoFit/>
          </a:bodyPr>
          <a:lstStyle/>
          <a:p>
            <a:pPr algn="ctr"/>
            <a:r>
              <a:rPr lang="en-US" sz="3600" b="1" dirty="0">
                <a:solidFill>
                  <a:srgbClr val="FF0000"/>
                </a:solidFill>
                <a:effectLst>
                  <a:outerShdw blurRad="38100" dist="38100" dir="2700000" algn="tl">
                    <a:srgbClr val="000000">
                      <a:alpha val="43137"/>
                    </a:srgbClr>
                  </a:outerShdw>
                </a:effectLst>
              </a:rPr>
              <a:t>Multi-Manufacturer Vending Architecture of Unified Prepaid System</a:t>
            </a:r>
          </a:p>
        </p:txBody>
      </p:sp>
    </p:spTree>
    <p:extLst>
      <p:ext uri="{BB962C8B-B14F-4D97-AF65-F5344CB8AC3E}">
        <p14:creationId xmlns:p14="http://schemas.microsoft.com/office/powerpoint/2010/main" val="405783711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454C2F24-4308-4002-AD81-52C45029AA5F}"/>
              </a:ext>
            </a:extLst>
          </p:cNvPr>
          <p:cNvGraphicFramePr/>
          <p:nvPr/>
        </p:nvGraphicFramePr>
        <p:xfrm>
          <a:off x="457200" y="476250"/>
          <a:ext cx="8229600" cy="6123225"/>
        </p:xfrm>
        <a:graphic>
          <a:graphicData uri="http://schemas.openxmlformats.org/drawingml/2006/table">
            <a:tbl>
              <a:tblPr firstRow="1" firstCol="1" bandRow="1">
                <a:tableStyleId>{5C22544A-7EE6-4342-B048-85BDC9FD1C3A}</a:tableStyleId>
              </a:tblPr>
              <a:tblGrid>
                <a:gridCol w="1167107">
                  <a:extLst>
                    <a:ext uri="{9D8B030D-6E8A-4147-A177-3AD203B41FA5}">
                      <a16:colId xmlns:a16="http://schemas.microsoft.com/office/drawing/2014/main" val="20000"/>
                    </a:ext>
                  </a:extLst>
                </a:gridCol>
                <a:gridCol w="2902804">
                  <a:extLst>
                    <a:ext uri="{9D8B030D-6E8A-4147-A177-3AD203B41FA5}">
                      <a16:colId xmlns:a16="http://schemas.microsoft.com/office/drawing/2014/main" val="20001"/>
                    </a:ext>
                  </a:extLst>
                </a:gridCol>
                <a:gridCol w="1885327">
                  <a:extLst>
                    <a:ext uri="{9D8B030D-6E8A-4147-A177-3AD203B41FA5}">
                      <a16:colId xmlns:a16="http://schemas.microsoft.com/office/drawing/2014/main" val="20002"/>
                    </a:ext>
                  </a:extLst>
                </a:gridCol>
                <a:gridCol w="2274362">
                  <a:extLst>
                    <a:ext uri="{9D8B030D-6E8A-4147-A177-3AD203B41FA5}">
                      <a16:colId xmlns:a16="http://schemas.microsoft.com/office/drawing/2014/main" val="20003"/>
                    </a:ext>
                  </a:extLst>
                </a:gridCol>
              </a:tblGrid>
              <a:tr h="216399">
                <a:tc>
                  <a:txBody>
                    <a:bodyPr/>
                    <a:lstStyle/>
                    <a:p>
                      <a:pPr marL="0" marR="0" algn="l" fontAlgn="t">
                        <a:lnSpc>
                          <a:spcPct val="107000"/>
                        </a:lnSpc>
                        <a:spcBef>
                          <a:spcPts val="0"/>
                        </a:spcBef>
                        <a:spcAft>
                          <a:spcPts val="800"/>
                        </a:spcAft>
                      </a:pPr>
                      <a:r>
                        <a:rPr lang="en-US" sz="800" u="none" strike="noStrike">
                          <a:effectLst/>
                        </a:rPr>
                        <a:t>Technology </a:t>
                      </a:r>
                      <a:endParaRPr lang="en-US" sz="1300" b="0" i="0" u="none" strike="noStrike">
                        <a:effectLst/>
                        <a:latin typeface="Arial" panose="020B0604020202020204" pitchFamily="34" charset="0"/>
                      </a:endParaRPr>
                    </a:p>
                  </a:txBody>
                  <a:tcPr marL="50241" marR="26068" marT="8057" marB="0"/>
                </a:tc>
                <a:tc>
                  <a:txBody>
                    <a:bodyPr/>
                    <a:lstStyle/>
                    <a:p>
                      <a:pPr marL="0" marR="0" algn="l" fontAlgn="t">
                        <a:lnSpc>
                          <a:spcPct val="107000"/>
                        </a:lnSpc>
                        <a:spcBef>
                          <a:spcPts val="0"/>
                        </a:spcBef>
                        <a:spcAft>
                          <a:spcPts val="800"/>
                        </a:spcAft>
                      </a:pPr>
                      <a:r>
                        <a:rPr lang="en-US" sz="800" u="none" strike="noStrike">
                          <a:effectLst/>
                        </a:rPr>
                        <a:t>PROS </a:t>
                      </a:r>
                      <a:endParaRPr lang="en-US" sz="1300" b="0" i="0" u="none" strike="noStrike">
                        <a:effectLst/>
                        <a:latin typeface="Arial" panose="020B0604020202020204" pitchFamily="34" charset="0"/>
                      </a:endParaRPr>
                    </a:p>
                  </a:txBody>
                  <a:tcPr marL="50241" marR="26068" marT="8057" marB="0"/>
                </a:tc>
                <a:tc>
                  <a:txBody>
                    <a:bodyPr/>
                    <a:lstStyle/>
                    <a:p>
                      <a:pPr marL="0" marR="0" algn="l" fontAlgn="t">
                        <a:lnSpc>
                          <a:spcPct val="107000"/>
                        </a:lnSpc>
                        <a:spcBef>
                          <a:spcPts val="0"/>
                        </a:spcBef>
                        <a:spcAft>
                          <a:spcPts val="800"/>
                        </a:spcAft>
                      </a:pPr>
                      <a:r>
                        <a:rPr lang="en-US" sz="800" u="none" strike="noStrike">
                          <a:effectLst/>
                        </a:rPr>
                        <a:t>CONS </a:t>
                      </a:r>
                      <a:endParaRPr lang="en-US" sz="1300" b="0" i="0" u="none" strike="noStrike">
                        <a:effectLst/>
                        <a:latin typeface="Arial" panose="020B0604020202020204" pitchFamily="34" charset="0"/>
                      </a:endParaRPr>
                    </a:p>
                  </a:txBody>
                  <a:tcPr marL="50241" marR="26068" marT="8057" marB="0"/>
                </a:tc>
                <a:tc>
                  <a:txBody>
                    <a:bodyPr/>
                    <a:lstStyle/>
                    <a:p>
                      <a:pPr marL="0" marR="0" algn="l" fontAlgn="t">
                        <a:lnSpc>
                          <a:spcPct val="107000"/>
                        </a:lnSpc>
                        <a:spcBef>
                          <a:spcPts val="0"/>
                        </a:spcBef>
                        <a:spcAft>
                          <a:spcPts val="800"/>
                        </a:spcAft>
                      </a:pPr>
                      <a:r>
                        <a:rPr lang="en-US" sz="800" u="none" strike="noStrike">
                          <a:effectLst/>
                        </a:rPr>
                        <a:t>Cost Factor </a:t>
                      </a:r>
                      <a:endParaRPr lang="en-US" sz="1300" b="0" i="0" u="none" strike="noStrike">
                        <a:effectLst/>
                        <a:latin typeface="Arial" panose="020B0604020202020204" pitchFamily="34" charset="0"/>
                      </a:endParaRPr>
                    </a:p>
                  </a:txBody>
                  <a:tcPr marL="50241" marR="26068" marT="8057" marB="0"/>
                </a:tc>
                <a:extLst>
                  <a:ext uri="{0D108BD9-81ED-4DB2-BD59-A6C34878D82A}">
                    <a16:rowId xmlns:a16="http://schemas.microsoft.com/office/drawing/2014/main" val="10000"/>
                  </a:ext>
                </a:extLst>
              </a:tr>
              <a:tr h="5906589">
                <a:tc>
                  <a:txBody>
                    <a:bodyPr/>
                    <a:lstStyle/>
                    <a:p>
                      <a:pPr marL="0" marR="0" algn="l" fontAlgn="t">
                        <a:lnSpc>
                          <a:spcPct val="107000"/>
                        </a:lnSpc>
                        <a:spcBef>
                          <a:spcPts val="0"/>
                        </a:spcBef>
                        <a:spcAft>
                          <a:spcPts val="800"/>
                        </a:spcAft>
                      </a:pPr>
                      <a:r>
                        <a:rPr lang="en-US" sz="1400" u="none" strike="noStrike" dirty="0">
                          <a:effectLst/>
                        </a:rPr>
                        <a:t>PLC</a:t>
                      </a:r>
                      <a:r>
                        <a:rPr lang="en-US" sz="800" u="none" strike="noStrike" dirty="0">
                          <a:effectLst/>
                        </a:rPr>
                        <a:t> </a:t>
                      </a:r>
                      <a:endParaRPr lang="en-US" sz="1300" b="0" i="0" u="none" strike="noStrike" dirty="0">
                        <a:effectLst/>
                        <a:latin typeface="Arial" panose="020B0604020202020204" pitchFamily="34" charset="0"/>
                      </a:endParaRPr>
                    </a:p>
                  </a:txBody>
                  <a:tcPr marL="50241" marR="26068" marT="8057" marB="0"/>
                </a:tc>
                <a:tc>
                  <a:txBody>
                    <a:bodyPr/>
                    <a:lstStyle/>
                    <a:p>
                      <a:pPr marL="347472" marR="0" indent="-347472" algn="l" fontAlgn="base">
                        <a:lnSpc>
                          <a:spcPct val="107000"/>
                        </a:lnSpc>
                        <a:spcBef>
                          <a:spcPts val="0"/>
                        </a:spcBef>
                        <a:spcAft>
                          <a:spcPts val="800"/>
                        </a:spcAft>
                        <a:buClr>
                          <a:srgbClr val="000000"/>
                        </a:buClr>
                        <a:buSzPts val="1000"/>
                        <a:buFont typeface="Arial" panose="020B0604020202020204" pitchFamily="34" charset="0"/>
                        <a:buChar char="•"/>
                      </a:pPr>
                      <a:r>
                        <a:rPr lang="en-US" sz="1200" u="none" strike="noStrike" dirty="0">
                          <a:effectLst/>
                        </a:rPr>
                        <a:t>It’s cost effective. Powerline communication can transmit over long distances. In North America, this can be a cost-effective advantage for utilities serving rural communities. Because it is a hard-wired system, topographical and other physical obstacles do not affect performance. </a:t>
                      </a:r>
                    </a:p>
                    <a:p>
                      <a:pPr marL="347472" marR="0" indent="-347472" algn="l" fontAlgn="base">
                        <a:lnSpc>
                          <a:spcPct val="107000"/>
                        </a:lnSpc>
                        <a:spcBef>
                          <a:spcPts val="0"/>
                        </a:spcBef>
                        <a:spcAft>
                          <a:spcPts val="800"/>
                        </a:spcAft>
                      </a:pPr>
                      <a:r>
                        <a:rPr lang="en-US" sz="1200" u="none" strike="noStrike" dirty="0">
                          <a:effectLst/>
                        </a:rPr>
                        <a:t>It leverages existing investments. Because PLC utilizes existing </a:t>
                      </a:r>
                    </a:p>
                    <a:p>
                      <a:pPr marL="0" marR="0" algn="l" fontAlgn="t">
                        <a:lnSpc>
                          <a:spcPct val="107000"/>
                        </a:lnSpc>
                        <a:spcBef>
                          <a:spcPts val="0"/>
                        </a:spcBef>
                        <a:spcAft>
                          <a:spcPts val="800"/>
                        </a:spcAft>
                      </a:pPr>
                      <a:r>
                        <a:rPr lang="en-US" sz="1200" u="none" strike="noStrike" dirty="0">
                          <a:effectLst/>
                        </a:rPr>
                        <a:t>infrastructure, the utility owns the communications system and there may not be as much of a learning curve involved with implementing this type of communication method. </a:t>
                      </a:r>
                    </a:p>
                    <a:p>
                      <a:pPr marL="347472" marR="0" indent="-347472" algn="l" fontAlgn="base">
                        <a:lnSpc>
                          <a:spcPct val="107000"/>
                        </a:lnSpc>
                        <a:spcBef>
                          <a:spcPts val="0"/>
                        </a:spcBef>
                        <a:spcAft>
                          <a:spcPts val="800"/>
                        </a:spcAft>
                      </a:pPr>
                      <a:r>
                        <a:rPr lang="en-US" sz="1200" u="none" strike="noStrike" dirty="0">
                          <a:effectLst/>
                        </a:rPr>
                        <a:t>It returns data useful in analyzing grid performance. This system uses the distribution network to send signals from the meter to the substation. Signal strength provides the utility with analytics that can help isolate and troubleshoot problems with insulators, transformers, and other grid devices. </a:t>
                      </a:r>
                      <a:endParaRPr lang="en-US" sz="1200" b="0" i="0" u="none" strike="noStrike" dirty="0">
                        <a:effectLst/>
                        <a:latin typeface="Arial" panose="020B0604020202020204" pitchFamily="34" charset="0"/>
                      </a:endParaRPr>
                    </a:p>
                  </a:txBody>
                  <a:tcPr marL="50241" marR="26068" marT="8057" marB="0"/>
                </a:tc>
                <a:tc>
                  <a:txBody>
                    <a:bodyPr/>
                    <a:lstStyle/>
                    <a:p>
                      <a:pPr marL="347472" marR="0" indent="-347472" algn="l" fontAlgn="base">
                        <a:lnSpc>
                          <a:spcPct val="107000"/>
                        </a:lnSpc>
                        <a:spcBef>
                          <a:spcPts val="0"/>
                        </a:spcBef>
                        <a:spcAft>
                          <a:spcPts val="800"/>
                        </a:spcAft>
                        <a:buClr>
                          <a:srgbClr val="000000"/>
                        </a:buClr>
                        <a:buSzPts val="1000"/>
                        <a:buFont typeface="Arial" panose="020B0604020202020204" pitchFamily="34" charset="0"/>
                        <a:buChar char="•"/>
                      </a:pPr>
                      <a:r>
                        <a:rPr lang="en-US" sz="1400" u="none" strike="noStrike" dirty="0">
                          <a:effectLst/>
                        </a:rPr>
                        <a:t>Potential for network interference. Utilities with large industrial customers that may introduce noise and harmonics on the power line have found that this noise on the system may affect performance </a:t>
                      </a:r>
                    </a:p>
                    <a:p>
                      <a:pPr marL="0" marR="0" algn="l" fontAlgn="t">
                        <a:lnSpc>
                          <a:spcPct val="107000"/>
                        </a:lnSpc>
                        <a:spcBef>
                          <a:spcPts val="0"/>
                        </a:spcBef>
                        <a:spcAft>
                          <a:spcPts val="800"/>
                        </a:spcAft>
                      </a:pPr>
                      <a:r>
                        <a:rPr lang="en-US" sz="1400" u="none" strike="noStrike" dirty="0">
                          <a:effectLst/>
                        </a:rPr>
                        <a:t>and distort communications. </a:t>
                      </a:r>
                    </a:p>
                    <a:p>
                      <a:pPr marL="347472" marR="0" indent="-347472" algn="l" fontAlgn="base">
                        <a:lnSpc>
                          <a:spcPct val="107000"/>
                        </a:lnSpc>
                        <a:spcBef>
                          <a:spcPts val="0"/>
                        </a:spcBef>
                        <a:spcAft>
                          <a:spcPts val="800"/>
                        </a:spcAft>
                      </a:pPr>
                      <a:r>
                        <a:rPr lang="en-US" sz="1400" u="none" strike="noStrike" dirty="0">
                          <a:effectLst/>
                        </a:rPr>
                        <a:t>Less bandwidth. Narrower available bandwidth can impact data capacity and the speed or rate at which data can be accessed in some applications. </a:t>
                      </a:r>
                      <a:endParaRPr lang="en-US" sz="1400" b="0" i="0" u="none" strike="noStrike" dirty="0">
                        <a:effectLst/>
                        <a:latin typeface="Arial" panose="020B0604020202020204" pitchFamily="34" charset="0"/>
                      </a:endParaRPr>
                    </a:p>
                  </a:txBody>
                  <a:tcPr marL="50241" marR="26068" marT="8057" marB="0"/>
                </a:tc>
                <a:tc>
                  <a:txBody>
                    <a:bodyPr/>
                    <a:lstStyle/>
                    <a:p>
                      <a:pPr marL="0" marR="0" algn="l" fontAlgn="t">
                        <a:lnSpc>
                          <a:spcPct val="107000"/>
                        </a:lnSpc>
                        <a:spcBef>
                          <a:spcPts val="0"/>
                        </a:spcBef>
                        <a:spcAft>
                          <a:spcPts val="800"/>
                        </a:spcAft>
                      </a:pPr>
                      <a:r>
                        <a:rPr lang="en-US" sz="800" u="none" strike="noStrike" dirty="0">
                          <a:effectLst/>
                        </a:rPr>
                        <a:t>• </a:t>
                      </a:r>
                      <a:r>
                        <a:rPr lang="en-US" sz="1600" u="none" strike="noStrike" dirty="0">
                          <a:effectLst/>
                        </a:rPr>
                        <a:t>Meter:  </a:t>
                      </a:r>
                    </a:p>
                    <a:p>
                      <a:pPr marL="0" marR="0" algn="l" fontAlgn="t">
                        <a:lnSpc>
                          <a:spcPct val="107000"/>
                        </a:lnSpc>
                        <a:spcBef>
                          <a:spcPts val="0"/>
                        </a:spcBef>
                        <a:spcAft>
                          <a:spcPts val="800"/>
                        </a:spcAft>
                      </a:pPr>
                      <a:r>
                        <a:rPr lang="en-US" sz="1600" u="none" strike="noStrike" dirty="0">
                          <a:effectLst/>
                        </a:rPr>
                        <a:t>- Comm. module </a:t>
                      </a:r>
                    </a:p>
                    <a:p>
                      <a:pPr marL="0" marR="0" algn="l" fontAlgn="t">
                        <a:lnSpc>
                          <a:spcPct val="107000"/>
                        </a:lnSpc>
                        <a:spcBef>
                          <a:spcPts val="0"/>
                        </a:spcBef>
                        <a:spcAft>
                          <a:spcPts val="800"/>
                        </a:spcAft>
                      </a:pPr>
                      <a:r>
                        <a:rPr lang="en-US" sz="1600" u="none" strike="noStrike" dirty="0">
                          <a:effectLst/>
                        </a:rPr>
                        <a:t>• DCU: </a:t>
                      </a:r>
                    </a:p>
                    <a:p>
                      <a:pPr marL="347472" marR="0" indent="-347472" algn="l" fontAlgn="base">
                        <a:lnSpc>
                          <a:spcPct val="107000"/>
                        </a:lnSpc>
                        <a:spcBef>
                          <a:spcPts val="0"/>
                        </a:spcBef>
                        <a:spcAft>
                          <a:spcPts val="800"/>
                        </a:spcAft>
                      </a:pPr>
                      <a:r>
                        <a:rPr lang="en-US" sz="1600" u="none" strike="noStrike" dirty="0">
                          <a:effectLst/>
                        </a:rPr>
                        <a:t>DCU itself </a:t>
                      </a:r>
                    </a:p>
                    <a:p>
                      <a:pPr marL="347472" marR="0" indent="-347472" algn="l" fontAlgn="base">
                        <a:lnSpc>
                          <a:spcPct val="107000"/>
                        </a:lnSpc>
                        <a:spcBef>
                          <a:spcPts val="0"/>
                        </a:spcBef>
                        <a:spcAft>
                          <a:spcPts val="800"/>
                        </a:spcAft>
                      </a:pPr>
                      <a:r>
                        <a:rPr lang="en-US" sz="1600" u="none" strike="noStrike" dirty="0">
                          <a:effectLst/>
                        </a:rPr>
                        <a:t>SIM card </a:t>
                      </a:r>
                    </a:p>
                    <a:p>
                      <a:pPr marL="347472" marR="0" indent="-347472" algn="l" fontAlgn="base">
                        <a:lnSpc>
                          <a:spcPct val="107000"/>
                        </a:lnSpc>
                        <a:spcBef>
                          <a:spcPts val="0"/>
                        </a:spcBef>
                        <a:spcAft>
                          <a:spcPts val="800"/>
                        </a:spcAft>
                      </a:pPr>
                      <a:r>
                        <a:rPr lang="en-US" sz="1600" u="none" strike="noStrike" dirty="0">
                          <a:effectLst/>
                        </a:rPr>
                        <a:t>Data cost </a:t>
                      </a:r>
                    </a:p>
                    <a:p>
                      <a:pPr marL="0" marR="0" algn="l" fontAlgn="t">
                        <a:lnSpc>
                          <a:spcPct val="107000"/>
                        </a:lnSpc>
                        <a:spcBef>
                          <a:spcPts val="0"/>
                        </a:spcBef>
                        <a:spcAft>
                          <a:spcPts val="800"/>
                        </a:spcAft>
                      </a:pPr>
                      <a:r>
                        <a:rPr lang="en-US" sz="1600" u="none" strike="noStrike" dirty="0">
                          <a:effectLst/>
                        </a:rPr>
                        <a:t> </a:t>
                      </a:r>
                    </a:p>
                    <a:p>
                      <a:pPr marL="0" marR="0" algn="l" fontAlgn="t">
                        <a:lnSpc>
                          <a:spcPct val="107000"/>
                        </a:lnSpc>
                        <a:spcBef>
                          <a:spcPts val="0"/>
                        </a:spcBef>
                        <a:spcAft>
                          <a:spcPts val="800"/>
                        </a:spcAft>
                      </a:pPr>
                      <a:r>
                        <a:rPr lang="en-US" sz="1600" u="none" strike="noStrike" dirty="0">
                          <a:effectLst/>
                        </a:rPr>
                        <a:t>In addition, the following can be a cost factor: </a:t>
                      </a:r>
                    </a:p>
                    <a:p>
                      <a:pPr marL="0" marR="0" algn="l" fontAlgn="t">
                        <a:lnSpc>
                          <a:spcPct val="107000"/>
                        </a:lnSpc>
                        <a:spcBef>
                          <a:spcPts val="0"/>
                        </a:spcBef>
                        <a:spcAft>
                          <a:spcPts val="800"/>
                        </a:spcAft>
                      </a:pPr>
                      <a:r>
                        <a:rPr lang="en-US" sz="1600" u="none" strike="noStrike" dirty="0">
                          <a:effectLst/>
                        </a:rPr>
                        <a:t>• Repeater:  </a:t>
                      </a:r>
                    </a:p>
                    <a:p>
                      <a:pPr marL="347472" marR="0" indent="-347472" algn="l" fontAlgn="base">
                        <a:lnSpc>
                          <a:spcPct val="107000"/>
                        </a:lnSpc>
                        <a:spcBef>
                          <a:spcPts val="0"/>
                        </a:spcBef>
                        <a:spcAft>
                          <a:spcPts val="800"/>
                        </a:spcAft>
                      </a:pPr>
                      <a:r>
                        <a:rPr lang="en-US" sz="1600" u="none" strike="noStrike" dirty="0">
                          <a:effectLst/>
                        </a:rPr>
                        <a:t>Repeater itself </a:t>
                      </a:r>
                    </a:p>
                    <a:p>
                      <a:pPr marL="347472" marR="0" indent="-347472" algn="l" fontAlgn="base">
                        <a:lnSpc>
                          <a:spcPct val="107000"/>
                        </a:lnSpc>
                        <a:spcBef>
                          <a:spcPts val="0"/>
                        </a:spcBef>
                        <a:spcAft>
                          <a:spcPts val="800"/>
                        </a:spcAft>
                      </a:pPr>
                      <a:r>
                        <a:rPr lang="en-US" sz="1600" u="none" strike="noStrike" dirty="0">
                          <a:effectLst/>
                        </a:rPr>
                        <a:t>Installation </a:t>
                      </a:r>
                    </a:p>
                    <a:p>
                      <a:pPr marL="0" marR="0" algn="l" fontAlgn="t">
                        <a:lnSpc>
                          <a:spcPct val="107000"/>
                        </a:lnSpc>
                        <a:spcBef>
                          <a:spcPts val="0"/>
                        </a:spcBef>
                        <a:spcAft>
                          <a:spcPts val="800"/>
                        </a:spcAft>
                      </a:pPr>
                      <a:r>
                        <a:rPr lang="en-US" sz="1600" u="none" strike="noStrike" dirty="0">
                          <a:effectLst/>
                        </a:rPr>
                        <a:t>• Noise filter </a:t>
                      </a:r>
                    </a:p>
                    <a:p>
                      <a:pPr marL="0" marR="0" algn="l" fontAlgn="t">
                        <a:lnSpc>
                          <a:spcPct val="107000"/>
                        </a:lnSpc>
                        <a:spcBef>
                          <a:spcPts val="0"/>
                        </a:spcBef>
                        <a:spcAft>
                          <a:spcPts val="800"/>
                        </a:spcAft>
                      </a:pPr>
                      <a:r>
                        <a:rPr lang="en-US" sz="800" u="none" strike="noStrike" dirty="0">
                          <a:effectLst/>
                        </a:rPr>
                        <a:t> </a:t>
                      </a:r>
                      <a:endParaRPr lang="en-US" sz="1300" b="0" i="0" u="none" strike="noStrike" dirty="0">
                        <a:effectLst/>
                        <a:latin typeface="Arial" panose="020B0604020202020204" pitchFamily="34" charset="0"/>
                      </a:endParaRPr>
                    </a:p>
                  </a:txBody>
                  <a:tcPr marL="50241" marR="26068" marT="8057" marB="0"/>
                </a:tc>
                <a:extLst>
                  <a:ext uri="{0D108BD9-81ED-4DB2-BD59-A6C34878D82A}">
                    <a16:rowId xmlns:a16="http://schemas.microsoft.com/office/drawing/2014/main" val="10001"/>
                  </a:ext>
                </a:extLst>
              </a:tr>
            </a:tbl>
          </a:graphicData>
        </a:graphic>
      </p:graphicFrame>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1">
            <a:extLst>
              <a:ext uri="{FF2B5EF4-FFF2-40B4-BE49-F238E27FC236}">
                <a16:creationId xmlns:a16="http://schemas.microsoft.com/office/drawing/2014/main" id="{C62FCF12-8DC5-4BE0-BC80-F7A9DF40F308}"/>
              </a:ext>
            </a:extLst>
          </p:cNvPr>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endParaRPr lang="en-US" altLang="en-US"/>
          </a:p>
        </p:txBody>
      </p:sp>
      <p:sp>
        <p:nvSpPr>
          <p:cNvPr id="106499" name="Rectangle 1">
            <a:extLst>
              <a:ext uri="{FF2B5EF4-FFF2-40B4-BE49-F238E27FC236}">
                <a16:creationId xmlns:a16="http://schemas.microsoft.com/office/drawing/2014/main" id="{D921251E-693C-43EA-A3B9-FF76F47FF6B3}"/>
              </a:ext>
            </a:extLst>
          </p:cNvPr>
          <p:cNvSpPr>
            <a:spLocks noChangeArrowheads="1"/>
          </p:cNvSpPr>
          <p:nvPr/>
        </p:nvSpPr>
        <p:spPr bwMode="auto">
          <a:xfrm>
            <a:off x="152400" y="15240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endParaRPr lang="en-US" altLang="en-US"/>
          </a:p>
        </p:txBody>
      </p:sp>
      <p:graphicFrame>
        <p:nvGraphicFramePr>
          <p:cNvPr id="5" name="Table 4">
            <a:extLst>
              <a:ext uri="{FF2B5EF4-FFF2-40B4-BE49-F238E27FC236}">
                <a16:creationId xmlns:a16="http://schemas.microsoft.com/office/drawing/2014/main" id="{27AB1FC1-4264-406A-BD50-9D821B33BCE0}"/>
              </a:ext>
            </a:extLst>
          </p:cNvPr>
          <p:cNvGraphicFramePr/>
          <p:nvPr/>
        </p:nvGraphicFramePr>
        <p:xfrm>
          <a:off x="152400" y="260350"/>
          <a:ext cx="8839199" cy="6064250"/>
        </p:xfrm>
        <a:graphic>
          <a:graphicData uri="http://schemas.openxmlformats.org/drawingml/2006/table">
            <a:tbl>
              <a:tblPr firstRow="1" firstCol="1" bandRow="1">
                <a:tableStyleId>{5C22544A-7EE6-4342-B048-85BDC9FD1C3A}</a:tableStyleId>
              </a:tblPr>
              <a:tblGrid>
                <a:gridCol w="1253560">
                  <a:extLst>
                    <a:ext uri="{9D8B030D-6E8A-4147-A177-3AD203B41FA5}">
                      <a16:colId xmlns:a16="http://schemas.microsoft.com/office/drawing/2014/main" val="20000"/>
                    </a:ext>
                  </a:extLst>
                </a:gridCol>
                <a:gridCol w="3021399">
                  <a:extLst>
                    <a:ext uri="{9D8B030D-6E8A-4147-A177-3AD203B41FA5}">
                      <a16:colId xmlns:a16="http://schemas.microsoft.com/office/drawing/2014/main" val="20001"/>
                    </a:ext>
                  </a:extLst>
                </a:gridCol>
                <a:gridCol w="2121407">
                  <a:extLst>
                    <a:ext uri="{9D8B030D-6E8A-4147-A177-3AD203B41FA5}">
                      <a16:colId xmlns:a16="http://schemas.microsoft.com/office/drawing/2014/main" val="20002"/>
                    </a:ext>
                  </a:extLst>
                </a:gridCol>
                <a:gridCol w="2442833">
                  <a:extLst>
                    <a:ext uri="{9D8B030D-6E8A-4147-A177-3AD203B41FA5}">
                      <a16:colId xmlns:a16="http://schemas.microsoft.com/office/drawing/2014/main" val="20003"/>
                    </a:ext>
                  </a:extLst>
                </a:gridCol>
              </a:tblGrid>
              <a:tr h="6064250">
                <a:tc>
                  <a:txBody>
                    <a:bodyPr/>
                    <a:lstStyle/>
                    <a:p>
                      <a:pPr marL="0" marR="0" algn="l" fontAlgn="t">
                        <a:lnSpc>
                          <a:spcPct val="107000"/>
                        </a:lnSpc>
                        <a:spcBef>
                          <a:spcPts val="0"/>
                        </a:spcBef>
                        <a:spcAft>
                          <a:spcPts val="800"/>
                        </a:spcAft>
                      </a:pPr>
                      <a:r>
                        <a:rPr lang="en-US" sz="1400" u="none" strike="noStrike" dirty="0">
                          <a:effectLst/>
                        </a:rPr>
                        <a:t>POINT-</a:t>
                      </a:r>
                    </a:p>
                    <a:p>
                      <a:pPr marL="0" marR="0" algn="l" fontAlgn="t">
                        <a:lnSpc>
                          <a:spcPct val="107000"/>
                        </a:lnSpc>
                        <a:spcBef>
                          <a:spcPts val="0"/>
                        </a:spcBef>
                        <a:spcAft>
                          <a:spcPts val="800"/>
                        </a:spcAft>
                      </a:pPr>
                      <a:r>
                        <a:rPr lang="en-US" sz="1400" u="none" strike="noStrike" dirty="0">
                          <a:effectLst/>
                        </a:rPr>
                        <a:t>TO</a:t>
                      </a:r>
                    </a:p>
                    <a:p>
                      <a:pPr marL="0" marR="0" algn="l" fontAlgn="t">
                        <a:lnSpc>
                          <a:spcPct val="107000"/>
                        </a:lnSpc>
                        <a:spcBef>
                          <a:spcPts val="0"/>
                        </a:spcBef>
                        <a:spcAft>
                          <a:spcPts val="800"/>
                        </a:spcAft>
                      </a:pPr>
                      <a:r>
                        <a:rPr lang="en-US" sz="1400" u="none" strike="noStrike" dirty="0">
                          <a:effectLst/>
                        </a:rPr>
                        <a:t>MULTIPOINT</a:t>
                      </a:r>
                    </a:p>
                    <a:p>
                      <a:pPr marL="0" marR="0" algn="l" fontAlgn="t">
                        <a:lnSpc>
                          <a:spcPct val="107000"/>
                        </a:lnSpc>
                        <a:spcBef>
                          <a:spcPts val="0"/>
                        </a:spcBef>
                        <a:spcAft>
                          <a:spcPts val="800"/>
                        </a:spcAft>
                      </a:pPr>
                      <a:r>
                        <a:rPr lang="en-US" sz="1400" u="none" strike="noStrike" dirty="0">
                          <a:effectLst/>
                        </a:rPr>
                        <a:t>(Wireless)</a:t>
                      </a:r>
                      <a:endParaRPr lang="en-US" sz="1400" b="0" i="0" u="none" strike="noStrike" dirty="0">
                        <a:effectLst/>
                        <a:latin typeface="Arial" panose="020B0604020202020204" pitchFamily="34" charset="0"/>
                      </a:endParaRPr>
                    </a:p>
                  </a:txBody>
                  <a:tcPr marL="39727" marR="20613" marT="6371" marB="0"/>
                </a:tc>
                <a:tc>
                  <a:txBody>
                    <a:bodyPr/>
                    <a:lstStyle/>
                    <a:p>
                      <a:pPr marL="171450" marR="0" indent="-171450" algn="just" fontAlgn="t">
                        <a:lnSpc>
                          <a:spcPct val="107000"/>
                        </a:lnSpc>
                        <a:spcBef>
                          <a:spcPts val="0"/>
                        </a:spcBef>
                        <a:spcAft>
                          <a:spcPts val="0"/>
                        </a:spcAft>
                        <a:buClrTx/>
                        <a:buSzPts val="1100"/>
                        <a:buFont typeface="Arial" panose="020B0604020202020204" pitchFamily="34" charset="0"/>
                        <a:buChar char="•"/>
                      </a:pPr>
                      <a:endParaRPr lang="en-US" sz="1200" u="none" strike="noStrike" dirty="0">
                        <a:effectLst/>
                      </a:endParaRPr>
                    </a:p>
                    <a:p>
                      <a:pPr marL="171450" marR="0" indent="-171450" algn="just" fontAlgn="t">
                        <a:lnSpc>
                          <a:spcPct val="107000"/>
                        </a:lnSpc>
                        <a:spcBef>
                          <a:spcPts val="0"/>
                        </a:spcBef>
                        <a:spcAft>
                          <a:spcPts val="0"/>
                        </a:spcAft>
                        <a:buClrTx/>
                        <a:buSzPts val="1100"/>
                        <a:buFont typeface="Arial" panose="020B0604020202020204" pitchFamily="34" charset="0"/>
                        <a:buChar char="•"/>
                      </a:pPr>
                      <a:endParaRPr lang="en-US" sz="1200" u="none" strike="noStrike" dirty="0">
                        <a:effectLst/>
                      </a:endParaRPr>
                    </a:p>
                    <a:p>
                      <a:pPr marL="171450" marR="0" indent="-171450" algn="just" fontAlgn="t">
                        <a:lnSpc>
                          <a:spcPct val="107000"/>
                        </a:lnSpc>
                        <a:spcBef>
                          <a:spcPts val="0"/>
                        </a:spcBef>
                        <a:spcAft>
                          <a:spcPts val="0"/>
                        </a:spcAft>
                        <a:buClrTx/>
                        <a:buSzPts val="1100"/>
                        <a:buFont typeface="Arial" panose="020B0604020202020204" pitchFamily="34" charset="0"/>
                        <a:buChar char="•"/>
                      </a:pPr>
                      <a:endParaRPr lang="en-US" sz="1200" u="none" strike="noStrike" dirty="0">
                        <a:effectLst/>
                      </a:endParaRPr>
                    </a:p>
                    <a:p>
                      <a:pPr marL="171450" marR="0" indent="-171450" algn="just" fontAlgn="t">
                        <a:lnSpc>
                          <a:spcPct val="107000"/>
                        </a:lnSpc>
                        <a:spcBef>
                          <a:spcPts val="0"/>
                        </a:spcBef>
                        <a:spcAft>
                          <a:spcPts val="0"/>
                        </a:spcAft>
                        <a:buClrTx/>
                        <a:buSzPts val="1100"/>
                        <a:buFont typeface="Arial" panose="020B0604020202020204" pitchFamily="34" charset="0"/>
                        <a:buChar char="•"/>
                      </a:pPr>
                      <a:endParaRPr lang="en-US" sz="1200" u="none" strike="noStrike" dirty="0">
                        <a:effectLst/>
                      </a:endParaRPr>
                    </a:p>
                    <a:p>
                      <a:pPr marL="171450" marR="0" indent="-171450" algn="just" fontAlgn="t">
                        <a:lnSpc>
                          <a:spcPct val="107000"/>
                        </a:lnSpc>
                        <a:spcBef>
                          <a:spcPts val="0"/>
                        </a:spcBef>
                        <a:spcAft>
                          <a:spcPts val="0"/>
                        </a:spcAft>
                        <a:buClrTx/>
                        <a:buSzPts val="1100"/>
                        <a:buFont typeface="Arial" panose="020B0604020202020204" pitchFamily="34" charset="0"/>
                        <a:buChar char="•"/>
                      </a:pPr>
                      <a:endParaRPr lang="en-US" sz="1200" u="none" strike="noStrike" dirty="0">
                        <a:effectLst/>
                      </a:endParaRPr>
                    </a:p>
                    <a:p>
                      <a:pPr marL="171450" marR="0" indent="-171450" algn="just" fontAlgn="t">
                        <a:lnSpc>
                          <a:spcPct val="107000"/>
                        </a:lnSpc>
                        <a:spcBef>
                          <a:spcPts val="0"/>
                        </a:spcBef>
                        <a:spcAft>
                          <a:spcPts val="0"/>
                        </a:spcAft>
                        <a:buClrTx/>
                        <a:buSzPts val="1100"/>
                        <a:buFont typeface="Arial" panose="020B0604020202020204" pitchFamily="34" charset="0"/>
                        <a:buChar char="•"/>
                      </a:pPr>
                      <a:endParaRPr lang="en-US" sz="1200" u="none" strike="noStrike" dirty="0">
                        <a:effectLst/>
                      </a:endParaRPr>
                    </a:p>
                    <a:p>
                      <a:pPr marL="171450" marR="0" indent="-171450" algn="just" fontAlgn="t">
                        <a:lnSpc>
                          <a:spcPct val="107000"/>
                        </a:lnSpc>
                        <a:spcBef>
                          <a:spcPts val="0"/>
                        </a:spcBef>
                        <a:spcAft>
                          <a:spcPts val="0"/>
                        </a:spcAft>
                        <a:buClrTx/>
                        <a:buSzPts val="1100"/>
                        <a:buFont typeface="Arial" panose="020B0604020202020204" pitchFamily="34" charset="0"/>
                        <a:buChar char="•"/>
                      </a:pPr>
                      <a:endParaRPr lang="en-US" sz="1200" u="none" strike="noStrike" dirty="0">
                        <a:effectLst/>
                      </a:endParaRPr>
                    </a:p>
                    <a:p>
                      <a:pPr marL="171450" marR="0" indent="-171450" algn="just" fontAlgn="t">
                        <a:lnSpc>
                          <a:spcPct val="107000"/>
                        </a:lnSpc>
                        <a:spcBef>
                          <a:spcPts val="0"/>
                        </a:spcBef>
                        <a:spcAft>
                          <a:spcPts val="0"/>
                        </a:spcAft>
                        <a:buClrTx/>
                        <a:buSzPts val="1100"/>
                        <a:buFont typeface="Arial" panose="020B0604020202020204" pitchFamily="34" charset="0"/>
                        <a:buChar char="•"/>
                      </a:pPr>
                      <a:endParaRPr lang="en-US" sz="1200" u="none" strike="noStrike" dirty="0">
                        <a:effectLst/>
                      </a:endParaRPr>
                    </a:p>
                    <a:p>
                      <a:pPr marL="171450" marR="0" indent="-171450" algn="just" fontAlgn="t">
                        <a:lnSpc>
                          <a:spcPct val="107000"/>
                        </a:lnSpc>
                        <a:spcBef>
                          <a:spcPts val="0"/>
                        </a:spcBef>
                        <a:spcAft>
                          <a:spcPts val="0"/>
                        </a:spcAft>
                        <a:buClrTx/>
                        <a:buSzPts val="1100"/>
                        <a:buFont typeface="Arial" panose="020B0604020202020204" pitchFamily="34" charset="0"/>
                        <a:buChar char="•"/>
                      </a:pPr>
                      <a:endParaRPr lang="en-US" sz="1200" u="none" strike="noStrike" dirty="0">
                        <a:effectLst/>
                      </a:endParaRPr>
                    </a:p>
                    <a:p>
                      <a:pPr marL="171450" marR="0" indent="-171450" algn="just" fontAlgn="t">
                        <a:lnSpc>
                          <a:spcPct val="107000"/>
                        </a:lnSpc>
                        <a:spcBef>
                          <a:spcPts val="0"/>
                        </a:spcBef>
                        <a:spcAft>
                          <a:spcPts val="0"/>
                        </a:spcAft>
                        <a:buClrTx/>
                        <a:buSzPts val="1100"/>
                        <a:buFont typeface="Arial" panose="020B0604020202020204" pitchFamily="34" charset="0"/>
                        <a:buChar char="•"/>
                      </a:pPr>
                      <a:r>
                        <a:rPr lang="en-US" sz="1200" u="none" strike="noStrike" dirty="0">
                          <a:effectLst/>
                        </a:rPr>
                        <a:t>less infrastructure. One tower to cover a large geographic territory.</a:t>
                      </a:r>
                    </a:p>
                    <a:p>
                      <a:pPr marL="171450" marR="0" indent="-171450" algn="just" fontAlgn="t">
                        <a:lnSpc>
                          <a:spcPct val="107000"/>
                        </a:lnSpc>
                        <a:spcBef>
                          <a:spcPts val="0"/>
                        </a:spcBef>
                        <a:spcAft>
                          <a:spcPts val="0"/>
                        </a:spcAft>
                        <a:buFont typeface="Arial" panose="020B0604020202020204" pitchFamily="34" charset="0"/>
                        <a:buChar char="•"/>
                      </a:pPr>
                      <a:r>
                        <a:rPr lang="en-US" sz="1200" u="none" strike="noStrike" dirty="0">
                          <a:effectLst/>
                        </a:rPr>
                        <a:t>raise no interference issues since it is a licensed network with network communications.</a:t>
                      </a:r>
                    </a:p>
                    <a:p>
                      <a:pPr marL="171450" marR="0" indent="-171450" algn="just" fontAlgn="t">
                        <a:lnSpc>
                          <a:spcPct val="107000"/>
                        </a:lnSpc>
                        <a:spcBef>
                          <a:spcPts val="0"/>
                        </a:spcBef>
                        <a:spcAft>
                          <a:spcPts val="800"/>
                        </a:spcAft>
                        <a:buFont typeface="Arial" panose="020B0604020202020204" pitchFamily="34" charset="0"/>
                        <a:buChar char="•"/>
                      </a:pPr>
                      <a:r>
                        <a:rPr lang="en-US" sz="1200" u="none" strike="noStrike" dirty="0">
                          <a:effectLst/>
                        </a:rPr>
                        <a:t>It’s easy to deploy. Since the network may be deployed from a few towers,</a:t>
                      </a:r>
                      <a:endParaRPr lang="en-US" sz="1200" b="0" i="0" u="none" strike="noStrike" dirty="0">
                        <a:effectLst/>
                        <a:latin typeface="Arial" panose="020B0604020202020204" pitchFamily="34" charset="0"/>
                      </a:endParaRPr>
                    </a:p>
                  </a:txBody>
                  <a:tcPr marL="39727" marR="20613" marT="6371" marB="0"/>
                </a:tc>
                <a:tc>
                  <a:txBody>
                    <a:bodyPr/>
                    <a:lstStyle/>
                    <a:p>
                      <a:pPr marL="0" marR="0" algn="l" fontAlgn="t">
                        <a:lnSpc>
                          <a:spcPct val="107000"/>
                        </a:lnSpc>
                        <a:spcBef>
                          <a:spcPts val="0"/>
                        </a:spcBef>
                        <a:spcAft>
                          <a:spcPts val="800"/>
                        </a:spcAft>
                      </a:pPr>
                      <a:r>
                        <a:rPr lang="en-US" sz="1100" u="none" strike="noStrike" dirty="0">
                          <a:effectLst/>
                        </a:rPr>
                        <a:t>1.Challenges of securing tower space.</a:t>
                      </a:r>
                    </a:p>
                    <a:p>
                      <a:pPr marL="0" marR="0" algn="l" fontAlgn="t">
                        <a:lnSpc>
                          <a:spcPct val="107000"/>
                        </a:lnSpc>
                        <a:spcBef>
                          <a:spcPts val="0"/>
                        </a:spcBef>
                        <a:spcAft>
                          <a:spcPts val="800"/>
                        </a:spcAft>
                      </a:pPr>
                      <a:r>
                        <a:rPr lang="en-US" sz="1100" u="none" strike="noStrike" dirty="0">
                          <a:effectLst/>
                        </a:rPr>
                        <a:t>2.Require installation or leasing of a tower.</a:t>
                      </a:r>
                    </a:p>
                    <a:p>
                      <a:pPr marL="0" marR="0" algn="l" fontAlgn="t">
                        <a:lnSpc>
                          <a:spcPct val="107000"/>
                        </a:lnSpc>
                        <a:spcBef>
                          <a:spcPts val="0"/>
                        </a:spcBef>
                        <a:spcAft>
                          <a:spcPts val="800"/>
                        </a:spcAft>
                      </a:pPr>
                      <a:r>
                        <a:rPr lang="en-US" sz="1100" u="none" strike="noStrike" dirty="0">
                          <a:effectLst/>
                        </a:rPr>
                        <a:t>3.Result in transmission congestion.</a:t>
                      </a:r>
                    </a:p>
                    <a:p>
                      <a:pPr marL="0" marR="0" algn="l" fontAlgn="t">
                        <a:lnSpc>
                          <a:spcPct val="107000"/>
                        </a:lnSpc>
                        <a:spcBef>
                          <a:spcPts val="0"/>
                        </a:spcBef>
                        <a:spcAft>
                          <a:spcPts val="800"/>
                        </a:spcAft>
                      </a:pPr>
                      <a:r>
                        <a:rPr lang="en-US" sz="1100" u="none" strike="noStrike" dirty="0">
                          <a:effectLst/>
                        </a:rPr>
                        <a:t>4.The more meters and devices communicating to a single point, the more likely network congestion and bandwidth limitations are.</a:t>
                      </a:r>
                    </a:p>
                    <a:p>
                      <a:pPr marL="0" marR="0" algn="l" fontAlgn="t">
                        <a:lnSpc>
                          <a:spcPct val="107000"/>
                        </a:lnSpc>
                        <a:spcBef>
                          <a:spcPts val="0"/>
                        </a:spcBef>
                        <a:spcAft>
                          <a:spcPts val="800"/>
                        </a:spcAft>
                      </a:pPr>
                      <a:r>
                        <a:rPr lang="en-US" sz="1100" u="none" strike="noStrike" dirty="0">
                          <a:effectLst/>
                        </a:rPr>
                        <a:t>5.It’s not self-healing or self-routing. Unlike an RF mesh system.</a:t>
                      </a:r>
                    </a:p>
                    <a:p>
                      <a:pPr marL="0" marR="0" algn="l" fontAlgn="t">
                        <a:lnSpc>
                          <a:spcPct val="107000"/>
                        </a:lnSpc>
                        <a:spcBef>
                          <a:spcPts val="0"/>
                        </a:spcBef>
                        <a:spcAft>
                          <a:spcPts val="800"/>
                        </a:spcAft>
                      </a:pPr>
                      <a:r>
                        <a:rPr lang="en-US" sz="1100" u="none" strike="noStrike" dirty="0">
                          <a:effectLst/>
                        </a:rPr>
                        <a:t>6.if the base station goes down, communication to thousands of meters may be lost.</a:t>
                      </a:r>
                    </a:p>
                    <a:p>
                      <a:pPr marL="0" marR="0" algn="l" fontAlgn="t">
                        <a:lnSpc>
                          <a:spcPct val="107000"/>
                        </a:lnSpc>
                        <a:spcBef>
                          <a:spcPts val="0"/>
                        </a:spcBef>
                        <a:spcAft>
                          <a:spcPts val="800"/>
                        </a:spcAft>
                      </a:pPr>
                      <a:r>
                        <a:rPr lang="en-US" sz="1100" u="none" strike="noStrike" dirty="0">
                          <a:effectLst/>
                        </a:rPr>
                        <a:t>7.It requires licensing. Along with a fee, a limited bandwidth is associated with each license. In addition, a second license may be required for distribution automation functions or other advanced grid management applications. The internal labor required to manage and maintain these licenses is also a consideration.</a:t>
                      </a:r>
                      <a:endParaRPr lang="en-US" sz="1100" b="0" i="0" u="none" strike="noStrike" dirty="0">
                        <a:effectLst/>
                        <a:latin typeface="Arial" panose="020B0604020202020204" pitchFamily="34" charset="0"/>
                      </a:endParaRPr>
                    </a:p>
                  </a:txBody>
                  <a:tcPr marL="39727" marR="20613" marT="6371" marB="0"/>
                </a:tc>
                <a:tc>
                  <a:txBody>
                    <a:bodyPr/>
                    <a:lstStyle/>
                    <a:p>
                      <a:pPr marL="0" marR="0" algn="l" fontAlgn="t">
                        <a:lnSpc>
                          <a:spcPct val="107000"/>
                        </a:lnSpc>
                        <a:spcBef>
                          <a:spcPts val="0"/>
                        </a:spcBef>
                        <a:spcAft>
                          <a:spcPts val="800"/>
                        </a:spcAft>
                      </a:pPr>
                      <a:r>
                        <a:rPr lang="en-US" sz="600" u="none" strike="noStrike" dirty="0">
                          <a:effectLst/>
                        </a:rPr>
                        <a:t>•</a:t>
                      </a:r>
                      <a:r>
                        <a:rPr lang="en-US" sz="1600" u="none" strike="noStrike" dirty="0">
                          <a:effectLst/>
                        </a:rPr>
                        <a:t> </a:t>
                      </a:r>
                    </a:p>
                    <a:p>
                      <a:pPr marL="0" marR="0" algn="l" fontAlgn="t">
                        <a:lnSpc>
                          <a:spcPct val="107000"/>
                        </a:lnSpc>
                        <a:spcBef>
                          <a:spcPts val="0"/>
                        </a:spcBef>
                        <a:spcAft>
                          <a:spcPts val="800"/>
                        </a:spcAft>
                      </a:pPr>
                      <a:endParaRPr lang="en-US" sz="1600" u="none" strike="noStrike" dirty="0">
                        <a:effectLst/>
                      </a:endParaRPr>
                    </a:p>
                    <a:p>
                      <a:pPr marL="0" marR="0" algn="l" fontAlgn="t">
                        <a:lnSpc>
                          <a:spcPct val="107000"/>
                        </a:lnSpc>
                        <a:spcBef>
                          <a:spcPts val="0"/>
                        </a:spcBef>
                        <a:spcAft>
                          <a:spcPts val="800"/>
                        </a:spcAft>
                      </a:pPr>
                      <a:endParaRPr lang="en-US" sz="1600" u="none" strike="noStrike" dirty="0">
                        <a:effectLst/>
                      </a:endParaRPr>
                    </a:p>
                    <a:p>
                      <a:pPr marL="0" marR="0" algn="l" fontAlgn="t">
                        <a:lnSpc>
                          <a:spcPct val="107000"/>
                        </a:lnSpc>
                        <a:spcBef>
                          <a:spcPts val="0"/>
                        </a:spcBef>
                        <a:spcAft>
                          <a:spcPts val="800"/>
                        </a:spcAft>
                      </a:pPr>
                      <a:endParaRPr lang="en-US" sz="1600" u="none" strike="noStrike" dirty="0">
                        <a:effectLst/>
                      </a:endParaRPr>
                    </a:p>
                    <a:p>
                      <a:pPr marL="0" marR="0" algn="l" fontAlgn="t">
                        <a:lnSpc>
                          <a:spcPct val="107000"/>
                        </a:lnSpc>
                        <a:spcBef>
                          <a:spcPts val="0"/>
                        </a:spcBef>
                        <a:spcAft>
                          <a:spcPts val="800"/>
                        </a:spcAft>
                      </a:pPr>
                      <a:endParaRPr lang="en-US" sz="1600" u="none" strike="noStrike" dirty="0">
                        <a:effectLst/>
                      </a:endParaRPr>
                    </a:p>
                    <a:p>
                      <a:pPr marL="0" marR="0" algn="l" fontAlgn="t">
                        <a:lnSpc>
                          <a:spcPct val="107000"/>
                        </a:lnSpc>
                        <a:spcBef>
                          <a:spcPts val="0"/>
                        </a:spcBef>
                        <a:spcAft>
                          <a:spcPts val="800"/>
                        </a:spcAft>
                      </a:pPr>
                      <a:r>
                        <a:rPr lang="en-US" sz="1600" u="none" strike="noStrike" dirty="0">
                          <a:effectLst/>
                        </a:rPr>
                        <a:t>*Meter:  - Comm. module</a:t>
                      </a:r>
                    </a:p>
                    <a:p>
                      <a:pPr marL="0" marR="0" algn="l" fontAlgn="t">
                        <a:lnSpc>
                          <a:spcPct val="107000"/>
                        </a:lnSpc>
                        <a:spcBef>
                          <a:spcPts val="0"/>
                        </a:spcBef>
                        <a:spcAft>
                          <a:spcPts val="800"/>
                        </a:spcAft>
                      </a:pPr>
                      <a:r>
                        <a:rPr lang="en-US" sz="1600" u="none" strike="noStrike" dirty="0">
                          <a:effectLst/>
                        </a:rPr>
                        <a:t>• Collector :Collector itself and Data cost</a:t>
                      </a:r>
                    </a:p>
                    <a:p>
                      <a:pPr marL="0" marR="0" algn="l" fontAlgn="t">
                        <a:lnSpc>
                          <a:spcPct val="107000"/>
                        </a:lnSpc>
                        <a:spcBef>
                          <a:spcPts val="0"/>
                        </a:spcBef>
                        <a:spcAft>
                          <a:spcPts val="800"/>
                        </a:spcAft>
                      </a:pPr>
                      <a:r>
                        <a:rPr lang="en-US" sz="1600" u="none" strike="noStrike" dirty="0">
                          <a:effectLst/>
                        </a:rPr>
                        <a:t>Tower for collector</a:t>
                      </a:r>
                    </a:p>
                    <a:p>
                      <a:pPr marL="0" marR="0" algn="l" fontAlgn="t">
                        <a:lnSpc>
                          <a:spcPct val="107000"/>
                        </a:lnSpc>
                        <a:spcBef>
                          <a:spcPts val="0"/>
                        </a:spcBef>
                        <a:spcAft>
                          <a:spcPts val="800"/>
                        </a:spcAft>
                      </a:pPr>
                      <a:r>
                        <a:rPr lang="en-US" sz="1600" u="none" strike="noStrike" dirty="0">
                          <a:effectLst/>
                        </a:rPr>
                        <a:t>• Antenna: Antenna itself and installation</a:t>
                      </a:r>
                    </a:p>
                    <a:p>
                      <a:pPr marL="0" marR="0" algn="l" fontAlgn="t">
                        <a:lnSpc>
                          <a:spcPct val="107000"/>
                        </a:lnSpc>
                        <a:spcBef>
                          <a:spcPts val="0"/>
                        </a:spcBef>
                        <a:spcAft>
                          <a:spcPts val="800"/>
                        </a:spcAft>
                      </a:pPr>
                      <a:r>
                        <a:rPr lang="en-US" sz="600" u="none" strike="noStrike" dirty="0">
                          <a:effectLst/>
                        </a:rPr>
                        <a:t> </a:t>
                      </a:r>
                      <a:endParaRPr lang="en-US" sz="1100" b="0" i="0" u="none" strike="noStrike" dirty="0">
                        <a:effectLst/>
                        <a:latin typeface="Arial" panose="020B0604020202020204" pitchFamily="34" charset="0"/>
                      </a:endParaRPr>
                    </a:p>
                  </a:txBody>
                  <a:tcPr marL="39727" marR="20613" marT="6371" marB="0"/>
                </a:tc>
                <a:extLst>
                  <a:ext uri="{0D108BD9-81ED-4DB2-BD59-A6C34878D82A}">
                    <a16:rowId xmlns:a16="http://schemas.microsoft.com/office/drawing/2014/main" val="10000"/>
                  </a:ext>
                </a:extLst>
              </a:tr>
            </a:tbl>
          </a:graphicData>
        </a:graphic>
      </p:graphicFrame>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424878B7-8C03-43BD-961C-1754889B05C7}"/>
              </a:ext>
            </a:extLst>
          </p:cNvPr>
          <p:cNvGraphicFramePr/>
          <p:nvPr/>
        </p:nvGraphicFramePr>
        <p:xfrm>
          <a:off x="287338" y="115888"/>
          <a:ext cx="8569325" cy="6696075"/>
        </p:xfrm>
        <a:graphic>
          <a:graphicData uri="http://schemas.openxmlformats.org/drawingml/2006/table">
            <a:tbl>
              <a:tblPr firstRow="1" firstCol="1" bandRow="1">
                <a:tableStyleId>{5C22544A-7EE6-4342-B048-85BDC9FD1C3A}</a:tableStyleId>
              </a:tblPr>
              <a:tblGrid>
                <a:gridCol w="1272205">
                  <a:extLst>
                    <a:ext uri="{9D8B030D-6E8A-4147-A177-3AD203B41FA5}">
                      <a16:colId xmlns:a16="http://schemas.microsoft.com/office/drawing/2014/main" val="20000"/>
                    </a:ext>
                  </a:extLst>
                </a:gridCol>
                <a:gridCol w="2930786">
                  <a:extLst>
                    <a:ext uri="{9D8B030D-6E8A-4147-A177-3AD203B41FA5}">
                      <a16:colId xmlns:a16="http://schemas.microsoft.com/office/drawing/2014/main" val="20001"/>
                    </a:ext>
                  </a:extLst>
                </a:gridCol>
                <a:gridCol w="2041810">
                  <a:extLst>
                    <a:ext uri="{9D8B030D-6E8A-4147-A177-3AD203B41FA5}">
                      <a16:colId xmlns:a16="http://schemas.microsoft.com/office/drawing/2014/main" val="20002"/>
                    </a:ext>
                  </a:extLst>
                </a:gridCol>
                <a:gridCol w="2324524">
                  <a:extLst>
                    <a:ext uri="{9D8B030D-6E8A-4147-A177-3AD203B41FA5}">
                      <a16:colId xmlns:a16="http://schemas.microsoft.com/office/drawing/2014/main" val="20003"/>
                    </a:ext>
                  </a:extLst>
                </a:gridCol>
              </a:tblGrid>
              <a:tr h="5806913">
                <a:tc>
                  <a:txBody>
                    <a:bodyPr/>
                    <a:lstStyle/>
                    <a:p>
                      <a:pPr marL="0" marR="0" algn="l" fontAlgn="t">
                        <a:lnSpc>
                          <a:spcPct val="107000"/>
                        </a:lnSpc>
                        <a:spcBef>
                          <a:spcPts val="0"/>
                        </a:spcBef>
                        <a:spcAft>
                          <a:spcPts val="800"/>
                        </a:spcAft>
                      </a:pPr>
                      <a:r>
                        <a:rPr lang="en-US" sz="1800" u="none" strike="noStrike" dirty="0">
                          <a:effectLst/>
                        </a:rPr>
                        <a:t>RF MESH </a:t>
                      </a:r>
                    </a:p>
                    <a:p>
                      <a:pPr marL="0" marR="0" algn="l" fontAlgn="t">
                        <a:lnSpc>
                          <a:spcPct val="107000"/>
                        </a:lnSpc>
                        <a:spcBef>
                          <a:spcPts val="0"/>
                        </a:spcBef>
                        <a:spcAft>
                          <a:spcPts val="800"/>
                        </a:spcAft>
                      </a:pPr>
                      <a:r>
                        <a:rPr lang="en-US" sz="1800" u="none" strike="noStrike" dirty="0">
                          <a:effectLst/>
                        </a:rPr>
                        <a:t>(Wireless) </a:t>
                      </a:r>
                      <a:endParaRPr lang="en-US" sz="1800" b="0" i="0" u="none" strike="noStrike" dirty="0">
                        <a:effectLst/>
                        <a:latin typeface="Arial" panose="020B0604020202020204" pitchFamily="34" charset="0"/>
                      </a:endParaRPr>
                    </a:p>
                  </a:txBody>
                  <a:tcPr marL="52858" marR="29919" marT="8479" marB="0"/>
                </a:tc>
                <a:tc>
                  <a:txBody>
                    <a:bodyPr/>
                    <a:lstStyle/>
                    <a:p>
                      <a:pPr marL="347472" marR="0" indent="-347472" algn="l" fontAlgn="base">
                        <a:lnSpc>
                          <a:spcPct val="107000"/>
                        </a:lnSpc>
                        <a:spcBef>
                          <a:spcPts val="0"/>
                        </a:spcBef>
                        <a:spcAft>
                          <a:spcPts val="800"/>
                        </a:spcAft>
                        <a:buClr>
                          <a:srgbClr val="000000"/>
                        </a:buClr>
                        <a:buSzPts val="1000"/>
                        <a:buFont typeface="Arial" panose="020B0604020202020204" pitchFamily="34" charset="0"/>
                        <a:buChar char="•"/>
                      </a:pPr>
                      <a:r>
                        <a:rPr lang="en-US" sz="1400" u="none" strike="noStrike" dirty="0">
                          <a:effectLst/>
                        </a:rPr>
                        <a:t>RF mesh technology can be regionally distributed, so the operator can target specific areas without needing to deploy the entire service territory. </a:t>
                      </a:r>
                    </a:p>
                    <a:p>
                      <a:pPr marL="347472" marR="0" indent="-347472" algn="l" fontAlgn="base">
                        <a:lnSpc>
                          <a:spcPct val="107000"/>
                        </a:lnSpc>
                        <a:spcBef>
                          <a:spcPts val="0"/>
                        </a:spcBef>
                        <a:spcAft>
                          <a:spcPts val="800"/>
                        </a:spcAft>
                      </a:pPr>
                      <a:r>
                        <a:rPr lang="en-US" sz="1400" u="none" strike="noStrike" dirty="0">
                          <a:effectLst/>
                        </a:rPr>
                        <a:t>It’s self-healing. If one module loses communication with the network, the network automatically finds another path to bring communications back to the head-end system. So, the network operator never needs to worry about the entire network being down. </a:t>
                      </a:r>
                    </a:p>
                    <a:p>
                      <a:pPr marL="347472" marR="0" indent="-347472" algn="l" fontAlgn="base">
                        <a:lnSpc>
                          <a:spcPct val="107000"/>
                        </a:lnSpc>
                        <a:spcBef>
                          <a:spcPts val="0"/>
                        </a:spcBef>
                        <a:spcAft>
                          <a:spcPts val="800"/>
                        </a:spcAft>
                      </a:pPr>
                      <a:r>
                        <a:rPr lang="en-US" sz="1400" u="none" strike="noStrike" dirty="0">
                          <a:effectLst/>
                        </a:rPr>
                        <a:t>It’s self-forming. The network’s intelligence enables the signal to find the optimal route back to the head-end system. This is particularly important in areas with </a:t>
                      </a:r>
                      <a:endParaRPr lang="en-US" sz="1400" b="0" i="0" u="none" strike="noStrike" dirty="0">
                        <a:effectLst/>
                        <a:latin typeface="Arial" panose="020B0604020202020204" pitchFamily="34" charset="0"/>
                      </a:endParaRPr>
                    </a:p>
                  </a:txBody>
                  <a:tcPr marL="52858" marR="29919" marT="8479" marB="0"/>
                </a:tc>
                <a:tc>
                  <a:txBody>
                    <a:bodyPr/>
                    <a:lstStyle/>
                    <a:p>
                      <a:pPr marL="347472" marR="0" indent="-347472" algn="l" fontAlgn="base">
                        <a:lnSpc>
                          <a:spcPct val="107000"/>
                        </a:lnSpc>
                        <a:spcBef>
                          <a:spcPts val="0"/>
                        </a:spcBef>
                        <a:spcAft>
                          <a:spcPts val="800"/>
                        </a:spcAft>
                        <a:buClr>
                          <a:srgbClr val="000000"/>
                        </a:buClr>
                        <a:buSzPts val="1000"/>
                        <a:buFont typeface="Arial" panose="020B0604020202020204" pitchFamily="34" charset="0"/>
                        <a:buChar char="•"/>
                      </a:pPr>
                      <a:r>
                        <a:rPr lang="en-US" sz="1400" u="none" strike="noStrike" dirty="0">
                          <a:effectLst/>
                        </a:rPr>
                        <a:t>RF mesh technology may require more infrastructure than other options, especially in rural areas where meters are more spread out across the service territory. </a:t>
                      </a:r>
                    </a:p>
                    <a:p>
                      <a:pPr marL="347472" marR="0" indent="-347472" algn="l" fontAlgn="base">
                        <a:lnSpc>
                          <a:spcPct val="107000"/>
                        </a:lnSpc>
                        <a:spcBef>
                          <a:spcPts val="0"/>
                        </a:spcBef>
                        <a:spcAft>
                          <a:spcPts val="800"/>
                        </a:spcAft>
                      </a:pPr>
                      <a:r>
                        <a:rPr lang="en-US" sz="1400" u="none" strike="noStrike" dirty="0">
                          <a:effectLst/>
                        </a:rPr>
                        <a:t>It may raise interference concerns. Unlicensed frequencies used in RF mesh may raise some concerns about interference. Some countries restrict use of frequencies in the unlicensed spectrum, including RF mesh. </a:t>
                      </a:r>
                      <a:endParaRPr lang="en-US" sz="1400" b="0" i="0" u="none" strike="noStrike" dirty="0">
                        <a:effectLst/>
                        <a:latin typeface="Arial" panose="020B0604020202020204" pitchFamily="34" charset="0"/>
                      </a:endParaRPr>
                    </a:p>
                  </a:txBody>
                  <a:tcPr marL="52858" marR="29919" marT="8479" marB="0"/>
                </a:tc>
                <a:tc>
                  <a:txBody>
                    <a:bodyPr/>
                    <a:lstStyle/>
                    <a:p>
                      <a:pPr marL="0" marR="0" algn="l" fontAlgn="t">
                        <a:lnSpc>
                          <a:spcPct val="107000"/>
                        </a:lnSpc>
                        <a:spcBef>
                          <a:spcPts val="0"/>
                        </a:spcBef>
                        <a:spcAft>
                          <a:spcPts val="800"/>
                        </a:spcAft>
                      </a:pPr>
                      <a:r>
                        <a:rPr lang="en-US" sz="900" u="none" strike="noStrike" dirty="0">
                          <a:effectLst/>
                        </a:rPr>
                        <a:t>• </a:t>
                      </a:r>
                      <a:r>
                        <a:rPr lang="en-US" sz="1600" u="none" strike="noStrike" dirty="0">
                          <a:effectLst/>
                        </a:rPr>
                        <a:t>Meter:  </a:t>
                      </a:r>
                    </a:p>
                    <a:p>
                      <a:pPr marL="0" marR="0" algn="l" fontAlgn="t">
                        <a:lnSpc>
                          <a:spcPct val="107000"/>
                        </a:lnSpc>
                        <a:spcBef>
                          <a:spcPts val="0"/>
                        </a:spcBef>
                        <a:spcAft>
                          <a:spcPts val="800"/>
                        </a:spcAft>
                      </a:pPr>
                      <a:r>
                        <a:rPr lang="en-US" sz="1600" u="none" strike="noStrike" dirty="0">
                          <a:effectLst/>
                        </a:rPr>
                        <a:t>- Comm. module </a:t>
                      </a:r>
                    </a:p>
                    <a:p>
                      <a:pPr marL="0" marR="0" algn="l" fontAlgn="t">
                        <a:lnSpc>
                          <a:spcPct val="107000"/>
                        </a:lnSpc>
                        <a:spcBef>
                          <a:spcPts val="0"/>
                        </a:spcBef>
                        <a:spcAft>
                          <a:spcPts val="800"/>
                        </a:spcAft>
                      </a:pPr>
                      <a:r>
                        <a:rPr lang="en-US" sz="1600" u="none" strike="noStrike" dirty="0">
                          <a:effectLst/>
                        </a:rPr>
                        <a:t>• DCU: </a:t>
                      </a:r>
                    </a:p>
                    <a:p>
                      <a:pPr marL="347472" marR="0" indent="-347472" algn="l" fontAlgn="base">
                        <a:lnSpc>
                          <a:spcPct val="107000"/>
                        </a:lnSpc>
                        <a:spcBef>
                          <a:spcPts val="0"/>
                        </a:spcBef>
                        <a:spcAft>
                          <a:spcPts val="800"/>
                        </a:spcAft>
                      </a:pPr>
                      <a:r>
                        <a:rPr lang="en-US" sz="1600" u="none" strike="noStrike" dirty="0">
                          <a:effectLst/>
                        </a:rPr>
                        <a:t>DCU itself </a:t>
                      </a:r>
                    </a:p>
                    <a:p>
                      <a:pPr marL="347472" marR="0" indent="-347472" algn="l" fontAlgn="base">
                        <a:lnSpc>
                          <a:spcPct val="107000"/>
                        </a:lnSpc>
                        <a:spcBef>
                          <a:spcPts val="0"/>
                        </a:spcBef>
                        <a:spcAft>
                          <a:spcPts val="800"/>
                        </a:spcAft>
                      </a:pPr>
                      <a:r>
                        <a:rPr lang="en-US" sz="1600" u="none" strike="noStrike" dirty="0">
                          <a:effectLst/>
                        </a:rPr>
                        <a:t>SIM card </a:t>
                      </a:r>
                    </a:p>
                    <a:p>
                      <a:pPr marL="347472" marR="0" indent="-347472" algn="l" fontAlgn="base">
                        <a:lnSpc>
                          <a:spcPct val="107000"/>
                        </a:lnSpc>
                        <a:spcBef>
                          <a:spcPts val="0"/>
                        </a:spcBef>
                        <a:spcAft>
                          <a:spcPts val="800"/>
                        </a:spcAft>
                      </a:pPr>
                      <a:r>
                        <a:rPr lang="en-US" sz="1600" u="none" strike="noStrike" dirty="0">
                          <a:effectLst/>
                        </a:rPr>
                        <a:t>Data cost </a:t>
                      </a:r>
                    </a:p>
                    <a:p>
                      <a:pPr marL="0" marR="0" algn="l" fontAlgn="t">
                        <a:lnSpc>
                          <a:spcPct val="107000"/>
                        </a:lnSpc>
                        <a:spcBef>
                          <a:spcPts val="0"/>
                        </a:spcBef>
                        <a:spcAft>
                          <a:spcPts val="800"/>
                        </a:spcAft>
                      </a:pPr>
                      <a:r>
                        <a:rPr lang="en-US" sz="1600" u="none" strike="noStrike" dirty="0">
                          <a:effectLst/>
                        </a:rPr>
                        <a:t> </a:t>
                      </a:r>
                    </a:p>
                    <a:p>
                      <a:pPr marL="0" marR="0" algn="l" fontAlgn="t">
                        <a:lnSpc>
                          <a:spcPct val="107000"/>
                        </a:lnSpc>
                        <a:spcBef>
                          <a:spcPts val="0"/>
                        </a:spcBef>
                        <a:spcAft>
                          <a:spcPts val="800"/>
                        </a:spcAft>
                      </a:pPr>
                      <a:r>
                        <a:rPr lang="en-US" sz="1600" u="none" strike="noStrike" dirty="0">
                          <a:effectLst/>
                        </a:rPr>
                        <a:t>In addition, the following can be a cost factor: </a:t>
                      </a:r>
                    </a:p>
                    <a:p>
                      <a:pPr marL="0" marR="0" algn="l" fontAlgn="t">
                        <a:lnSpc>
                          <a:spcPct val="107000"/>
                        </a:lnSpc>
                        <a:spcBef>
                          <a:spcPts val="0"/>
                        </a:spcBef>
                        <a:spcAft>
                          <a:spcPts val="800"/>
                        </a:spcAft>
                      </a:pPr>
                      <a:r>
                        <a:rPr lang="en-US" sz="1600" u="none" strike="noStrike" dirty="0">
                          <a:effectLst/>
                        </a:rPr>
                        <a:t>• Repeater:  </a:t>
                      </a:r>
                    </a:p>
                    <a:p>
                      <a:pPr marL="347472" marR="0" indent="-347472" algn="l" fontAlgn="base">
                        <a:lnSpc>
                          <a:spcPct val="107000"/>
                        </a:lnSpc>
                        <a:spcBef>
                          <a:spcPts val="0"/>
                        </a:spcBef>
                        <a:spcAft>
                          <a:spcPts val="800"/>
                        </a:spcAft>
                      </a:pPr>
                      <a:r>
                        <a:rPr lang="en-US" sz="1600" u="none" strike="noStrike" dirty="0">
                          <a:effectLst/>
                        </a:rPr>
                        <a:t>Repeater itself </a:t>
                      </a:r>
                    </a:p>
                    <a:p>
                      <a:pPr marL="347472" marR="0" indent="-347472" algn="l" fontAlgn="base">
                        <a:lnSpc>
                          <a:spcPct val="107000"/>
                        </a:lnSpc>
                        <a:spcBef>
                          <a:spcPts val="0"/>
                        </a:spcBef>
                        <a:spcAft>
                          <a:spcPts val="800"/>
                        </a:spcAft>
                      </a:pPr>
                      <a:r>
                        <a:rPr lang="en-US" sz="1600" u="none" strike="noStrike" dirty="0">
                          <a:effectLst/>
                        </a:rPr>
                        <a:t>Installation </a:t>
                      </a:r>
                    </a:p>
                    <a:p>
                      <a:pPr marL="0" marR="0" algn="l" fontAlgn="t">
                        <a:lnSpc>
                          <a:spcPct val="107000"/>
                        </a:lnSpc>
                        <a:spcBef>
                          <a:spcPts val="0"/>
                        </a:spcBef>
                        <a:spcAft>
                          <a:spcPts val="800"/>
                        </a:spcAft>
                      </a:pPr>
                      <a:r>
                        <a:rPr lang="en-US" sz="1600" u="none" strike="noStrike" dirty="0">
                          <a:effectLst/>
                        </a:rPr>
                        <a:t>• Antenna:  </a:t>
                      </a:r>
                    </a:p>
                    <a:p>
                      <a:pPr marL="347472" marR="0" indent="-347472" algn="l" fontAlgn="base">
                        <a:lnSpc>
                          <a:spcPct val="107000"/>
                        </a:lnSpc>
                        <a:spcBef>
                          <a:spcPts val="0"/>
                        </a:spcBef>
                        <a:spcAft>
                          <a:spcPts val="800"/>
                        </a:spcAft>
                      </a:pPr>
                      <a:r>
                        <a:rPr lang="en-US" sz="1600" u="none" strike="noStrike" dirty="0">
                          <a:effectLst/>
                        </a:rPr>
                        <a:t>Antenna itself </a:t>
                      </a:r>
                    </a:p>
                    <a:p>
                      <a:pPr marL="347472" marR="0" indent="-347472" algn="l" fontAlgn="base">
                        <a:lnSpc>
                          <a:spcPct val="107000"/>
                        </a:lnSpc>
                        <a:spcBef>
                          <a:spcPts val="0"/>
                        </a:spcBef>
                        <a:spcAft>
                          <a:spcPts val="800"/>
                        </a:spcAft>
                      </a:pPr>
                      <a:r>
                        <a:rPr lang="en-US" sz="1600" u="none" strike="noStrike" dirty="0">
                          <a:effectLst/>
                        </a:rPr>
                        <a:t>Installation </a:t>
                      </a:r>
                    </a:p>
                    <a:p>
                      <a:pPr marL="0" marR="0" algn="l" fontAlgn="t">
                        <a:lnSpc>
                          <a:spcPct val="107000"/>
                        </a:lnSpc>
                        <a:spcBef>
                          <a:spcPts val="0"/>
                        </a:spcBef>
                        <a:spcAft>
                          <a:spcPts val="800"/>
                        </a:spcAft>
                      </a:pPr>
                      <a:r>
                        <a:rPr lang="en-US" sz="900" u="none" strike="noStrike" dirty="0">
                          <a:effectLst/>
                        </a:rPr>
                        <a:t> </a:t>
                      </a:r>
                      <a:endParaRPr lang="en-US" sz="1400" b="0" i="0" u="none" strike="noStrike" dirty="0">
                        <a:effectLst/>
                        <a:latin typeface="Arial" panose="020B0604020202020204" pitchFamily="34" charset="0"/>
                      </a:endParaRPr>
                    </a:p>
                  </a:txBody>
                  <a:tcPr marL="52858" marR="29919" marT="8479" marB="0"/>
                </a:tc>
                <a:extLst>
                  <a:ext uri="{0D108BD9-81ED-4DB2-BD59-A6C34878D82A}">
                    <a16:rowId xmlns:a16="http://schemas.microsoft.com/office/drawing/2014/main" val="10000"/>
                  </a:ext>
                </a:extLst>
              </a:tr>
              <a:tr h="889162">
                <a:tc>
                  <a:txBody>
                    <a:bodyPr/>
                    <a:lstStyle/>
                    <a:p>
                      <a:pPr marL="0" marR="0" algn="l" fontAlgn="t">
                        <a:lnSpc>
                          <a:spcPct val="107000"/>
                        </a:lnSpc>
                        <a:spcBef>
                          <a:spcPts val="0"/>
                        </a:spcBef>
                        <a:spcAft>
                          <a:spcPts val="800"/>
                        </a:spcAft>
                      </a:pPr>
                      <a:r>
                        <a:rPr lang="en-US" sz="900" u="none" strike="noStrike">
                          <a:effectLst/>
                        </a:rPr>
                        <a:t> </a:t>
                      </a:r>
                      <a:endParaRPr lang="en-US" sz="1400" b="0" i="0" u="none" strike="noStrike">
                        <a:effectLst/>
                        <a:latin typeface="Arial" panose="020B0604020202020204" pitchFamily="34" charset="0"/>
                      </a:endParaRPr>
                    </a:p>
                  </a:txBody>
                  <a:tcPr marL="52858" marR="29919" marT="8479" marB="0"/>
                </a:tc>
                <a:tc>
                  <a:txBody>
                    <a:bodyPr/>
                    <a:lstStyle/>
                    <a:p>
                      <a:pPr marL="0" marR="0" algn="l" fontAlgn="t">
                        <a:lnSpc>
                          <a:spcPct val="107000"/>
                        </a:lnSpc>
                        <a:spcBef>
                          <a:spcPts val="0"/>
                        </a:spcBef>
                        <a:spcAft>
                          <a:spcPts val="800"/>
                        </a:spcAft>
                      </a:pPr>
                      <a:r>
                        <a:rPr lang="en-US" sz="1800" u="none" strike="noStrike" dirty="0">
                          <a:effectLst/>
                        </a:rPr>
                        <a:t>many obstructions, such as mountains or high-rise buildings. </a:t>
                      </a:r>
                      <a:endParaRPr lang="en-US" sz="1800" b="0" i="0" u="none" strike="noStrike" dirty="0">
                        <a:effectLst/>
                        <a:latin typeface="Arial" panose="020B0604020202020204" pitchFamily="34" charset="0"/>
                      </a:endParaRPr>
                    </a:p>
                  </a:txBody>
                  <a:tcPr marL="52858" marR="29919" marT="8479" marB="0"/>
                </a:tc>
                <a:tc>
                  <a:txBody>
                    <a:bodyPr/>
                    <a:lstStyle/>
                    <a:p>
                      <a:pPr marL="0" marR="0" algn="l" fontAlgn="t">
                        <a:lnSpc>
                          <a:spcPct val="107000"/>
                        </a:lnSpc>
                        <a:spcBef>
                          <a:spcPts val="0"/>
                        </a:spcBef>
                        <a:spcAft>
                          <a:spcPts val="800"/>
                        </a:spcAft>
                      </a:pPr>
                      <a:r>
                        <a:rPr lang="en-US" sz="900" u="none" strike="noStrike">
                          <a:effectLst/>
                        </a:rPr>
                        <a:t> </a:t>
                      </a:r>
                      <a:endParaRPr lang="en-US" sz="1400" b="0" i="0" u="none" strike="noStrike">
                        <a:effectLst/>
                        <a:latin typeface="Arial" panose="020B0604020202020204" pitchFamily="34" charset="0"/>
                      </a:endParaRPr>
                    </a:p>
                  </a:txBody>
                  <a:tcPr marL="52858" marR="29919" marT="8479" marB="0"/>
                </a:tc>
                <a:tc>
                  <a:txBody>
                    <a:bodyPr/>
                    <a:lstStyle/>
                    <a:p>
                      <a:pPr marL="0" marR="0" algn="l" fontAlgn="t">
                        <a:lnSpc>
                          <a:spcPct val="107000"/>
                        </a:lnSpc>
                        <a:spcBef>
                          <a:spcPts val="0"/>
                        </a:spcBef>
                        <a:spcAft>
                          <a:spcPts val="800"/>
                        </a:spcAft>
                      </a:pPr>
                      <a:r>
                        <a:rPr lang="en-US" sz="900" u="none" strike="noStrike" dirty="0">
                          <a:effectLst/>
                        </a:rPr>
                        <a:t> </a:t>
                      </a:r>
                      <a:endParaRPr lang="en-US" sz="1400" b="0" i="0" u="none" strike="noStrike" dirty="0">
                        <a:effectLst/>
                        <a:latin typeface="Arial" panose="020B0604020202020204" pitchFamily="34" charset="0"/>
                      </a:endParaRPr>
                    </a:p>
                  </a:txBody>
                  <a:tcPr marL="52858" marR="29919" marT="8479" marB="0"/>
                </a:tc>
                <a:extLst>
                  <a:ext uri="{0D108BD9-81ED-4DB2-BD59-A6C34878D82A}">
                    <a16:rowId xmlns:a16="http://schemas.microsoft.com/office/drawing/2014/main" val="10001"/>
                  </a:ext>
                </a:extLst>
              </a:tr>
            </a:tbl>
          </a:graphicData>
        </a:graphic>
      </p:graphicFrame>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1">
            <a:extLst>
              <a:ext uri="{FF2B5EF4-FFF2-40B4-BE49-F238E27FC236}">
                <a16:creationId xmlns:a16="http://schemas.microsoft.com/office/drawing/2014/main" id="{28420305-A9EA-4645-98DB-0E8DBBA1103A}"/>
              </a:ext>
            </a:extLst>
          </p:cNvPr>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r>
              <a:rPr lang="en-US" altLang="en-US" sz="1100">
                <a:cs typeface="Calibri" panose="020F0502020204030204" pitchFamily="34" charset="0"/>
              </a:rPr>
              <a:t>Note: Wireless technology is highly subject to regulations. </a:t>
            </a:r>
            <a:endParaRPr lang="en-US" altLang="en-US"/>
          </a:p>
        </p:txBody>
      </p:sp>
      <p:graphicFrame>
        <p:nvGraphicFramePr>
          <p:cNvPr id="5" name="Table 4">
            <a:extLst>
              <a:ext uri="{FF2B5EF4-FFF2-40B4-BE49-F238E27FC236}">
                <a16:creationId xmlns:a16="http://schemas.microsoft.com/office/drawing/2014/main" id="{DD263A7A-ADAB-4DFC-88B2-796A9013736D}"/>
              </a:ext>
            </a:extLst>
          </p:cNvPr>
          <p:cNvGraphicFramePr/>
          <p:nvPr/>
        </p:nvGraphicFramePr>
        <p:xfrm>
          <a:off x="0" y="333375"/>
          <a:ext cx="9036050" cy="6524625"/>
        </p:xfrm>
        <a:graphic>
          <a:graphicData uri="http://schemas.openxmlformats.org/drawingml/2006/table">
            <a:tbl>
              <a:tblPr firstRow="1" firstCol="1" bandRow="1">
                <a:tableStyleId>{5C22544A-7EE6-4342-B048-85BDC9FD1C3A}</a:tableStyleId>
              </a:tblPr>
              <a:tblGrid>
                <a:gridCol w="976066">
                  <a:extLst>
                    <a:ext uri="{9D8B030D-6E8A-4147-A177-3AD203B41FA5}">
                      <a16:colId xmlns:a16="http://schemas.microsoft.com/office/drawing/2014/main" val="20000"/>
                    </a:ext>
                  </a:extLst>
                </a:gridCol>
                <a:gridCol w="2911651">
                  <a:extLst>
                    <a:ext uri="{9D8B030D-6E8A-4147-A177-3AD203B41FA5}">
                      <a16:colId xmlns:a16="http://schemas.microsoft.com/office/drawing/2014/main" val="20001"/>
                    </a:ext>
                  </a:extLst>
                </a:gridCol>
                <a:gridCol w="2699897">
                  <a:extLst>
                    <a:ext uri="{9D8B030D-6E8A-4147-A177-3AD203B41FA5}">
                      <a16:colId xmlns:a16="http://schemas.microsoft.com/office/drawing/2014/main" val="20002"/>
                    </a:ext>
                  </a:extLst>
                </a:gridCol>
                <a:gridCol w="2448436">
                  <a:extLst>
                    <a:ext uri="{9D8B030D-6E8A-4147-A177-3AD203B41FA5}">
                      <a16:colId xmlns:a16="http://schemas.microsoft.com/office/drawing/2014/main" val="20003"/>
                    </a:ext>
                  </a:extLst>
                </a:gridCol>
              </a:tblGrid>
              <a:tr h="6524625">
                <a:tc>
                  <a:txBody>
                    <a:bodyPr/>
                    <a:lstStyle/>
                    <a:p>
                      <a:pPr marL="0" marR="0" algn="l" fontAlgn="t">
                        <a:lnSpc>
                          <a:spcPct val="107000"/>
                        </a:lnSpc>
                        <a:spcBef>
                          <a:spcPts val="0"/>
                        </a:spcBef>
                        <a:spcAft>
                          <a:spcPts val="800"/>
                        </a:spcAft>
                      </a:pPr>
                      <a:r>
                        <a:rPr lang="en-US" sz="1200" u="none" strike="noStrike" dirty="0">
                          <a:effectLst/>
                        </a:rPr>
                        <a:t>CELLULAR </a:t>
                      </a:r>
                    </a:p>
                    <a:p>
                      <a:pPr marL="0" marR="0" algn="l" fontAlgn="t">
                        <a:lnSpc>
                          <a:spcPct val="107000"/>
                        </a:lnSpc>
                        <a:spcBef>
                          <a:spcPts val="0"/>
                        </a:spcBef>
                        <a:spcAft>
                          <a:spcPts val="800"/>
                        </a:spcAft>
                      </a:pPr>
                      <a:r>
                        <a:rPr lang="en-US" sz="1200" u="none" strike="noStrike" dirty="0">
                          <a:effectLst/>
                        </a:rPr>
                        <a:t>WIRELESS </a:t>
                      </a:r>
                      <a:endParaRPr lang="en-US" sz="1200" b="0" i="0" u="none" strike="noStrike" dirty="0">
                        <a:effectLst/>
                        <a:latin typeface="Arial" panose="020B0604020202020204" pitchFamily="34" charset="0"/>
                      </a:endParaRPr>
                    </a:p>
                  </a:txBody>
                  <a:tcPr marL="30836" marR="17455" marT="4945" marB="0"/>
                </a:tc>
                <a:tc>
                  <a:txBody>
                    <a:bodyPr/>
                    <a:lstStyle/>
                    <a:p>
                      <a:pPr marL="171450" marR="0" indent="-171450" algn="l" fontAlgn="base">
                        <a:lnSpc>
                          <a:spcPct val="107000"/>
                        </a:lnSpc>
                        <a:spcBef>
                          <a:spcPts val="0"/>
                        </a:spcBef>
                        <a:spcAft>
                          <a:spcPts val="800"/>
                        </a:spcAft>
                        <a:buClr>
                          <a:srgbClr val="000000"/>
                        </a:buClr>
                        <a:buSzPts val="1000"/>
                        <a:buFont typeface="Arial" panose="020B0604020202020204" pitchFamily="34" charset="0"/>
                        <a:buChar char="•"/>
                      </a:pPr>
                      <a:r>
                        <a:rPr lang="en-US" sz="1200" u="none" strike="noStrike" dirty="0">
                          <a:effectLst/>
                        </a:rPr>
                        <a:t>Faster deployments. Cellular enables </a:t>
                      </a:r>
                      <a:r>
                        <a:rPr lang="en-US" sz="1200" u="none" strike="noStrike" dirty="0" err="1">
                          <a:effectLst/>
                        </a:rPr>
                        <a:t>longrange</a:t>
                      </a:r>
                      <a:r>
                        <a:rPr lang="en-US" sz="1200" u="none" strike="noStrike" dirty="0">
                          <a:effectLst/>
                        </a:rPr>
                        <a:t> communication and can be rolled out quickly using the existing cellular infrastructure. </a:t>
                      </a:r>
                    </a:p>
                    <a:p>
                      <a:pPr marL="347472" marR="0" indent="-347472" algn="l" fontAlgn="base">
                        <a:lnSpc>
                          <a:spcPct val="107000"/>
                        </a:lnSpc>
                        <a:spcBef>
                          <a:spcPts val="0"/>
                        </a:spcBef>
                        <a:spcAft>
                          <a:spcPts val="800"/>
                        </a:spcAft>
                        <a:buFont typeface="Arial" panose="020B0604020202020204" pitchFamily="34" charset="0"/>
                        <a:buChar char="•"/>
                      </a:pPr>
                      <a:r>
                        <a:rPr lang="en-US" sz="1200" u="none" strike="noStrike" dirty="0">
                          <a:effectLst/>
                        </a:rPr>
                        <a:t>It leverages an existing network maintained by the cellular company. In most utility service territories, cellular already reaches the majority of customers. </a:t>
                      </a:r>
                    </a:p>
                    <a:p>
                      <a:pPr marL="347472" marR="0" indent="-347472" algn="l" fontAlgn="base">
                        <a:lnSpc>
                          <a:spcPct val="107000"/>
                        </a:lnSpc>
                        <a:spcBef>
                          <a:spcPts val="0"/>
                        </a:spcBef>
                        <a:spcAft>
                          <a:spcPts val="800"/>
                        </a:spcAft>
                        <a:buFont typeface="Arial" panose="020B0604020202020204" pitchFamily="34" charset="0"/>
                        <a:buChar char="•"/>
                      </a:pPr>
                      <a:r>
                        <a:rPr lang="en-US" sz="1200" u="none" strike="noStrike" dirty="0">
                          <a:effectLst/>
                        </a:rPr>
                        <a:t>It’s optimal for targeted applications. Cellular can </a:t>
                      </a:r>
                    </a:p>
                    <a:p>
                      <a:pPr marL="171450" marR="0" indent="-171450" algn="l" fontAlgn="t">
                        <a:lnSpc>
                          <a:spcPct val="107000"/>
                        </a:lnSpc>
                        <a:spcBef>
                          <a:spcPts val="0"/>
                        </a:spcBef>
                        <a:spcAft>
                          <a:spcPts val="800"/>
                        </a:spcAft>
                        <a:buFont typeface="Arial" panose="020B0604020202020204" pitchFamily="34" charset="0"/>
                        <a:buChar char="•"/>
                      </a:pPr>
                      <a:r>
                        <a:rPr lang="en-US" sz="1200" u="none" strike="noStrike" dirty="0">
                          <a:effectLst/>
                        </a:rPr>
                        <a:t>be deployed cost effectively to support small groups of customers, even a single customer. </a:t>
                      </a:r>
                    </a:p>
                    <a:p>
                      <a:pPr marL="347472" marR="0" indent="-347472" algn="l" fontAlgn="base">
                        <a:lnSpc>
                          <a:spcPct val="107000"/>
                        </a:lnSpc>
                        <a:spcBef>
                          <a:spcPts val="0"/>
                        </a:spcBef>
                        <a:spcAft>
                          <a:spcPts val="800"/>
                        </a:spcAft>
                        <a:buFont typeface="Arial" panose="020B0604020202020204" pitchFamily="34" charset="0"/>
                        <a:buChar char="•"/>
                      </a:pPr>
                      <a:r>
                        <a:rPr lang="en-US" sz="1200" u="none" strike="noStrike" dirty="0">
                          <a:effectLst/>
                        </a:rPr>
                        <a:t>It’s proven technology. In use for more than a decade, cellular technologies are well established and reliable and are continually </a:t>
                      </a:r>
                    </a:p>
                    <a:p>
                      <a:pPr marL="171450" marR="0" indent="-171450" algn="l" fontAlgn="t">
                        <a:lnSpc>
                          <a:spcPct val="107000"/>
                        </a:lnSpc>
                        <a:spcBef>
                          <a:spcPts val="0"/>
                        </a:spcBef>
                        <a:spcAft>
                          <a:spcPts val="800"/>
                        </a:spcAft>
                        <a:buFont typeface="Arial" panose="020B0604020202020204" pitchFamily="34" charset="0"/>
                        <a:buChar char="•"/>
                      </a:pPr>
                      <a:r>
                        <a:rPr lang="en-US" sz="1200" u="none" strike="noStrike" dirty="0">
                          <a:effectLst/>
                        </a:rPr>
                        <a:t>improved upon — </a:t>
                      </a:r>
                    </a:p>
                    <a:p>
                      <a:pPr marL="171450" marR="0" indent="-171450" algn="l" fontAlgn="t">
                        <a:lnSpc>
                          <a:spcPct val="107000"/>
                        </a:lnSpc>
                        <a:spcBef>
                          <a:spcPts val="0"/>
                        </a:spcBef>
                        <a:spcAft>
                          <a:spcPts val="800"/>
                        </a:spcAft>
                        <a:buFont typeface="Arial" panose="020B0604020202020204" pitchFamily="34" charset="0"/>
                        <a:buChar char="•"/>
                      </a:pPr>
                      <a:r>
                        <a:rPr lang="en-US" sz="1200" u="none" strike="noStrike" dirty="0">
                          <a:effectLst/>
                        </a:rPr>
                        <a:t>particularly as it relates to security. </a:t>
                      </a:r>
                    </a:p>
                    <a:p>
                      <a:pPr marL="347472" marR="0" indent="-347472" algn="l" fontAlgn="base">
                        <a:lnSpc>
                          <a:spcPct val="107000"/>
                        </a:lnSpc>
                        <a:spcBef>
                          <a:spcPts val="0"/>
                        </a:spcBef>
                        <a:spcAft>
                          <a:spcPts val="800"/>
                        </a:spcAft>
                        <a:buFont typeface="Arial" panose="020B0604020202020204" pitchFamily="34" charset="0"/>
                        <a:buChar char="•"/>
                      </a:pPr>
                      <a:r>
                        <a:rPr lang="en-US" sz="1200" u="none" strike="noStrike" dirty="0">
                          <a:effectLst/>
                        </a:rPr>
                        <a:t>It’s secure. Because they already provide service to billions of customers worldwide, cellular networks extend the promise of safety and performance to utilities. </a:t>
                      </a:r>
                      <a:endParaRPr lang="en-US" sz="1200" b="0" i="0" u="none" strike="noStrike" dirty="0">
                        <a:effectLst/>
                        <a:latin typeface="Arial" panose="020B0604020202020204" pitchFamily="34" charset="0"/>
                      </a:endParaRPr>
                    </a:p>
                  </a:txBody>
                  <a:tcPr marL="30836" marR="17455" marT="4945" marB="0"/>
                </a:tc>
                <a:tc>
                  <a:txBody>
                    <a:bodyPr/>
                    <a:lstStyle/>
                    <a:p>
                      <a:pPr marL="171450" marR="0" indent="-171450" algn="just" fontAlgn="base">
                        <a:lnSpc>
                          <a:spcPct val="107000"/>
                        </a:lnSpc>
                        <a:spcBef>
                          <a:spcPts val="0"/>
                        </a:spcBef>
                        <a:spcAft>
                          <a:spcPts val="800"/>
                        </a:spcAft>
                        <a:buClr>
                          <a:srgbClr val="000000"/>
                        </a:buClr>
                        <a:buSzPts val="1000"/>
                        <a:buFont typeface="Arial" panose="020B0604020202020204" pitchFamily="34" charset="0"/>
                        <a:buChar char="•"/>
                      </a:pPr>
                      <a:r>
                        <a:rPr lang="en-US" sz="1050" u="none" strike="noStrike" dirty="0">
                          <a:effectLst/>
                        </a:rPr>
                        <a:t>It may require head-end system changes. In the North American market, most of the widely deployed head-end systems are optimized for either RF (mesh or point-to-point), PLC, or a combination of these. Incorporating a communications technology less-widely for AMI purposes, such as cellular, may require modifications to the head-end solution. </a:t>
                      </a:r>
                    </a:p>
                    <a:p>
                      <a:pPr marL="347472" marR="0" indent="-347472" algn="just" fontAlgn="base">
                        <a:lnSpc>
                          <a:spcPct val="107000"/>
                        </a:lnSpc>
                        <a:spcBef>
                          <a:spcPts val="0"/>
                        </a:spcBef>
                        <a:spcAft>
                          <a:spcPts val="800"/>
                        </a:spcAft>
                        <a:buFont typeface="Arial" panose="020B0604020202020204" pitchFamily="34" charset="0"/>
                        <a:buChar char="•"/>
                      </a:pPr>
                      <a:r>
                        <a:rPr lang="en-US" sz="1050" u="none" strike="noStrike" dirty="0">
                          <a:effectLst/>
                        </a:rPr>
                        <a:t>It has obsolescence issues. Cellular networks tend to roll over prior to the useful life of the metering technology, so many operators are concerned about how long a deployed technology will remain viable. </a:t>
                      </a:r>
                    </a:p>
                    <a:p>
                      <a:pPr marL="347472" marR="0" indent="-347472" algn="just" fontAlgn="base">
                        <a:lnSpc>
                          <a:spcPct val="107000"/>
                        </a:lnSpc>
                        <a:spcBef>
                          <a:spcPts val="0"/>
                        </a:spcBef>
                        <a:spcAft>
                          <a:spcPts val="800"/>
                        </a:spcAft>
                        <a:buFont typeface="Arial" panose="020B0604020202020204" pitchFamily="34" charset="0"/>
                        <a:buChar char="•"/>
                      </a:pPr>
                      <a:r>
                        <a:rPr lang="en-US" sz="1050" u="none" strike="noStrike" dirty="0">
                          <a:effectLst/>
                        </a:rPr>
                        <a:t>It’s a network availability issue. The </a:t>
                      </a:r>
                      <a:r>
                        <a:rPr lang="en-US" sz="1050" u="none" strike="noStrike" dirty="0" err="1">
                          <a:effectLst/>
                        </a:rPr>
                        <a:t>missioncritical</a:t>
                      </a:r>
                      <a:r>
                        <a:rPr lang="en-US" sz="1050" u="none" strike="noStrike" dirty="0">
                          <a:effectLst/>
                        </a:rPr>
                        <a:t> communications that smart grid networks require need nearly 100% network </a:t>
                      </a:r>
                    </a:p>
                    <a:p>
                      <a:pPr marL="171450" marR="0" indent="-171450" algn="just" fontAlgn="t">
                        <a:lnSpc>
                          <a:spcPct val="107000"/>
                        </a:lnSpc>
                        <a:spcBef>
                          <a:spcPts val="0"/>
                        </a:spcBef>
                        <a:spcAft>
                          <a:spcPts val="800"/>
                        </a:spcAft>
                        <a:buFont typeface="Arial" panose="020B0604020202020204" pitchFamily="34" charset="0"/>
                        <a:buChar char="•"/>
                      </a:pPr>
                      <a:r>
                        <a:rPr lang="en-US" sz="1050" u="none" strike="noStrike" dirty="0">
                          <a:effectLst/>
                        </a:rPr>
                        <a:t>availability. When utilities share public cellular networks, they are often at the mercy of the carrier’s priorities in the event of an outage. </a:t>
                      </a:r>
                    </a:p>
                    <a:p>
                      <a:pPr marL="347472" marR="0" indent="-347472" algn="just" fontAlgn="base">
                        <a:lnSpc>
                          <a:spcPct val="107000"/>
                        </a:lnSpc>
                        <a:spcBef>
                          <a:spcPts val="0"/>
                        </a:spcBef>
                        <a:spcAft>
                          <a:spcPts val="800"/>
                        </a:spcAft>
                        <a:buFont typeface="Arial" panose="020B0604020202020204" pitchFamily="34" charset="0"/>
                        <a:buChar char="•"/>
                      </a:pPr>
                      <a:r>
                        <a:rPr lang="en-US" sz="1050" u="none" strike="noStrike" dirty="0">
                          <a:effectLst/>
                        </a:rPr>
                        <a:t>It can be unreliable. If a natural disaster impacts the cellular </a:t>
                      </a:r>
                    </a:p>
                    <a:p>
                      <a:pPr marL="171450" marR="0" indent="-171450" algn="just" fontAlgn="t">
                        <a:lnSpc>
                          <a:spcPct val="107000"/>
                        </a:lnSpc>
                        <a:spcBef>
                          <a:spcPts val="0"/>
                        </a:spcBef>
                        <a:spcAft>
                          <a:spcPts val="800"/>
                        </a:spcAft>
                        <a:buFont typeface="Arial" panose="020B0604020202020204" pitchFamily="34" charset="0"/>
                        <a:buChar char="•"/>
                      </a:pPr>
                      <a:r>
                        <a:rPr lang="en-US" sz="1050" u="none" strike="noStrike" dirty="0">
                          <a:effectLst/>
                        </a:rPr>
                        <a:t>infrastructure, networks may become overburdened. </a:t>
                      </a:r>
                    </a:p>
                    <a:p>
                      <a:pPr marL="347472" marR="0" indent="-347472" algn="just" fontAlgn="base">
                        <a:lnSpc>
                          <a:spcPct val="107000"/>
                        </a:lnSpc>
                        <a:spcBef>
                          <a:spcPts val="0"/>
                        </a:spcBef>
                        <a:spcAft>
                          <a:spcPts val="800"/>
                        </a:spcAft>
                        <a:buFont typeface="Arial" panose="020B0604020202020204" pitchFamily="34" charset="0"/>
                        <a:buChar char="•"/>
                      </a:pPr>
                      <a:r>
                        <a:rPr lang="en-US" sz="1050" u="none" strike="noStrike" dirty="0">
                          <a:effectLst/>
                        </a:rPr>
                        <a:t>Cost for SIM card and data comm. for each meter has high economic impact on CAPEX and OPEX. </a:t>
                      </a:r>
                      <a:endParaRPr lang="en-US" sz="1050" b="0" i="0" u="none" strike="noStrike" dirty="0">
                        <a:effectLst/>
                        <a:latin typeface="Arial" panose="020B0604020202020204" pitchFamily="34" charset="0"/>
                      </a:endParaRPr>
                    </a:p>
                  </a:txBody>
                  <a:tcPr marL="30836" marR="17455" marT="4945" marB="0"/>
                </a:tc>
                <a:tc>
                  <a:txBody>
                    <a:bodyPr/>
                    <a:lstStyle/>
                    <a:p>
                      <a:pPr marL="0" marR="0" algn="l" fontAlgn="t">
                        <a:lnSpc>
                          <a:spcPct val="107000"/>
                        </a:lnSpc>
                        <a:spcBef>
                          <a:spcPts val="0"/>
                        </a:spcBef>
                        <a:spcAft>
                          <a:spcPts val="800"/>
                        </a:spcAft>
                      </a:pPr>
                      <a:r>
                        <a:rPr lang="en-US" sz="1600" u="none" strike="noStrike" dirty="0">
                          <a:effectLst/>
                        </a:rPr>
                        <a:t>• Meter:  </a:t>
                      </a:r>
                    </a:p>
                    <a:p>
                      <a:pPr marL="347472" marR="0" indent="-347472" algn="l" fontAlgn="base">
                        <a:lnSpc>
                          <a:spcPct val="107000"/>
                        </a:lnSpc>
                        <a:spcBef>
                          <a:spcPts val="0"/>
                        </a:spcBef>
                        <a:spcAft>
                          <a:spcPts val="800"/>
                        </a:spcAft>
                      </a:pPr>
                      <a:r>
                        <a:rPr lang="en-US" sz="1600" u="none" strike="noStrike" dirty="0">
                          <a:effectLst/>
                        </a:rPr>
                        <a:t>Comm. module </a:t>
                      </a:r>
                    </a:p>
                    <a:p>
                      <a:pPr marL="347472" marR="0" indent="-347472" algn="l" fontAlgn="base">
                        <a:lnSpc>
                          <a:spcPct val="107000"/>
                        </a:lnSpc>
                        <a:spcBef>
                          <a:spcPts val="0"/>
                        </a:spcBef>
                        <a:spcAft>
                          <a:spcPts val="800"/>
                        </a:spcAft>
                      </a:pPr>
                      <a:r>
                        <a:rPr lang="en-US" sz="1600" u="none" strike="noStrike" dirty="0">
                          <a:effectLst/>
                        </a:rPr>
                        <a:t>SIM card </a:t>
                      </a:r>
                    </a:p>
                    <a:p>
                      <a:pPr marL="347472" marR="0" indent="-347472" algn="l" fontAlgn="base">
                        <a:lnSpc>
                          <a:spcPct val="107000"/>
                        </a:lnSpc>
                        <a:spcBef>
                          <a:spcPts val="0"/>
                        </a:spcBef>
                        <a:spcAft>
                          <a:spcPts val="800"/>
                        </a:spcAft>
                      </a:pPr>
                      <a:r>
                        <a:rPr lang="en-US" sz="1600" u="none" strike="noStrike" dirty="0">
                          <a:effectLst/>
                        </a:rPr>
                        <a:t>Data cost </a:t>
                      </a:r>
                    </a:p>
                    <a:p>
                      <a:pPr marL="0" marR="0" algn="l" fontAlgn="t">
                        <a:lnSpc>
                          <a:spcPct val="107000"/>
                        </a:lnSpc>
                        <a:spcBef>
                          <a:spcPts val="0"/>
                        </a:spcBef>
                        <a:spcAft>
                          <a:spcPts val="800"/>
                        </a:spcAft>
                      </a:pPr>
                      <a:r>
                        <a:rPr lang="en-US" sz="1600" u="none" strike="noStrike" dirty="0">
                          <a:effectLst/>
                        </a:rPr>
                        <a:t> </a:t>
                      </a:r>
                    </a:p>
                    <a:p>
                      <a:pPr marL="0" marR="0" algn="l" fontAlgn="t">
                        <a:lnSpc>
                          <a:spcPct val="107000"/>
                        </a:lnSpc>
                        <a:spcBef>
                          <a:spcPts val="0"/>
                        </a:spcBef>
                        <a:spcAft>
                          <a:spcPts val="800"/>
                        </a:spcAft>
                      </a:pPr>
                      <a:r>
                        <a:rPr lang="en-US" sz="1600" u="none" strike="noStrike" dirty="0">
                          <a:effectLst/>
                        </a:rPr>
                        <a:t>In addition, the following can be a cost factor: </a:t>
                      </a:r>
                    </a:p>
                    <a:p>
                      <a:pPr marL="0" marR="0" algn="l" fontAlgn="t">
                        <a:lnSpc>
                          <a:spcPct val="107000"/>
                        </a:lnSpc>
                        <a:spcBef>
                          <a:spcPts val="0"/>
                        </a:spcBef>
                        <a:spcAft>
                          <a:spcPts val="800"/>
                        </a:spcAft>
                      </a:pPr>
                      <a:r>
                        <a:rPr lang="en-US" sz="1600" u="none" strike="noStrike" dirty="0">
                          <a:effectLst/>
                        </a:rPr>
                        <a:t>• Antenna:  </a:t>
                      </a:r>
                    </a:p>
                    <a:p>
                      <a:pPr marL="347472" marR="0" indent="-347472" algn="l" fontAlgn="base">
                        <a:lnSpc>
                          <a:spcPct val="107000"/>
                        </a:lnSpc>
                        <a:spcBef>
                          <a:spcPts val="0"/>
                        </a:spcBef>
                        <a:spcAft>
                          <a:spcPts val="800"/>
                        </a:spcAft>
                      </a:pPr>
                      <a:r>
                        <a:rPr lang="en-US" sz="1600" u="none" strike="noStrike" dirty="0">
                          <a:effectLst/>
                        </a:rPr>
                        <a:t>Antenna itself </a:t>
                      </a:r>
                    </a:p>
                    <a:p>
                      <a:pPr marL="347472" marR="0" indent="-347472" algn="l" fontAlgn="base">
                        <a:lnSpc>
                          <a:spcPct val="107000"/>
                        </a:lnSpc>
                        <a:spcBef>
                          <a:spcPts val="0"/>
                        </a:spcBef>
                        <a:spcAft>
                          <a:spcPts val="800"/>
                        </a:spcAft>
                      </a:pPr>
                      <a:r>
                        <a:rPr lang="en-US" sz="1600" u="none" strike="noStrike" dirty="0">
                          <a:effectLst/>
                        </a:rPr>
                        <a:t>Installation </a:t>
                      </a:r>
                    </a:p>
                    <a:p>
                      <a:pPr marL="0" marR="0" algn="l" fontAlgn="t">
                        <a:lnSpc>
                          <a:spcPct val="107000"/>
                        </a:lnSpc>
                        <a:spcBef>
                          <a:spcPts val="0"/>
                        </a:spcBef>
                        <a:spcAft>
                          <a:spcPts val="800"/>
                        </a:spcAft>
                      </a:pPr>
                      <a:r>
                        <a:rPr lang="en-US" sz="1600" u="none" strike="noStrike" dirty="0">
                          <a:effectLst/>
                        </a:rPr>
                        <a:t>• Gap filler:  </a:t>
                      </a:r>
                    </a:p>
                    <a:p>
                      <a:pPr marL="347472" marR="0" indent="-347472" algn="l" fontAlgn="base">
                        <a:lnSpc>
                          <a:spcPct val="107000"/>
                        </a:lnSpc>
                        <a:spcBef>
                          <a:spcPts val="0"/>
                        </a:spcBef>
                        <a:spcAft>
                          <a:spcPts val="800"/>
                        </a:spcAft>
                      </a:pPr>
                      <a:r>
                        <a:rPr lang="en-US" sz="1600" u="none" strike="noStrike" dirty="0">
                          <a:effectLst/>
                        </a:rPr>
                        <a:t>Gap filler itself </a:t>
                      </a:r>
                    </a:p>
                    <a:p>
                      <a:pPr marL="347472" marR="0" indent="-347472" algn="l" fontAlgn="base">
                        <a:lnSpc>
                          <a:spcPct val="107000"/>
                        </a:lnSpc>
                        <a:spcBef>
                          <a:spcPts val="0"/>
                        </a:spcBef>
                        <a:spcAft>
                          <a:spcPts val="800"/>
                        </a:spcAft>
                      </a:pPr>
                      <a:r>
                        <a:rPr lang="en-US" sz="1600" u="none" strike="noStrike" dirty="0">
                          <a:effectLst/>
                        </a:rPr>
                        <a:t>Installation </a:t>
                      </a:r>
                    </a:p>
                    <a:p>
                      <a:pPr marL="0" marR="0" algn="l" fontAlgn="t">
                        <a:lnSpc>
                          <a:spcPct val="107000"/>
                        </a:lnSpc>
                        <a:spcBef>
                          <a:spcPts val="0"/>
                        </a:spcBef>
                        <a:spcAft>
                          <a:spcPts val="800"/>
                        </a:spcAft>
                      </a:pPr>
                      <a:r>
                        <a:rPr lang="en-US" sz="1600" u="none" strike="noStrike" dirty="0">
                          <a:effectLst/>
                        </a:rPr>
                        <a:t>* Only possible for MNO </a:t>
                      </a:r>
                    </a:p>
                    <a:p>
                      <a:pPr marL="0" marR="0" algn="l" fontAlgn="t">
                        <a:lnSpc>
                          <a:spcPct val="107000"/>
                        </a:lnSpc>
                        <a:spcBef>
                          <a:spcPts val="0"/>
                        </a:spcBef>
                        <a:spcAft>
                          <a:spcPts val="800"/>
                        </a:spcAft>
                      </a:pPr>
                      <a:r>
                        <a:rPr lang="en-US" sz="500" u="none" strike="noStrike" dirty="0">
                          <a:effectLst/>
                        </a:rPr>
                        <a:t> </a:t>
                      </a:r>
                      <a:endParaRPr lang="en-US" sz="800" b="0" i="0" u="none" strike="noStrike" dirty="0">
                        <a:effectLst/>
                        <a:latin typeface="Arial" panose="020B0604020202020204" pitchFamily="34" charset="0"/>
                      </a:endParaRPr>
                    </a:p>
                  </a:txBody>
                  <a:tcPr marL="30836" marR="17455" marT="4945" marB="0"/>
                </a:tc>
                <a:extLst>
                  <a:ext uri="{0D108BD9-81ED-4DB2-BD59-A6C34878D82A}">
                    <a16:rowId xmlns:a16="http://schemas.microsoft.com/office/drawing/2014/main" val="10000"/>
                  </a:ext>
                </a:extLst>
              </a:tr>
            </a:tbl>
          </a:graphicData>
        </a:graphic>
      </p:graphicFrame>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Title 1">
            <a:extLst>
              <a:ext uri="{FF2B5EF4-FFF2-40B4-BE49-F238E27FC236}">
                <a16:creationId xmlns:a16="http://schemas.microsoft.com/office/drawing/2014/main" id="{7ECF7EC7-01C5-46A0-B77A-E7D60B821F23}"/>
              </a:ext>
            </a:extLst>
          </p:cNvPr>
          <p:cNvSpPr>
            <a:spLocks noGrp="1"/>
          </p:cNvSpPr>
          <p:nvPr>
            <p:ph type="title" idx="4294967295"/>
          </p:nvPr>
        </p:nvSpPr>
        <p:spPr>
          <a:xfrm>
            <a:off x="250825" y="0"/>
            <a:ext cx="8229600" cy="625475"/>
          </a:xfrm>
        </p:spPr>
        <p:txBody>
          <a:bodyPr/>
          <a:lstStyle/>
          <a:p>
            <a:r>
              <a:rPr lang="en-US" altLang="en-US" sz="3200"/>
              <a:t>Difference between NB-PLC(G3PLC) and BB-PLC</a:t>
            </a:r>
          </a:p>
        </p:txBody>
      </p:sp>
      <p:graphicFrame>
        <p:nvGraphicFramePr>
          <p:cNvPr id="3" name="Table 2">
            <a:extLst>
              <a:ext uri="{FF2B5EF4-FFF2-40B4-BE49-F238E27FC236}">
                <a16:creationId xmlns:a16="http://schemas.microsoft.com/office/drawing/2014/main" id="{D636CC1A-E668-44E2-8A29-59B750DC25FB}"/>
              </a:ext>
            </a:extLst>
          </p:cNvPr>
          <p:cNvGraphicFramePr/>
          <p:nvPr/>
        </p:nvGraphicFramePr>
        <p:xfrm>
          <a:off x="107950" y="765175"/>
          <a:ext cx="8928101" cy="5184773"/>
        </p:xfrm>
        <a:graphic>
          <a:graphicData uri="http://schemas.openxmlformats.org/drawingml/2006/table">
            <a:tbl>
              <a:tblPr firstRow="1" firstCol="1" bandRow="1">
                <a:tableStyleId>{5C22544A-7EE6-4342-B048-85BDC9FD1C3A}</a:tableStyleId>
              </a:tblPr>
              <a:tblGrid>
                <a:gridCol w="2954151">
                  <a:extLst>
                    <a:ext uri="{9D8B030D-6E8A-4147-A177-3AD203B41FA5}">
                      <a16:colId xmlns:a16="http://schemas.microsoft.com/office/drawing/2014/main" val="20000"/>
                    </a:ext>
                  </a:extLst>
                </a:gridCol>
                <a:gridCol w="2986975">
                  <a:extLst>
                    <a:ext uri="{9D8B030D-6E8A-4147-A177-3AD203B41FA5}">
                      <a16:colId xmlns:a16="http://schemas.microsoft.com/office/drawing/2014/main" val="20001"/>
                    </a:ext>
                  </a:extLst>
                </a:gridCol>
                <a:gridCol w="2986975">
                  <a:extLst>
                    <a:ext uri="{9D8B030D-6E8A-4147-A177-3AD203B41FA5}">
                      <a16:colId xmlns:a16="http://schemas.microsoft.com/office/drawing/2014/main" val="20002"/>
                    </a:ext>
                  </a:extLst>
                </a:gridCol>
              </a:tblGrid>
              <a:tr h="473063">
                <a:tc>
                  <a:txBody>
                    <a:bodyPr/>
                    <a:lstStyle/>
                    <a:p>
                      <a:pPr marL="0" marR="0" algn="just" fontAlgn="t">
                        <a:spcBef>
                          <a:spcPts val="0"/>
                        </a:spcBef>
                        <a:spcAft>
                          <a:spcPts val="0"/>
                        </a:spcAft>
                      </a:pPr>
                      <a:r>
                        <a:rPr lang="en-US" sz="1200" u="none" strike="noStrike" kern="100">
                          <a:effectLst/>
                        </a:rPr>
                        <a:t>Items</a:t>
                      </a:r>
                      <a:endParaRPr lang="en-US" sz="1800" b="0" i="0" u="none" strike="noStrike">
                        <a:effectLst/>
                        <a:latin typeface="Arial" panose="020B0604020202020204" pitchFamily="34" charset="0"/>
                      </a:endParaRPr>
                    </a:p>
                  </a:txBody>
                  <a:tcPr marL="68570" marR="68570" marT="7620" marB="0"/>
                </a:tc>
                <a:tc>
                  <a:txBody>
                    <a:bodyPr/>
                    <a:lstStyle/>
                    <a:p>
                      <a:pPr marL="0" marR="0" algn="just" fontAlgn="t">
                        <a:spcBef>
                          <a:spcPts val="0"/>
                        </a:spcBef>
                        <a:spcAft>
                          <a:spcPts val="0"/>
                        </a:spcAft>
                      </a:pPr>
                      <a:r>
                        <a:rPr lang="en-US" sz="1200" u="none" strike="noStrike" kern="100" dirty="0">
                          <a:effectLst/>
                        </a:rPr>
                        <a:t>G3 -PLC</a:t>
                      </a:r>
                      <a:endParaRPr lang="en-US" sz="1800" b="0" i="0" u="none" strike="noStrike" dirty="0">
                        <a:effectLst/>
                        <a:latin typeface="Arial" panose="020B0604020202020204" pitchFamily="34" charset="0"/>
                      </a:endParaRPr>
                    </a:p>
                  </a:txBody>
                  <a:tcPr marL="68570" marR="68570" marT="7620" marB="0"/>
                </a:tc>
                <a:tc>
                  <a:txBody>
                    <a:bodyPr/>
                    <a:lstStyle/>
                    <a:p>
                      <a:pPr marL="0" marR="0" algn="l" fontAlgn="t">
                        <a:spcBef>
                          <a:spcPts val="0"/>
                        </a:spcBef>
                        <a:spcAft>
                          <a:spcPts val="0"/>
                        </a:spcAft>
                      </a:pPr>
                      <a:r>
                        <a:rPr lang="en-US" sz="1200" u="none" strike="noStrike" kern="100">
                          <a:effectLst/>
                        </a:rPr>
                        <a:t>Broad band PLC(BPL)</a:t>
                      </a:r>
                      <a:endParaRPr lang="en-US" sz="1800" b="0" i="0" u="none" strike="noStrike">
                        <a:effectLst/>
                        <a:latin typeface="Arial" panose="020B0604020202020204" pitchFamily="34" charset="0"/>
                      </a:endParaRPr>
                    </a:p>
                  </a:txBody>
                  <a:tcPr marL="68570" marR="68570" marT="7620" marB="0"/>
                </a:tc>
                <a:extLst>
                  <a:ext uri="{0D108BD9-81ED-4DB2-BD59-A6C34878D82A}">
                    <a16:rowId xmlns:a16="http://schemas.microsoft.com/office/drawing/2014/main" val="10000"/>
                  </a:ext>
                </a:extLst>
              </a:tr>
              <a:tr h="473063">
                <a:tc>
                  <a:txBody>
                    <a:bodyPr/>
                    <a:lstStyle/>
                    <a:p>
                      <a:pPr marL="0" marR="0" algn="just" fontAlgn="t">
                        <a:spcBef>
                          <a:spcPts val="0"/>
                        </a:spcBef>
                        <a:spcAft>
                          <a:spcPts val="0"/>
                        </a:spcAft>
                      </a:pPr>
                      <a:r>
                        <a:rPr lang="en-US" sz="1200" u="none" strike="noStrike" kern="100">
                          <a:effectLst/>
                        </a:rPr>
                        <a:t>PHY</a:t>
                      </a:r>
                      <a:endParaRPr lang="en-US" sz="1800" b="0" i="0" u="none" strike="noStrike">
                        <a:effectLst/>
                        <a:latin typeface="Arial" panose="020B0604020202020204" pitchFamily="34" charset="0"/>
                      </a:endParaRPr>
                    </a:p>
                  </a:txBody>
                  <a:tcPr marL="68570" marR="68570" marT="7620" marB="0"/>
                </a:tc>
                <a:tc>
                  <a:txBody>
                    <a:bodyPr/>
                    <a:lstStyle/>
                    <a:p>
                      <a:pPr marL="0" marR="0" algn="just" fontAlgn="t">
                        <a:spcBef>
                          <a:spcPts val="0"/>
                        </a:spcBef>
                        <a:spcAft>
                          <a:spcPts val="0"/>
                        </a:spcAft>
                      </a:pPr>
                      <a:r>
                        <a:rPr lang="en-US" sz="1200" u="none" strike="noStrike" kern="100">
                          <a:effectLst/>
                        </a:rPr>
                        <a:t>OFDM</a:t>
                      </a:r>
                      <a:endParaRPr lang="en-US" sz="1800" b="0" i="0" u="none" strike="noStrike">
                        <a:effectLst/>
                        <a:latin typeface="Arial" panose="020B0604020202020204" pitchFamily="34" charset="0"/>
                      </a:endParaRPr>
                    </a:p>
                  </a:txBody>
                  <a:tcPr marL="68570" marR="68570" marT="7620" marB="0"/>
                </a:tc>
                <a:tc>
                  <a:txBody>
                    <a:bodyPr/>
                    <a:lstStyle/>
                    <a:p>
                      <a:pPr marL="0" marR="0" algn="just" fontAlgn="t">
                        <a:spcBef>
                          <a:spcPts val="0"/>
                        </a:spcBef>
                        <a:spcAft>
                          <a:spcPts val="0"/>
                        </a:spcAft>
                      </a:pPr>
                      <a:r>
                        <a:rPr lang="en-US" sz="1200" u="none" strike="noStrike" kern="100">
                          <a:effectLst/>
                        </a:rPr>
                        <a:t>OFDM</a:t>
                      </a:r>
                      <a:endParaRPr lang="en-US" sz="1800" b="0" i="0" u="none" strike="noStrike">
                        <a:effectLst/>
                        <a:latin typeface="Arial" panose="020B0604020202020204" pitchFamily="34" charset="0"/>
                      </a:endParaRPr>
                    </a:p>
                  </a:txBody>
                  <a:tcPr marL="68570" marR="68570" marT="7620" marB="0"/>
                </a:tc>
                <a:extLst>
                  <a:ext uri="{0D108BD9-81ED-4DB2-BD59-A6C34878D82A}">
                    <a16:rowId xmlns:a16="http://schemas.microsoft.com/office/drawing/2014/main" val="10001"/>
                  </a:ext>
                </a:extLst>
              </a:tr>
              <a:tr h="473063">
                <a:tc>
                  <a:txBody>
                    <a:bodyPr/>
                    <a:lstStyle/>
                    <a:p>
                      <a:pPr marL="0" marR="0" algn="just" fontAlgn="t">
                        <a:spcBef>
                          <a:spcPts val="0"/>
                        </a:spcBef>
                        <a:spcAft>
                          <a:spcPts val="0"/>
                        </a:spcAft>
                      </a:pPr>
                      <a:r>
                        <a:rPr lang="en-US" sz="1200" u="none" strike="noStrike" kern="100">
                          <a:effectLst/>
                        </a:rPr>
                        <a:t>Working frequency band</a:t>
                      </a:r>
                      <a:endParaRPr lang="en-US" sz="1800" b="0" i="0" u="none" strike="noStrike">
                        <a:effectLst/>
                        <a:latin typeface="Arial" panose="020B0604020202020204" pitchFamily="34" charset="0"/>
                      </a:endParaRPr>
                    </a:p>
                  </a:txBody>
                  <a:tcPr marL="68570" marR="68570" marT="7620" marB="0"/>
                </a:tc>
                <a:tc>
                  <a:txBody>
                    <a:bodyPr/>
                    <a:lstStyle/>
                    <a:p>
                      <a:pPr marL="0" marR="0" algn="just" fontAlgn="t">
                        <a:spcBef>
                          <a:spcPts val="0"/>
                        </a:spcBef>
                        <a:spcAft>
                          <a:spcPts val="0"/>
                        </a:spcAft>
                      </a:pPr>
                      <a:r>
                        <a:rPr lang="en-US" sz="1200" u="none" strike="noStrike" kern="100">
                          <a:effectLst/>
                        </a:rPr>
                        <a:t>30~480KHZ</a:t>
                      </a:r>
                      <a:endParaRPr lang="en-US" sz="1800" b="0" i="0" u="none" strike="noStrike">
                        <a:effectLst/>
                        <a:latin typeface="Arial" panose="020B0604020202020204" pitchFamily="34" charset="0"/>
                      </a:endParaRPr>
                    </a:p>
                  </a:txBody>
                  <a:tcPr marL="68570" marR="68570" marT="7620" marB="0"/>
                </a:tc>
                <a:tc>
                  <a:txBody>
                    <a:bodyPr/>
                    <a:lstStyle/>
                    <a:p>
                      <a:pPr marL="0" marR="0" algn="just" fontAlgn="t">
                        <a:spcBef>
                          <a:spcPts val="0"/>
                        </a:spcBef>
                        <a:spcAft>
                          <a:spcPts val="0"/>
                        </a:spcAft>
                      </a:pPr>
                      <a:r>
                        <a:rPr lang="en-US" sz="1200" u="none" strike="noStrike" kern="100">
                          <a:effectLst/>
                        </a:rPr>
                        <a:t>2M~12M </a:t>
                      </a:r>
                      <a:endParaRPr lang="en-US" sz="1800" b="0" i="0" u="none" strike="noStrike">
                        <a:effectLst/>
                        <a:latin typeface="Arial" panose="020B0604020202020204" pitchFamily="34" charset="0"/>
                      </a:endParaRPr>
                    </a:p>
                  </a:txBody>
                  <a:tcPr marL="68570" marR="68570" marT="7620" marB="0"/>
                </a:tc>
                <a:extLst>
                  <a:ext uri="{0D108BD9-81ED-4DB2-BD59-A6C34878D82A}">
                    <a16:rowId xmlns:a16="http://schemas.microsoft.com/office/drawing/2014/main" val="10002"/>
                  </a:ext>
                </a:extLst>
              </a:tr>
              <a:tr h="927206">
                <a:tc>
                  <a:txBody>
                    <a:bodyPr/>
                    <a:lstStyle/>
                    <a:p>
                      <a:pPr marL="0" marR="0" algn="just" fontAlgn="t">
                        <a:spcBef>
                          <a:spcPts val="0"/>
                        </a:spcBef>
                        <a:spcAft>
                          <a:spcPts val="0"/>
                        </a:spcAft>
                      </a:pPr>
                      <a:r>
                        <a:rPr lang="en-US" sz="1200" u="none" strike="noStrike" kern="100">
                          <a:effectLst/>
                        </a:rPr>
                        <a:t>Security</a:t>
                      </a:r>
                      <a:endParaRPr lang="en-US" sz="1800" b="0" i="0" u="none" strike="noStrike">
                        <a:effectLst/>
                        <a:latin typeface="Arial" panose="020B0604020202020204" pitchFamily="34" charset="0"/>
                      </a:endParaRPr>
                    </a:p>
                  </a:txBody>
                  <a:tcPr marL="68570" marR="68570" marT="7620" marB="0"/>
                </a:tc>
                <a:tc>
                  <a:txBody>
                    <a:bodyPr/>
                    <a:lstStyle/>
                    <a:p>
                      <a:pPr marL="0" marR="0" algn="l" fontAlgn="t">
                        <a:spcBef>
                          <a:spcPts val="0"/>
                        </a:spcBef>
                        <a:spcAft>
                          <a:spcPts val="0"/>
                        </a:spcAft>
                      </a:pPr>
                      <a:r>
                        <a:rPr lang="en-US" sz="1200" u="none" strike="noStrike" kern="100">
                          <a:effectLst/>
                        </a:rPr>
                        <a:t>MAC layer and application layer are using encryption</a:t>
                      </a:r>
                      <a:endParaRPr lang="en-US" sz="1800" b="0" i="0" u="none" strike="noStrike">
                        <a:effectLst/>
                        <a:latin typeface="Arial" panose="020B0604020202020204" pitchFamily="34" charset="0"/>
                      </a:endParaRPr>
                    </a:p>
                  </a:txBody>
                  <a:tcPr marL="68570" marR="68570" marT="7620" marB="0"/>
                </a:tc>
                <a:tc>
                  <a:txBody>
                    <a:bodyPr/>
                    <a:lstStyle/>
                    <a:p>
                      <a:pPr marL="0" marR="0" algn="just" fontAlgn="t">
                        <a:spcBef>
                          <a:spcPts val="0"/>
                        </a:spcBef>
                        <a:spcAft>
                          <a:spcPts val="0"/>
                        </a:spcAft>
                      </a:pPr>
                      <a:r>
                        <a:rPr lang="en-US" sz="1200" u="none" strike="noStrike" kern="100">
                          <a:effectLst/>
                        </a:rPr>
                        <a:t>N </a:t>
                      </a:r>
                      <a:endParaRPr lang="en-US" sz="1800" b="0" i="0" u="none" strike="noStrike">
                        <a:effectLst/>
                        <a:latin typeface="Arial" panose="020B0604020202020204" pitchFamily="34" charset="0"/>
                      </a:endParaRPr>
                    </a:p>
                  </a:txBody>
                  <a:tcPr marL="68570" marR="68570" marT="7620" marB="0"/>
                </a:tc>
                <a:extLst>
                  <a:ext uri="{0D108BD9-81ED-4DB2-BD59-A6C34878D82A}">
                    <a16:rowId xmlns:a16="http://schemas.microsoft.com/office/drawing/2014/main" val="10003"/>
                  </a:ext>
                </a:extLst>
              </a:tr>
              <a:tr h="473063">
                <a:tc>
                  <a:txBody>
                    <a:bodyPr/>
                    <a:lstStyle/>
                    <a:p>
                      <a:pPr marL="0" marR="0" algn="just" fontAlgn="t">
                        <a:spcBef>
                          <a:spcPts val="0"/>
                        </a:spcBef>
                        <a:spcAft>
                          <a:spcPts val="0"/>
                        </a:spcAft>
                      </a:pPr>
                      <a:r>
                        <a:rPr lang="en-US" sz="1200" u="none" strike="noStrike" kern="100">
                          <a:effectLst/>
                        </a:rPr>
                        <a:t>Interconnectivity</a:t>
                      </a:r>
                      <a:endParaRPr lang="en-US" sz="1800" b="0" i="0" u="none" strike="noStrike">
                        <a:effectLst/>
                        <a:latin typeface="Arial" panose="020B0604020202020204" pitchFamily="34" charset="0"/>
                      </a:endParaRPr>
                    </a:p>
                  </a:txBody>
                  <a:tcPr marL="68570" marR="68570" marT="7620" marB="0"/>
                </a:tc>
                <a:tc>
                  <a:txBody>
                    <a:bodyPr/>
                    <a:lstStyle/>
                    <a:p>
                      <a:pPr marL="0" marR="0" algn="just" fontAlgn="t">
                        <a:spcBef>
                          <a:spcPts val="0"/>
                        </a:spcBef>
                        <a:spcAft>
                          <a:spcPts val="0"/>
                        </a:spcAft>
                      </a:pPr>
                      <a:r>
                        <a:rPr lang="en-US" sz="1200" u="none" strike="noStrike" kern="100">
                          <a:effectLst/>
                        </a:rPr>
                        <a:t> Y</a:t>
                      </a:r>
                      <a:endParaRPr lang="en-US" sz="1800" b="0" i="0" u="none" strike="noStrike">
                        <a:effectLst/>
                        <a:latin typeface="Arial" panose="020B0604020202020204" pitchFamily="34" charset="0"/>
                      </a:endParaRPr>
                    </a:p>
                  </a:txBody>
                  <a:tcPr marL="68570" marR="68570" marT="7620" marB="0"/>
                </a:tc>
                <a:tc>
                  <a:txBody>
                    <a:bodyPr/>
                    <a:lstStyle/>
                    <a:p>
                      <a:pPr marL="0" marR="0" algn="just" fontAlgn="t">
                        <a:spcBef>
                          <a:spcPts val="0"/>
                        </a:spcBef>
                        <a:spcAft>
                          <a:spcPts val="0"/>
                        </a:spcAft>
                      </a:pPr>
                      <a:r>
                        <a:rPr lang="en-US" sz="1200" u="none" strike="noStrike" kern="100">
                          <a:effectLst/>
                        </a:rPr>
                        <a:t>N</a:t>
                      </a:r>
                      <a:endParaRPr lang="en-US" sz="1800" b="0" i="0" u="none" strike="noStrike">
                        <a:effectLst/>
                        <a:latin typeface="Arial" panose="020B0604020202020204" pitchFamily="34" charset="0"/>
                      </a:endParaRPr>
                    </a:p>
                  </a:txBody>
                  <a:tcPr marL="68570" marR="68570" marT="7620" marB="0"/>
                </a:tc>
                <a:extLst>
                  <a:ext uri="{0D108BD9-81ED-4DB2-BD59-A6C34878D82A}">
                    <a16:rowId xmlns:a16="http://schemas.microsoft.com/office/drawing/2014/main" val="10004"/>
                  </a:ext>
                </a:extLst>
              </a:tr>
              <a:tr h="473063">
                <a:tc>
                  <a:txBody>
                    <a:bodyPr/>
                    <a:lstStyle/>
                    <a:p>
                      <a:pPr marL="0" marR="0" algn="just" fontAlgn="t">
                        <a:spcBef>
                          <a:spcPts val="0"/>
                        </a:spcBef>
                        <a:spcAft>
                          <a:spcPts val="0"/>
                        </a:spcAft>
                      </a:pPr>
                      <a:r>
                        <a:rPr lang="en-US" sz="1200" u="none" strike="noStrike" kern="100">
                          <a:effectLst/>
                        </a:rPr>
                        <a:t>The international test standard</a:t>
                      </a:r>
                      <a:endParaRPr lang="en-US" sz="1800" b="0" i="0" u="none" strike="noStrike">
                        <a:effectLst/>
                        <a:latin typeface="Arial" panose="020B0604020202020204" pitchFamily="34" charset="0"/>
                      </a:endParaRPr>
                    </a:p>
                  </a:txBody>
                  <a:tcPr marL="68570" marR="68570" marT="7620" marB="0"/>
                </a:tc>
                <a:tc>
                  <a:txBody>
                    <a:bodyPr/>
                    <a:lstStyle/>
                    <a:p>
                      <a:pPr marL="0" marR="0" algn="just" fontAlgn="t">
                        <a:spcBef>
                          <a:spcPts val="0"/>
                        </a:spcBef>
                        <a:spcAft>
                          <a:spcPts val="0"/>
                        </a:spcAft>
                      </a:pPr>
                      <a:r>
                        <a:rPr lang="en-US" sz="1200" u="none" strike="noStrike" kern="100">
                          <a:effectLst/>
                        </a:rPr>
                        <a:t> Y  </a:t>
                      </a:r>
                      <a:endParaRPr lang="en-US" sz="1800" b="0" i="0" u="none" strike="noStrike">
                        <a:effectLst/>
                        <a:latin typeface="Arial" panose="020B0604020202020204" pitchFamily="34" charset="0"/>
                      </a:endParaRPr>
                    </a:p>
                  </a:txBody>
                  <a:tcPr marL="68570" marR="68570" marT="7620" marB="0"/>
                </a:tc>
                <a:tc>
                  <a:txBody>
                    <a:bodyPr/>
                    <a:lstStyle/>
                    <a:p>
                      <a:pPr marL="0" marR="0" algn="just" fontAlgn="t">
                        <a:spcBef>
                          <a:spcPts val="0"/>
                        </a:spcBef>
                        <a:spcAft>
                          <a:spcPts val="0"/>
                        </a:spcAft>
                      </a:pPr>
                      <a:r>
                        <a:rPr lang="en-US" sz="1200" u="none" strike="noStrike" kern="100">
                          <a:effectLst/>
                        </a:rPr>
                        <a:t>N </a:t>
                      </a:r>
                      <a:endParaRPr lang="en-US" sz="1800" b="0" i="0" u="none" strike="noStrike">
                        <a:effectLst/>
                        <a:latin typeface="Arial" panose="020B0604020202020204" pitchFamily="34" charset="0"/>
                      </a:endParaRPr>
                    </a:p>
                  </a:txBody>
                  <a:tcPr marL="68570" marR="68570" marT="7620" marB="0"/>
                </a:tc>
                <a:extLst>
                  <a:ext uri="{0D108BD9-81ED-4DB2-BD59-A6C34878D82A}">
                    <a16:rowId xmlns:a16="http://schemas.microsoft.com/office/drawing/2014/main" val="10005"/>
                  </a:ext>
                </a:extLst>
              </a:tr>
              <a:tr h="473063">
                <a:tc>
                  <a:txBody>
                    <a:bodyPr/>
                    <a:lstStyle/>
                    <a:p>
                      <a:pPr marL="0" marR="0" algn="just" fontAlgn="t">
                        <a:spcBef>
                          <a:spcPts val="0"/>
                        </a:spcBef>
                        <a:spcAft>
                          <a:spcPts val="0"/>
                        </a:spcAft>
                      </a:pPr>
                      <a:r>
                        <a:rPr lang="en-US" sz="1200" u="none" strike="noStrike" kern="100">
                          <a:effectLst/>
                        </a:rPr>
                        <a:t>Static power</a:t>
                      </a:r>
                      <a:endParaRPr lang="en-US" sz="1800" b="0" i="0" u="none" strike="noStrike">
                        <a:effectLst/>
                        <a:latin typeface="Arial" panose="020B0604020202020204" pitchFamily="34" charset="0"/>
                      </a:endParaRPr>
                    </a:p>
                  </a:txBody>
                  <a:tcPr marL="68570" marR="68570" marT="7620" marB="0"/>
                </a:tc>
                <a:tc>
                  <a:txBody>
                    <a:bodyPr/>
                    <a:lstStyle/>
                    <a:p>
                      <a:pPr marL="0" marR="0" algn="just" fontAlgn="t">
                        <a:spcBef>
                          <a:spcPts val="0"/>
                        </a:spcBef>
                        <a:spcAft>
                          <a:spcPts val="0"/>
                        </a:spcAft>
                      </a:pPr>
                      <a:r>
                        <a:rPr lang="en-US" sz="1200" u="none" strike="noStrike" kern="100">
                          <a:effectLst/>
                        </a:rPr>
                        <a:t>0.25W </a:t>
                      </a:r>
                      <a:endParaRPr lang="en-US" sz="1800" b="0" i="0" u="none" strike="noStrike">
                        <a:effectLst/>
                        <a:latin typeface="Arial" panose="020B0604020202020204" pitchFamily="34" charset="0"/>
                      </a:endParaRPr>
                    </a:p>
                  </a:txBody>
                  <a:tcPr marL="68570" marR="68570" marT="7620" marB="0"/>
                </a:tc>
                <a:tc>
                  <a:txBody>
                    <a:bodyPr/>
                    <a:lstStyle/>
                    <a:p>
                      <a:pPr marL="0" marR="0" algn="just" fontAlgn="t">
                        <a:spcBef>
                          <a:spcPts val="0"/>
                        </a:spcBef>
                        <a:spcAft>
                          <a:spcPts val="0"/>
                        </a:spcAft>
                      </a:pPr>
                      <a:r>
                        <a:rPr lang="en-US" sz="1200" u="none" strike="noStrike" kern="100">
                          <a:effectLst/>
                        </a:rPr>
                        <a:t>0.6W</a:t>
                      </a:r>
                      <a:endParaRPr lang="en-US" sz="1800" b="0" i="0" u="none" strike="noStrike">
                        <a:effectLst/>
                        <a:latin typeface="Arial" panose="020B0604020202020204" pitchFamily="34" charset="0"/>
                      </a:endParaRPr>
                    </a:p>
                  </a:txBody>
                  <a:tcPr marL="68570" marR="68570" marT="7620" marB="0"/>
                </a:tc>
                <a:extLst>
                  <a:ext uri="{0D108BD9-81ED-4DB2-BD59-A6C34878D82A}">
                    <a16:rowId xmlns:a16="http://schemas.microsoft.com/office/drawing/2014/main" val="10006"/>
                  </a:ext>
                </a:extLst>
              </a:tr>
              <a:tr h="473063">
                <a:tc>
                  <a:txBody>
                    <a:bodyPr/>
                    <a:lstStyle/>
                    <a:p>
                      <a:pPr marL="0" marR="0" algn="just" fontAlgn="t">
                        <a:spcBef>
                          <a:spcPts val="0"/>
                        </a:spcBef>
                        <a:spcAft>
                          <a:spcPts val="0"/>
                        </a:spcAft>
                      </a:pPr>
                      <a:r>
                        <a:rPr lang="en-US" sz="1200" u="none" strike="noStrike" kern="100">
                          <a:effectLst/>
                        </a:rPr>
                        <a:t>TCP/IP</a:t>
                      </a:r>
                      <a:endParaRPr lang="en-US" sz="1800" b="0" i="0" u="none" strike="noStrike">
                        <a:effectLst/>
                        <a:latin typeface="Arial" panose="020B0604020202020204" pitchFamily="34" charset="0"/>
                      </a:endParaRPr>
                    </a:p>
                  </a:txBody>
                  <a:tcPr marL="68570" marR="68570" marT="7620" marB="0"/>
                </a:tc>
                <a:tc>
                  <a:txBody>
                    <a:bodyPr/>
                    <a:lstStyle/>
                    <a:p>
                      <a:pPr marL="0" marR="0" algn="just" fontAlgn="t">
                        <a:spcBef>
                          <a:spcPts val="0"/>
                        </a:spcBef>
                        <a:spcAft>
                          <a:spcPts val="0"/>
                        </a:spcAft>
                      </a:pPr>
                      <a:r>
                        <a:rPr lang="en-US" sz="1200" u="none" strike="noStrike" kern="100">
                          <a:effectLst/>
                        </a:rPr>
                        <a:t>IPV6 </a:t>
                      </a:r>
                      <a:endParaRPr lang="en-US" sz="1800" b="0" i="0" u="none" strike="noStrike">
                        <a:effectLst/>
                        <a:latin typeface="Arial" panose="020B0604020202020204" pitchFamily="34" charset="0"/>
                      </a:endParaRPr>
                    </a:p>
                  </a:txBody>
                  <a:tcPr marL="68570" marR="68570" marT="7620" marB="0"/>
                </a:tc>
                <a:tc>
                  <a:txBody>
                    <a:bodyPr/>
                    <a:lstStyle/>
                    <a:p>
                      <a:pPr marL="0" marR="0" algn="just" fontAlgn="t">
                        <a:spcBef>
                          <a:spcPts val="0"/>
                        </a:spcBef>
                        <a:spcAft>
                          <a:spcPts val="0"/>
                        </a:spcAft>
                      </a:pPr>
                      <a:r>
                        <a:rPr lang="en-US" sz="1200" u="none" strike="noStrike" kern="100">
                          <a:effectLst/>
                        </a:rPr>
                        <a:t>IPV4 </a:t>
                      </a:r>
                      <a:endParaRPr lang="en-US" sz="1800" b="0" i="0" u="none" strike="noStrike">
                        <a:effectLst/>
                        <a:latin typeface="Arial" panose="020B0604020202020204" pitchFamily="34" charset="0"/>
                      </a:endParaRPr>
                    </a:p>
                  </a:txBody>
                  <a:tcPr marL="68570" marR="68570" marT="7620" marB="0"/>
                </a:tc>
                <a:extLst>
                  <a:ext uri="{0D108BD9-81ED-4DB2-BD59-A6C34878D82A}">
                    <a16:rowId xmlns:a16="http://schemas.microsoft.com/office/drawing/2014/main" val="10007"/>
                  </a:ext>
                </a:extLst>
              </a:tr>
              <a:tr h="473063">
                <a:tc>
                  <a:txBody>
                    <a:bodyPr/>
                    <a:lstStyle/>
                    <a:p>
                      <a:pPr marL="0" marR="0" algn="just" fontAlgn="t">
                        <a:spcBef>
                          <a:spcPts val="0"/>
                        </a:spcBef>
                        <a:spcAft>
                          <a:spcPts val="0"/>
                        </a:spcAft>
                      </a:pPr>
                      <a:r>
                        <a:rPr lang="en-US" sz="1200" u="none" strike="noStrike" kern="100">
                          <a:effectLst/>
                        </a:rPr>
                        <a:t>Remote upgrade </a:t>
                      </a:r>
                      <a:endParaRPr lang="en-US" sz="1800" b="0" i="0" u="none" strike="noStrike">
                        <a:effectLst/>
                        <a:latin typeface="Arial" panose="020B0604020202020204" pitchFamily="34" charset="0"/>
                      </a:endParaRPr>
                    </a:p>
                  </a:txBody>
                  <a:tcPr marL="68570" marR="68570" marT="7620" marB="0"/>
                </a:tc>
                <a:tc>
                  <a:txBody>
                    <a:bodyPr/>
                    <a:lstStyle/>
                    <a:p>
                      <a:pPr marL="0" marR="0" algn="just" fontAlgn="t">
                        <a:spcBef>
                          <a:spcPts val="0"/>
                        </a:spcBef>
                        <a:spcAft>
                          <a:spcPts val="0"/>
                        </a:spcAft>
                      </a:pPr>
                      <a:r>
                        <a:rPr lang="en-US" sz="1200" u="none" strike="noStrike" kern="100">
                          <a:effectLst/>
                        </a:rPr>
                        <a:t>Y </a:t>
                      </a:r>
                      <a:endParaRPr lang="en-US" sz="1800" b="0" i="0" u="none" strike="noStrike">
                        <a:effectLst/>
                        <a:latin typeface="Arial" panose="020B0604020202020204" pitchFamily="34" charset="0"/>
                      </a:endParaRPr>
                    </a:p>
                  </a:txBody>
                  <a:tcPr marL="68570" marR="68570" marT="7620" marB="0"/>
                </a:tc>
                <a:tc>
                  <a:txBody>
                    <a:bodyPr/>
                    <a:lstStyle/>
                    <a:p>
                      <a:pPr marL="0" marR="0" algn="just" fontAlgn="t">
                        <a:spcBef>
                          <a:spcPts val="0"/>
                        </a:spcBef>
                        <a:spcAft>
                          <a:spcPts val="0"/>
                        </a:spcAft>
                      </a:pPr>
                      <a:r>
                        <a:rPr lang="en-US" sz="1200" u="none" strike="noStrike" kern="100">
                          <a:effectLst/>
                        </a:rPr>
                        <a:t> Y  </a:t>
                      </a:r>
                      <a:endParaRPr lang="en-US" sz="1800" b="0" i="0" u="none" strike="noStrike">
                        <a:effectLst/>
                        <a:latin typeface="Arial" panose="020B0604020202020204" pitchFamily="34" charset="0"/>
                      </a:endParaRPr>
                    </a:p>
                  </a:txBody>
                  <a:tcPr marL="68570" marR="68570" marT="7620" marB="0"/>
                </a:tc>
                <a:extLst>
                  <a:ext uri="{0D108BD9-81ED-4DB2-BD59-A6C34878D82A}">
                    <a16:rowId xmlns:a16="http://schemas.microsoft.com/office/drawing/2014/main" val="10008"/>
                  </a:ext>
                </a:extLst>
              </a:tr>
              <a:tr h="473063">
                <a:tc>
                  <a:txBody>
                    <a:bodyPr/>
                    <a:lstStyle/>
                    <a:p>
                      <a:pPr marL="0" marR="0" algn="just" fontAlgn="t">
                        <a:spcBef>
                          <a:spcPts val="0"/>
                        </a:spcBef>
                        <a:spcAft>
                          <a:spcPts val="0"/>
                        </a:spcAft>
                      </a:pPr>
                      <a:r>
                        <a:rPr lang="en-US" sz="1200" u="none" strike="noStrike" kern="100">
                          <a:effectLst/>
                        </a:rPr>
                        <a:t>The cost of the module</a:t>
                      </a:r>
                      <a:endParaRPr lang="en-US" sz="1800" b="0" i="0" u="none" strike="noStrike">
                        <a:effectLst/>
                        <a:latin typeface="Arial" panose="020B0604020202020204" pitchFamily="34" charset="0"/>
                      </a:endParaRPr>
                    </a:p>
                  </a:txBody>
                  <a:tcPr marL="68570" marR="68570" marT="7620" marB="0"/>
                </a:tc>
                <a:tc>
                  <a:txBody>
                    <a:bodyPr/>
                    <a:lstStyle/>
                    <a:p>
                      <a:pPr marL="0" marR="0" algn="just" fontAlgn="t">
                        <a:spcBef>
                          <a:spcPts val="0"/>
                        </a:spcBef>
                        <a:spcAft>
                          <a:spcPts val="0"/>
                        </a:spcAft>
                      </a:pPr>
                      <a:r>
                        <a:rPr lang="en-US" sz="1200" u="none" strike="noStrike" kern="100">
                          <a:effectLst/>
                        </a:rPr>
                        <a:t>Low </a:t>
                      </a:r>
                      <a:endParaRPr lang="en-US" sz="1800" b="0" i="0" u="none" strike="noStrike">
                        <a:effectLst/>
                        <a:latin typeface="Arial" panose="020B0604020202020204" pitchFamily="34" charset="0"/>
                      </a:endParaRPr>
                    </a:p>
                  </a:txBody>
                  <a:tcPr marL="68570" marR="68570" marT="7620" marB="0"/>
                </a:tc>
                <a:tc>
                  <a:txBody>
                    <a:bodyPr/>
                    <a:lstStyle/>
                    <a:p>
                      <a:pPr marL="0" marR="0" algn="just" fontAlgn="t">
                        <a:spcBef>
                          <a:spcPts val="0"/>
                        </a:spcBef>
                        <a:spcAft>
                          <a:spcPts val="0"/>
                        </a:spcAft>
                      </a:pPr>
                      <a:r>
                        <a:rPr lang="en-US" sz="1200" u="none" strike="noStrike" kern="100" dirty="0">
                          <a:effectLst/>
                        </a:rPr>
                        <a:t>high</a:t>
                      </a:r>
                      <a:endParaRPr lang="en-US" sz="1800" b="0" i="0" u="none" strike="noStrike" dirty="0">
                        <a:effectLst/>
                        <a:latin typeface="Arial" panose="020B0604020202020204" pitchFamily="34" charset="0"/>
                      </a:endParaRPr>
                    </a:p>
                  </a:txBody>
                  <a:tcPr marL="68570" marR="68570" marT="7620" marB="0"/>
                </a:tc>
                <a:extLst>
                  <a:ext uri="{0D108BD9-81ED-4DB2-BD59-A6C34878D82A}">
                    <a16:rowId xmlns:a16="http://schemas.microsoft.com/office/drawing/2014/main" val="10009"/>
                  </a:ext>
                </a:extLst>
              </a:tr>
            </a:tbl>
          </a:graphicData>
        </a:graphic>
      </p:graphicFrame>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Title 1">
            <a:extLst>
              <a:ext uri="{FF2B5EF4-FFF2-40B4-BE49-F238E27FC236}">
                <a16:creationId xmlns:a16="http://schemas.microsoft.com/office/drawing/2014/main" id="{B5F78711-3DE8-4D15-A04D-38647F70504B}"/>
              </a:ext>
            </a:extLst>
          </p:cNvPr>
          <p:cNvSpPr>
            <a:spLocks noGrp="1"/>
          </p:cNvSpPr>
          <p:nvPr>
            <p:ph type="title"/>
          </p:nvPr>
        </p:nvSpPr>
        <p:spPr>
          <a:xfrm>
            <a:off x="457200" y="0"/>
            <a:ext cx="8229600" cy="990600"/>
          </a:xfrm>
        </p:spPr>
        <p:txBody>
          <a:bodyPr/>
          <a:lstStyle/>
          <a:p>
            <a:pPr>
              <a:lnSpc>
                <a:spcPct val="90000"/>
              </a:lnSpc>
            </a:pPr>
            <a:r>
              <a:rPr lang="en-US" altLang="en-US" sz="3600" b="1">
                <a:solidFill>
                  <a:srgbClr val="FF0000"/>
                </a:solidFill>
              </a:rPr>
              <a:t>With respect to AMI + Smart Meter</a:t>
            </a:r>
            <a:br>
              <a:rPr lang="en-US" altLang="en-US"/>
            </a:br>
            <a:r>
              <a:rPr lang="en-US" altLang="en-US" sz="2800" b="1">
                <a:solidFill>
                  <a:schemeClr val="tx1"/>
                </a:solidFill>
              </a:rPr>
              <a:t>CommunicationTechnology Comparison</a:t>
            </a:r>
          </a:p>
        </p:txBody>
      </p:sp>
      <p:graphicFrame>
        <p:nvGraphicFramePr>
          <p:cNvPr id="4" name="Content Placeholder 3">
            <a:extLst>
              <a:ext uri="{FF2B5EF4-FFF2-40B4-BE49-F238E27FC236}">
                <a16:creationId xmlns:a16="http://schemas.microsoft.com/office/drawing/2014/main" id="{F2C77D26-A554-40C1-9EB9-C9C5A27012F2}"/>
              </a:ext>
            </a:extLst>
          </p:cNvPr>
          <p:cNvGraphicFramePr>
            <a:graphicFrameLocks noGrp="1"/>
          </p:cNvGraphicFramePr>
          <p:nvPr>
            <p:ph idx="1"/>
          </p:nvPr>
        </p:nvGraphicFramePr>
        <p:xfrm>
          <a:off x="228600" y="990600"/>
          <a:ext cx="8763001" cy="371475"/>
        </p:xfrm>
        <a:graphic>
          <a:graphicData uri="http://schemas.openxmlformats.org/drawingml/2006/table">
            <a:tbl>
              <a:tblPr firstRow="1" bandRow="1">
                <a:tableStyleId>{5C22544A-7EE6-4342-B048-85BDC9FD1C3A}</a:tableStyleId>
              </a:tblPr>
              <a:tblGrid>
                <a:gridCol w="2093814">
                  <a:extLst>
                    <a:ext uri="{9D8B030D-6E8A-4147-A177-3AD203B41FA5}">
                      <a16:colId xmlns:a16="http://schemas.microsoft.com/office/drawing/2014/main" val="20000"/>
                    </a:ext>
                  </a:extLst>
                </a:gridCol>
                <a:gridCol w="2248912">
                  <a:extLst>
                    <a:ext uri="{9D8B030D-6E8A-4147-A177-3AD203B41FA5}">
                      <a16:colId xmlns:a16="http://schemas.microsoft.com/office/drawing/2014/main" val="20001"/>
                    </a:ext>
                  </a:extLst>
                </a:gridCol>
                <a:gridCol w="2171363">
                  <a:extLst>
                    <a:ext uri="{9D8B030D-6E8A-4147-A177-3AD203B41FA5}">
                      <a16:colId xmlns:a16="http://schemas.microsoft.com/office/drawing/2014/main" val="20002"/>
                    </a:ext>
                  </a:extLst>
                </a:gridCol>
                <a:gridCol w="2248912">
                  <a:extLst>
                    <a:ext uri="{9D8B030D-6E8A-4147-A177-3AD203B41FA5}">
                      <a16:colId xmlns:a16="http://schemas.microsoft.com/office/drawing/2014/main" val="20003"/>
                    </a:ext>
                  </a:extLst>
                </a:gridCol>
              </a:tblGrid>
              <a:tr h="371475">
                <a:tc>
                  <a:txBody>
                    <a:bodyPr/>
                    <a:lstStyle/>
                    <a:p>
                      <a:r>
                        <a:rPr lang="en-US" sz="1600" b="1" i="0" u="none" strike="noStrike" kern="1200" baseline="0" dirty="0">
                          <a:solidFill>
                            <a:schemeClr val="lt1"/>
                          </a:solidFill>
                          <a:latin typeface="+mn-lt"/>
                          <a:ea typeface="+mn-ea"/>
                          <a:cs typeface="+mn-cs"/>
                        </a:rPr>
                        <a:t>Parameter	</a:t>
                      </a:r>
                    </a:p>
                  </a:txBody>
                  <a:tcPr marT="45798" marB="45798"/>
                </a:tc>
                <a:tc>
                  <a:txBody>
                    <a:bodyPr/>
                    <a:lstStyle/>
                    <a:p>
                      <a:pPr algn="ctr"/>
                      <a:r>
                        <a:rPr lang="en-US" sz="1600" b="1" i="0" u="none" strike="noStrike" kern="1200" baseline="0" dirty="0">
                          <a:solidFill>
                            <a:schemeClr val="lt1"/>
                          </a:solidFill>
                          <a:latin typeface="+mn-lt"/>
                          <a:ea typeface="+mn-ea"/>
                          <a:cs typeface="+mn-cs"/>
                        </a:rPr>
                        <a:t>Cellular (3G/4G/LTE)</a:t>
                      </a:r>
                    </a:p>
                  </a:txBody>
                  <a:tcPr marT="45798" marB="45798"/>
                </a:tc>
                <a:tc>
                  <a:txBody>
                    <a:bodyPr/>
                    <a:lstStyle/>
                    <a:p>
                      <a:pPr algn="ctr"/>
                      <a:r>
                        <a:rPr lang="en-US" sz="1600" b="1" i="0" u="none" strike="noStrike" kern="1200" baseline="0" dirty="0">
                          <a:solidFill>
                            <a:schemeClr val="lt1"/>
                          </a:solidFill>
                          <a:latin typeface="+mn-lt"/>
                          <a:ea typeface="+mn-ea"/>
                          <a:cs typeface="+mn-cs"/>
                        </a:rPr>
                        <a:t>RF Mesh	</a:t>
                      </a:r>
                    </a:p>
                  </a:txBody>
                  <a:tcPr marT="45798" marB="45798"/>
                </a:tc>
                <a:tc>
                  <a:txBody>
                    <a:bodyPr/>
                    <a:lstStyle/>
                    <a:p>
                      <a:pPr algn="ctr"/>
                      <a:r>
                        <a:rPr lang="en-US" sz="1600" b="1" i="0" u="none" strike="noStrike" kern="1200" baseline="0" dirty="0">
                          <a:solidFill>
                            <a:schemeClr val="lt1"/>
                          </a:solidFill>
                          <a:latin typeface="+mn-lt"/>
                          <a:ea typeface="+mn-ea"/>
                          <a:cs typeface="+mn-cs"/>
                        </a:rPr>
                        <a:t>PLC</a:t>
                      </a:r>
                    </a:p>
                  </a:txBody>
                  <a:tcPr marT="45798" marB="45798"/>
                </a:tc>
                <a:extLst>
                  <a:ext uri="{0D108BD9-81ED-4DB2-BD59-A6C34878D82A}">
                    <a16:rowId xmlns:a16="http://schemas.microsoft.com/office/drawing/2014/main" val="10000"/>
                  </a:ext>
                </a:extLst>
              </a:tr>
            </a:tbl>
          </a:graphicData>
        </a:graphic>
      </p:graphicFrame>
      <p:sp>
        <p:nvSpPr>
          <p:cNvPr id="110607" name="TextBox 4">
            <a:extLst>
              <a:ext uri="{FF2B5EF4-FFF2-40B4-BE49-F238E27FC236}">
                <a16:creationId xmlns:a16="http://schemas.microsoft.com/office/drawing/2014/main" id="{F93385EB-26A3-44A1-B98A-8258C2792473}"/>
              </a:ext>
            </a:extLst>
          </p:cNvPr>
          <p:cNvSpPr txBox="1">
            <a:spLocks noChangeArrowheads="1"/>
          </p:cNvSpPr>
          <p:nvPr/>
        </p:nvSpPr>
        <p:spPr bwMode="auto">
          <a:xfrm>
            <a:off x="7924800" y="533400"/>
            <a:ext cx="1219200" cy="490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nSpc>
                <a:spcPct val="80000"/>
              </a:lnSpc>
            </a:pPr>
            <a:r>
              <a:rPr lang="en-US" altLang="en-US" sz="1600" b="1">
                <a:solidFill>
                  <a:srgbClr val="0070C0"/>
                </a:solidFill>
              </a:rPr>
              <a:t>Positives</a:t>
            </a:r>
          </a:p>
          <a:p>
            <a:pPr>
              <a:lnSpc>
                <a:spcPct val="80000"/>
              </a:lnSpc>
            </a:pPr>
            <a:r>
              <a:rPr lang="en-US" altLang="en-US" sz="1600" b="1">
                <a:solidFill>
                  <a:srgbClr val="FF0000"/>
                </a:solidFill>
              </a:rPr>
              <a:t>Negatives</a:t>
            </a:r>
          </a:p>
        </p:txBody>
      </p:sp>
      <p:sp>
        <p:nvSpPr>
          <p:cNvPr id="6" name="TextBox 5">
            <a:extLst>
              <a:ext uri="{FF2B5EF4-FFF2-40B4-BE49-F238E27FC236}">
                <a16:creationId xmlns:a16="http://schemas.microsoft.com/office/drawing/2014/main" id="{DA0AE4DC-E364-448B-AADB-35361FC64E9B}"/>
              </a:ext>
            </a:extLst>
          </p:cNvPr>
          <p:cNvSpPr txBox="1">
            <a:spLocks noChangeArrowheads="1"/>
          </p:cNvSpPr>
          <p:nvPr/>
        </p:nvSpPr>
        <p:spPr bwMode="auto">
          <a:xfrm>
            <a:off x="228600" y="6324600"/>
            <a:ext cx="8763000" cy="369888"/>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a:r>
              <a:rPr lang="en-US" altLang="en-US" b="1">
                <a:solidFill>
                  <a:schemeClr val="bg1"/>
                </a:solidFill>
              </a:rPr>
              <a:t>Utilities will need to determine the best network for their particular requirements.</a:t>
            </a:r>
            <a:endParaRPr lang="en-US" altLang="en-US">
              <a:solidFill>
                <a:schemeClr val="bg1"/>
              </a:solidFill>
            </a:endParaRPr>
          </a:p>
        </p:txBody>
      </p:sp>
      <p:graphicFrame>
        <p:nvGraphicFramePr>
          <p:cNvPr id="3" name="Table 2">
            <a:extLst>
              <a:ext uri="{FF2B5EF4-FFF2-40B4-BE49-F238E27FC236}">
                <a16:creationId xmlns:a16="http://schemas.microsoft.com/office/drawing/2014/main" id="{E05F1A35-FA09-49DA-9D2A-A1842121692B}"/>
              </a:ext>
            </a:extLst>
          </p:cNvPr>
          <p:cNvGraphicFramePr>
            <a:graphicFrameLocks noGrp="1"/>
          </p:cNvGraphicFramePr>
          <p:nvPr/>
        </p:nvGraphicFramePr>
        <p:xfrm>
          <a:off x="228600" y="1371600"/>
          <a:ext cx="8763001" cy="371475"/>
        </p:xfrm>
        <a:graphic>
          <a:graphicData uri="http://schemas.openxmlformats.org/drawingml/2006/table">
            <a:tbl>
              <a:tblPr>
                <a:tableStyleId>{5C22544A-7EE6-4342-B048-85BDC9FD1C3A}</a:tableStyleId>
              </a:tblPr>
              <a:tblGrid>
                <a:gridCol w="2093814">
                  <a:extLst>
                    <a:ext uri="{9D8B030D-6E8A-4147-A177-3AD203B41FA5}">
                      <a16:colId xmlns:a16="http://schemas.microsoft.com/office/drawing/2014/main" val="20000"/>
                    </a:ext>
                  </a:extLst>
                </a:gridCol>
                <a:gridCol w="2248912">
                  <a:extLst>
                    <a:ext uri="{9D8B030D-6E8A-4147-A177-3AD203B41FA5}">
                      <a16:colId xmlns:a16="http://schemas.microsoft.com/office/drawing/2014/main" val="20001"/>
                    </a:ext>
                  </a:extLst>
                </a:gridCol>
                <a:gridCol w="2171363">
                  <a:extLst>
                    <a:ext uri="{9D8B030D-6E8A-4147-A177-3AD203B41FA5}">
                      <a16:colId xmlns:a16="http://schemas.microsoft.com/office/drawing/2014/main" val="20002"/>
                    </a:ext>
                  </a:extLst>
                </a:gridCol>
                <a:gridCol w="2248912">
                  <a:extLst>
                    <a:ext uri="{9D8B030D-6E8A-4147-A177-3AD203B41FA5}">
                      <a16:colId xmlns:a16="http://schemas.microsoft.com/office/drawing/2014/main" val="20003"/>
                    </a:ext>
                  </a:extLst>
                </a:gridCol>
              </a:tblGrid>
              <a:tr h="371475">
                <a:tc>
                  <a:txBody>
                    <a:bodyPr/>
                    <a:lstStyle/>
                    <a:p>
                      <a:r>
                        <a:rPr lang="en-US" sz="1400" b="1" i="0" u="none" strike="noStrike" kern="1200" baseline="0" dirty="0">
                          <a:solidFill>
                            <a:schemeClr val="tx1"/>
                          </a:solidFill>
                          <a:latin typeface="+mn-lt"/>
                          <a:ea typeface="+mn-ea"/>
                          <a:cs typeface="+mn-cs"/>
                        </a:rPr>
                        <a:t>Spectrum Type</a:t>
                      </a:r>
                      <a:r>
                        <a:rPr lang="en-US" sz="1400" b="0" i="0" u="none" strike="noStrike" kern="1200" baseline="0" dirty="0">
                          <a:solidFill>
                            <a:schemeClr val="bg1"/>
                          </a:solidFill>
                          <a:latin typeface="+mn-lt"/>
                          <a:ea typeface="+mn-ea"/>
                          <a:cs typeface="+mn-cs"/>
                        </a:rPr>
                        <a:t>	</a:t>
                      </a:r>
                    </a:p>
                  </a:txBody>
                  <a:tcPr marT="45798" marB="45798"/>
                </a:tc>
                <a:tc>
                  <a:txBody>
                    <a:bodyPr/>
                    <a:lstStyle/>
                    <a:p>
                      <a:pPr algn="ctr"/>
                      <a:r>
                        <a:rPr lang="en-US" sz="1400" b="1" i="0" u="none" strike="noStrike" kern="1200" baseline="0" dirty="0">
                          <a:solidFill>
                            <a:srgbClr val="FF0000"/>
                          </a:solidFill>
                          <a:latin typeface="+mn-lt"/>
                          <a:ea typeface="+mn-ea"/>
                          <a:cs typeface="+mn-cs"/>
                        </a:rPr>
                        <a:t>Licensed	</a:t>
                      </a:r>
                    </a:p>
                  </a:txBody>
                  <a:tcPr marT="45798" marB="45798"/>
                </a:tc>
                <a:tc>
                  <a:txBody>
                    <a:bodyPr/>
                    <a:lstStyle/>
                    <a:p>
                      <a:pPr algn="ctr"/>
                      <a:r>
                        <a:rPr lang="en-US" sz="1400" b="1" i="0" u="none" strike="noStrike" kern="1200" baseline="0" dirty="0">
                          <a:solidFill>
                            <a:srgbClr val="0070C0"/>
                          </a:solidFill>
                          <a:latin typeface="+mn-lt"/>
                          <a:ea typeface="+mn-ea"/>
                          <a:cs typeface="+mn-cs"/>
                        </a:rPr>
                        <a:t>Unlicensed</a:t>
                      </a:r>
                      <a:r>
                        <a:rPr lang="en-US" sz="1400" b="0" i="0" u="none" strike="noStrike" kern="1200" baseline="0" dirty="0">
                          <a:solidFill>
                            <a:srgbClr val="002060"/>
                          </a:solidFill>
                          <a:latin typeface="+mn-lt"/>
                          <a:ea typeface="+mn-ea"/>
                          <a:cs typeface="+mn-cs"/>
                        </a:rPr>
                        <a:t>/</a:t>
                      </a:r>
                      <a:r>
                        <a:rPr lang="en-US" sz="1400" b="1" i="0" u="none" strike="noStrike" kern="1200" baseline="0" dirty="0">
                          <a:solidFill>
                            <a:srgbClr val="FF0000"/>
                          </a:solidFill>
                          <a:latin typeface="+mn-lt"/>
                          <a:ea typeface="+mn-ea"/>
                          <a:cs typeface="+mn-cs"/>
                        </a:rPr>
                        <a:t>Licensed</a:t>
                      </a:r>
                      <a:r>
                        <a:rPr lang="en-US" sz="1400" b="1" i="0" u="none" strike="noStrike" kern="1200" baseline="0" dirty="0">
                          <a:solidFill>
                            <a:schemeClr val="bg1"/>
                          </a:solidFill>
                          <a:latin typeface="+mn-lt"/>
                          <a:ea typeface="+mn-ea"/>
                          <a:cs typeface="+mn-cs"/>
                        </a:rPr>
                        <a:t>	</a:t>
                      </a:r>
                    </a:p>
                  </a:txBody>
                  <a:tcPr marT="45798" marB="45798"/>
                </a:tc>
                <a:tc>
                  <a:txBody>
                    <a:bodyPr/>
                    <a:lstStyle/>
                    <a:p>
                      <a:pPr algn="ctr"/>
                      <a:r>
                        <a:rPr lang="en-US" sz="1400" b="1" i="0" u="none" strike="noStrike" kern="1200" baseline="0" dirty="0">
                          <a:solidFill>
                            <a:srgbClr val="0070C0"/>
                          </a:solidFill>
                          <a:latin typeface="+mn-lt"/>
                          <a:ea typeface="+mn-ea"/>
                          <a:cs typeface="+mn-cs"/>
                        </a:rPr>
                        <a:t>Unlicensed</a:t>
                      </a:r>
                    </a:p>
                  </a:txBody>
                  <a:tcPr marT="45798" marB="45798"/>
                </a:tc>
                <a:extLst>
                  <a:ext uri="{0D108BD9-81ED-4DB2-BD59-A6C34878D82A}">
                    <a16:rowId xmlns:a16="http://schemas.microsoft.com/office/drawing/2014/main" val="10000"/>
                  </a:ext>
                </a:extLst>
              </a:tr>
            </a:tbl>
          </a:graphicData>
        </a:graphic>
      </p:graphicFrame>
      <p:graphicFrame>
        <p:nvGraphicFramePr>
          <p:cNvPr id="7" name="Table 6">
            <a:extLst>
              <a:ext uri="{FF2B5EF4-FFF2-40B4-BE49-F238E27FC236}">
                <a16:creationId xmlns:a16="http://schemas.microsoft.com/office/drawing/2014/main" id="{11B9C3FD-0A3E-4D1D-96DB-D0BD71B26060}"/>
              </a:ext>
            </a:extLst>
          </p:cNvPr>
          <p:cNvGraphicFramePr>
            <a:graphicFrameLocks noGrp="1"/>
          </p:cNvGraphicFramePr>
          <p:nvPr/>
        </p:nvGraphicFramePr>
        <p:xfrm>
          <a:off x="228600" y="1752600"/>
          <a:ext cx="8763001" cy="371475"/>
        </p:xfrm>
        <a:graphic>
          <a:graphicData uri="http://schemas.openxmlformats.org/drawingml/2006/table">
            <a:tbl>
              <a:tblPr>
                <a:tableStyleId>{5C22544A-7EE6-4342-B048-85BDC9FD1C3A}</a:tableStyleId>
              </a:tblPr>
              <a:tblGrid>
                <a:gridCol w="2093814">
                  <a:extLst>
                    <a:ext uri="{9D8B030D-6E8A-4147-A177-3AD203B41FA5}">
                      <a16:colId xmlns:a16="http://schemas.microsoft.com/office/drawing/2014/main" val="20000"/>
                    </a:ext>
                  </a:extLst>
                </a:gridCol>
                <a:gridCol w="2248912">
                  <a:extLst>
                    <a:ext uri="{9D8B030D-6E8A-4147-A177-3AD203B41FA5}">
                      <a16:colId xmlns:a16="http://schemas.microsoft.com/office/drawing/2014/main" val="20001"/>
                    </a:ext>
                  </a:extLst>
                </a:gridCol>
                <a:gridCol w="2171363">
                  <a:extLst>
                    <a:ext uri="{9D8B030D-6E8A-4147-A177-3AD203B41FA5}">
                      <a16:colId xmlns:a16="http://schemas.microsoft.com/office/drawing/2014/main" val="20002"/>
                    </a:ext>
                  </a:extLst>
                </a:gridCol>
                <a:gridCol w="2248912">
                  <a:extLst>
                    <a:ext uri="{9D8B030D-6E8A-4147-A177-3AD203B41FA5}">
                      <a16:colId xmlns:a16="http://schemas.microsoft.com/office/drawing/2014/main" val="20003"/>
                    </a:ext>
                  </a:extLst>
                </a:gridCol>
              </a:tblGrid>
              <a:tr h="371475">
                <a:tc>
                  <a:txBody>
                    <a:bodyPr/>
                    <a:lstStyle/>
                    <a:p>
                      <a:r>
                        <a:rPr lang="en-US" sz="1400" b="1" i="0" u="none" strike="noStrike" kern="1200" baseline="0" dirty="0">
                          <a:solidFill>
                            <a:schemeClr val="dk1"/>
                          </a:solidFill>
                          <a:latin typeface="+mn-lt"/>
                          <a:ea typeface="+mn-ea"/>
                          <a:cs typeface="+mn-cs"/>
                        </a:rPr>
                        <a:t>Typical Data Rate</a:t>
                      </a:r>
                    </a:p>
                  </a:txBody>
                  <a:tcPr marT="45798" marB="45798"/>
                </a:tc>
                <a:tc>
                  <a:txBody>
                    <a:bodyPr/>
                    <a:lstStyle/>
                    <a:p>
                      <a:pPr algn="ctr"/>
                      <a:r>
                        <a:rPr lang="en-US" sz="1400" b="1" i="0" u="none" strike="noStrike" kern="1200" baseline="0" dirty="0">
                          <a:solidFill>
                            <a:srgbClr val="0070C0"/>
                          </a:solidFill>
                          <a:latin typeface="+mn-lt"/>
                          <a:ea typeface="+mn-ea"/>
                          <a:cs typeface="+mn-cs"/>
                        </a:rPr>
                        <a:t>1 -2 Mbps</a:t>
                      </a:r>
                    </a:p>
                  </a:txBody>
                  <a:tcPr marT="45798" marB="45798"/>
                </a:tc>
                <a:tc>
                  <a:txBody>
                    <a:bodyPr/>
                    <a:lstStyle/>
                    <a:p>
                      <a:pPr algn="ctr"/>
                      <a:r>
                        <a:rPr lang="en-US" sz="1400" b="0" i="0" u="none" strike="noStrike" kern="1200" baseline="0" dirty="0">
                          <a:solidFill>
                            <a:schemeClr val="dk1"/>
                          </a:solidFill>
                          <a:latin typeface="+mn-lt"/>
                          <a:ea typeface="+mn-ea"/>
                          <a:cs typeface="+mn-cs"/>
                        </a:rPr>
                        <a:t>9.6 –100+ Kbps</a:t>
                      </a:r>
                    </a:p>
                  </a:txBody>
                  <a:tcPr marT="45798" marB="45798"/>
                </a:tc>
                <a:tc>
                  <a:txBody>
                    <a:bodyPr/>
                    <a:lstStyle/>
                    <a:p>
                      <a:pPr algn="ctr"/>
                      <a:r>
                        <a:rPr lang="en-US" sz="1400" b="0" i="0" u="none" strike="noStrike" kern="1200" baseline="0" dirty="0">
                          <a:solidFill>
                            <a:schemeClr val="dk1"/>
                          </a:solidFill>
                          <a:latin typeface="+mn-lt"/>
                          <a:ea typeface="+mn-ea"/>
                          <a:cs typeface="+mn-cs"/>
                        </a:rPr>
                        <a:t>Several to 100+ Kbps</a:t>
                      </a:r>
                    </a:p>
                  </a:txBody>
                  <a:tcPr marT="45798" marB="45798"/>
                </a:tc>
                <a:extLst>
                  <a:ext uri="{0D108BD9-81ED-4DB2-BD59-A6C34878D82A}">
                    <a16:rowId xmlns:a16="http://schemas.microsoft.com/office/drawing/2014/main" val="10000"/>
                  </a:ext>
                </a:extLst>
              </a:tr>
            </a:tbl>
          </a:graphicData>
        </a:graphic>
      </p:graphicFrame>
      <p:graphicFrame>
        <p:nvGraphicFramePr>
          <p:cNvPr id="8" name="Table 7">
            <a:extLst>
              <a:ext uri="{FF2B5EF4-FFF2-40B4-BE49-F238E27FC236}">
                <a16:creationId xmlns:a16="http://schemas.microsoft.com/office/drawing/2014/main" id="{D5BC21B6-5E83-427C-9E87-5264D3285921}"/>
              </a:ext>
            </a:extLst>
          </p:cNvPr>
          <p:cNvGraphicFramePr>
            <a:graphicFrameLocks noGrp="1"/>
          </p:cNvGraphicFramePr>
          <p:nvPr/>
        </p:nvGraphicFramePr>
        <p:xfrm>
          <a:off x="228600" y="2133600"/>
          <a:ext cx="8763001" cy="371475"/>
        </p:xfrm>
        <a:graphic>
          <a:graphicData uri="http://schemas.openxmlformats.org/drawingml/2006/table">
            <a:tbl>
              <a:tblPr>
                <a:tableStyleId>{5C22544A-7EE6-4342-B048-85BDC9FD1C3A}</a:tableStyleId>
              </a:tblPr>
              <a:tblGrid>
                <a:gridCol w="2093814">
                  <a:extLst>
                    <a:ext uri="{9D8B030D-6E8A-4147-A177-3AD203B41FA5}">
                      <a16:colId xmlns:a16="http://schemas.microsoft.com/office/drawing/2014/main" val="20000"/>
                    </a:ext>
                  </a:extLst>
                </a:gridCol>
                <a:gridCol w="2248912">
                  <a:extLst>
                    <a:ext uri="{9D8B030D-6E8A-4147-A177-3AD203B41FA5}">
                      <a16:colId xmlns:a16="http://schemas.microsoft.com/office/drawing/2014/main" val="20001"/>
                    </a:ext>
                  </a:extLst>
                </a:gridCol>
                <a:gridCol w="2171363">
                  <a:extLst>
                    <a:ext uri="{9D8B030D-6E8A-4147-A177-3AD203B41FA5}">
                      <a16:colId xmlns:a16="http://schemas.microsoft.com/office/drawing/2014/main" val="20002"/>
                    </a:ext>
                  </a:extLst>
                </a:gridCol>
                <a:gridCol w="2248912">
                  <a:extLst>
                    <a:ext uri="{9D8B030D-6E8A-4147-A177-3AD203B41FA5}">
                      <a16:colId xmlns:a16="http://schemas.microsoft.com/office/drawing/2014/main" val="20003"/>
                    </a:ext>
                  </a:extLst>
                </a:gridCol>
              </a:tblGrid>
              <a:tr h="371475">
                <a:tc>
                  <a:txBody>
                    <a:bodyPr/>
                    <a:lstStyle/>
                    <a:p>
                      <a:r>
                        <a:rPr lang="en-US" sz="1400" b="1" i="0" u="none" strike="noStrike" kern="1200" baseline="0" dirty="0">
                          <a:solidFill>
                            <a:schemeClr val="dk1"/>
                          </a:solidFill>
                          <a:latin typeface="+mn-lt"/>
                          <a:ea typeface="+mn-ea"/>
                          <a:cs typeface="+mn-cs"/>
                        </a:rPr>
                        <a:t>Latency Rate</a:t>
                      </a:r>
                      <a:endParaRPr lang="en-US" sz="1400" b="0" i="0" u="none" strike="noStrike" kern="1200" baseline="0" dirty="0">
                        <a:solidFill>
                          <a:schemeClr val="dk1"/>
                        </a:solidFill>
                        <a:latin typeface="+mn-lt"/>
                        <a:ea typeface="+mn-ea"/>
                        <a:cs typeface="+mn-cs"/>
                      </a:endParaRPr>
                    </a:p>
                  </a:txBody>
                  <a:tcPr marT="45798" marB="45798"/>
                </a:tc>
                <a:tc>
                  <a:txBody>
                    <a:bodyPr/>
                    <a:lstStyle/>
                    <a:p>
                      <a:pPr algn="ctr"/>
                      <a:r>
                        <a:rPr lang="en-US" sz="1400" b="1" i="0" u="none" strike="noStrike" kern="1200" baseline="0" dirty="0">
                          <a:solidFill>
                            <a:srgbClr val="0070C0"/>
                          </a:solidFill>
                          <a:latin typeface="+mn-lt"/>
                          <a:ea typeface="+mn-ea"/>
                          <a:cs typeface="+mn-cs"/>
                        </a:rPr>
                        <a:t>&lt; 1 sec</a:t>
                      </a:r>
                    </a:p>
                  </a:txBody>
                  <a:tcPr marT="45798" marB="45798"/>
                </a:tc>
                <a:tc>
                  <a:txBody>
                    <a:bodyPr/>
                    <a:lstStyle/>
                    <a:p>
                      <a:pPr algn="ctr"/>
                      <a:r>
                        <a:rPr lang="en-US" sz="1400" b="0" i="0" u="none" strike="noStrike" kern="1200" baseline="0" dirty="0">
                          <a:solidFill>
                            <a:schemeClr val="dk1"/>
                          </a:solidFill>
                          <a:latin typeface="+mn-lt"/>
                          <a:ea typeface="+mn-ea"/>
                          <a:cs typeface="+mn-cs"/>
                        </a:rPr>
                        <a:t>1 –60 sec	</a:t>
                      </a:r>
                    </a:p>
                  </a:txBody>
                  <a:tcPr marT="45798" marB="45798"/>
                </a:tc>
                <a:tc>
                  <a:txBody>
                    <a:bodyPr/>
                    <a:lstStyle/>
                    <a:p>
                      <a:pPr algn="ctr"/>
                      <a:r>
                        <a:rPr lang="en-US" sz="1400" b="0" i="0" u="none" strike="noStrike" kern="1200" baseline="0" dirty="0">
                          <a:solidFill>
                            <a:schemeClr val="dk1"/>
                          </a:solidFill>
                          <a:latin typeface="+mn-lt"/>
                          <a:ea typeface="+mn-ea"/>
                          <a:cs typeface="+mn-cs"/>
                        </a:rPr>
                        <a:t>&lt; 1 sec</a:t>
                      </a:r>
                    </a:p>
                  </a:txBody>
                  <a:tcPr marT="45798" marB="45798"/>
                </a:tc>
                <a:extLst>
                  <a:ext uri="{0D108BD9-81ED-4DB2-BD59-A6C34878D82A}">
                    <a16:rowId xmlns:a16="http://schemas.microsoft.com/office/drawing/2014/main" val="10000"/>
                  </a:ext>
                </a:extLst>
              </a:tr>
            </a:tbl>
          </a:graphicData>
        </a:graphic>
      </p:graphicFrame>
      <p:graphicFrame>
        <p:nvGraphicFramePr>
          <p:cNvPr id="9" name="Table 8">
            <a:extLst>
              <a:ext uri="{FF2B5EF4-FFF2-40B4-BE49-F238E27FC236}">
                <a16:creationId xmlns:a16="http://schemas.microsoft.com/office/drawing/2014/main" id="{FC01579C-EC81-4F2B-AF35-C43A2246877D}"/>
              </a:ext>
            </a:extLst>
          </p:cNvPr>
          <p:cNvGraphicFramePr>
            <a:graphicFrameLocks noGrp="1"/>
          </p:cNvGraphicFramePr>
          <p:nvPr/>
        </p:nvGraphicFramePr>
        <p:xfrm>
          <a:off x="228600" y="2514600"/>
          <a:ext cx="8763001" cy="731838"/>
        </p:xfrm>
        <a:graphic>
          <a:graphicData uri="http://schemas.openxmlformats.org/drawingml/2006/table">
            <a:tbl>
              <a:tblPr>
                <a:tableStyleId>{5C22544A-7EE6-4342-B048-85BDC9FD1C3A}</a:tableStyleId>
              </a:tblPr>
              <a:tblGrid>
                <a:gridCol w="2093814">
                  <a:extLst>
                    <a:ext uri="{9D8B030D-6E8A-4147-A177-3AD203B41FA5}">
                      <a16:colId xmlns:a16="http://schemas.microsoft.com/office/drawing/2014/main" val="20000"/>
                    </a:ext>
                  </a:extLst>
                </a:gridCol>
                <a:gridCol w="2248912">
                  <a:extLst>
                    <a:ext uri="{9D8B030D-6E8A-4147-A177-3AD203B41FA5}">
                      <a16:colId xmlns:a16="http://schemas.microsoft.com/office/drawing/2014/main" val="20001"/>
                    </a:ext>
                  </a:extLst>
                </a:gridCol>
                <a:gridCol w="2171363">
                  <a:extLst>
                    <a:ext uri="{9D8B030D-6E8A-4147-A177-3AD203B41FA5}">
                      <a16:colId xmlns:a16="http://schemas.microsoft.com/office/drawing/2014/main" val="20002"/>
                    </a:ext>
                  </a:extLst>
                </a:gridCol>
                <a:gridCol w="2248912">
                  <a:extLst>
                    <a:ext uri="{9D8B030D-6E8A-4147-A177-3AD203B41FA5}">
                      <a16:colId xmlns:a16="http://schemas.microsoft.com/office/drawing/2014/main" val="20003"/>
                    </a:ext>
                  </a:extLst>
                </a:gridCol>
              </a:tblGrid>
              <a:tr h="731838">
                <a:tc>
                  <a:txBody>
                    <a:bodyPr/>
                    <a:lstStyle/>
                    <a:p>
                      <a:r>
                        <a:rPr lang="en-US" sz="1400" b="1" i="0" u="none" strike="noStrike" kern="1200" baseline="0" dirty="0">
                          <a:solidFill>
                            <a:schemeClr val="dk1"/>
                          </a:solidFill>
                          <a:latin typeface="+mn-lt"/>
                          <a:ea typeface="+mn-ea"/>
                          <a:cs typeface="+mn-cs"/>
                        </a:rPr>
                        <a:t>Coverage</a:t>
                      </a:r>
                      <a:r>
                        <a:rPr lang="en-US" sz="1400" b="0" i="0" u="none" strike="noStrike" kern="1200" baseline="0" dirty="0">
                          <a:solidFill>
                            <a:schemeClr val="dk1"/>
                          </a:solidFill>
                          <a:latin typeface="+mn-lt"/>
                          <a:ea typeface="+mn-ea"/>
                          <a:cs typeface="+mn-cs"/>
                        </a:rPr>
                        <a:t>	</a:t>
                      </a:r>
                    </a:p>
                  </a:txBody>
                  <a:tcPr marT="45740" marB="45740"/>
                </a:tc>
                <a:tc>
                  <a:txBody>
                    <a:bodyPr/>
                    <a:lstStyle/>
                    <a:p>
                      <a:pPr algn="ctr"/>
                      <a:r>
                        <a:rPr lang="en-US" sz="1400" b="1" i="0" u="none" strike="noStrike" kern="1200" baseline="0" dirty="0">
                          <a:solidFill>
                            <a:srgbClr val="0070C0"/>
                          </a:solidFill>
                          <a:latin typeface="+mn-lt"/>
                          <a:ea typeface="+mn-ea"/>
                          <a:cs typeface="+mn-cs"/>
                        </a:rPr>
                        <a:t>Wider Coverage</a:t>
                      </a:r>
                    </a:p>
                  </a:txBody>
                  <a:tcPr marT="45740" marB="45740"/>
                </a:tc>
                <a:tc>
                  <a:txBody>
                    <a:bodyPr/>
                    <a:lstStyle/>
                    <a:p>
                      <a:pPr marL="228600" indent="-228600"/>
                      <a:r>
                        <a:rPr lang="en-US" sz="1400" b="0" i="0" u="none" strike="noStrike" kern="1200" baseline="0" dirty="0">
                          <a:solidFill>
                            <a:schemeClr val="dk1"/>
                          </a:solidFill>
                          <a:latin typeface="+mn-lt"/>
                          <a:ea typeface="+mn-ea"/>
                          <a:cs typeface="+mn-cs"/>
                        </a:rPr>
                        <a:t>•	Up to 50m.</a:t>
                      </a:r>
                    </a:p>
                    <a:p>
                      <a:pPr marL="228600" indent="-228600"/>
                      <a:r>
                        <a:rPr lang="en-US" sz="1400" b="0" i="0" u="none" strike="noStrike" kern="1200" baseline="0" dirty="0">
                          <a:solidFill>
                            <a:schemeClr val="dk1"/>
                          </a:solidFill>
                          <a:latin typeface="+mn-lt"/>
                          <a:ea typeface="+mn-ea"/>
                          <a:cs typeface="+mn-cs"/>
                        </a:rPr>
                        <a:t>•	Can be enhanced with topology selection</a:t>
                      </a:r>
                    </a:p>
                  </a:txBody>
                  <a:tcPr marT="45740" marB="45740"/>
                </a:tc>
                <a:tc>
                  <a:txBody>
                    <a:bodyPr/>
                    <a:lstStyle/>
                    <a:p>
                      <a:pPr marL="228600" indent="-228600"/>
                      <a:r>
                        <a:rPr lang="en-US" sz="1400" b="0" i="0" u="none" strike="noStrike" kern="1200" baseline="0" dirty="0">
                          <a:solidFill>
                            <a:schemeClr val="dk1"/>
                          </a:solidFill>
                          <a:latin typeface="+mn-lt"/>
                          <a:ea typeface="+mn-ea"/>
                          <a:cs typeface="+mn-cs"/>
                        </a:rPr>
                        <a:t>•	Up to several </a:t>
                      </a:r>
                      <a:r>
                        <a:rPr lang="en-US" sz="1400" b="0" i="0" u="none" strike="noStrike" kern="1200" baseline="0" dirty="0" err="1">
                          <a:solidFill>
                            <a:schemeClr val="dk1"/>
                          </a:solidFill>
                          <a:latin typeface="+mn-lt"/>
                          <a:ea typeface="+mn-ea"/>
                          <a:cs typeface="+mn-cs"/>
                        </a:rPr>
                        <a:t>Kms</a:t>
                      </a:r>
                      <a:r>
                        <a:rPr lang="en-US" sz="1400" b="0" i="0" u="none" strike="noStrike" kern="1200" baseline="0" dirty="0">
                          <a:solidFill>
                            <a:schemeClr val="dk1"/>
                          </a:solidFill>
                          <a:latin typeface="+mn-lt"/>
                          <a:ea typeface="+mn-ea"/>
                          <a:cs typeface="+mn-cs"/>
                        </a:rPr>
                        <a:t>.</a:t>
                      </a:r>
                    </a:p>
                    <a:p>
                      <a:pPr marL="228600" indent="-228600"/>
                      <a:r>
                        <a:rPr lang="en-US" sz="1400" b="0" i="0" u="none" strike="noStrike" kern="1200" baseline="0" dirty="0">
                          <a:solidFill>
                            <a:schemeClr val="dk1"/>
                          </a:solidFill>
                          <a:latin typeface="+mn-lt"/>
                          <a:ea typeface="+mn-ea"/>
                          <a:cs typeface="+mn-cs"/>
                        </a:rPr>
                        <a:t>•	Data rate decreases with distance</a:t>
                      </a:r>
                    </a:p>
                  </a:txBody>
                  <a:tcPr marT="45740" marB="45740"/>
                </a:tc>
                <a:extLst>
                  <a:ext uri="{0D108BD9-81ED-4DB2-BD59-A6C34878D82A}">
                    <a16:rowId xmlns:a16="http://schemas.microsoft.com/office/drawing/2014/main" val="10000"/>
                  </a:ext>
                </a:extLst>
              </a:tr>
            </a:tbl>
          </a:graphicData>
        </a:graphic>
      </p:graphicFrame>
      <p:graphicFrame>
        <p:nvGraphicFramePr>
          <p:cNvPr id="10" name="Table 9">
            <a:extLst>
              <a:ext uri="{FF2B5EF4-FFF2-40B4-BE49-F238E27FC236}">
                <a16:creationId xmlns:a16="http://schemas.microsoft.com/office/drawing/2014/main" id="{5F3191B1-2BE2-4918-B683-D761E2F6A70E}"/>
              </a:ext>
            </a:extLst>
          </p:cNvPr>
          <p:cNvGraphicFramePr>
            <a:graphicFrameLocks noGrp="1"/>
          </p:cNvGraphicFramePr>
          <p:nvPr/>
        </p:nvGraphicFramePr>
        <p:xfrm>
          <a:off x="228600" y="3200400"/>
          <a:ext cx="8763001" cy="517880"/>
        </p:xfrm>
        <a:graphic>
          <a:graphicData uri="http://schemas.openxmlformats.org/drawingml/2006/table">
            <a:tbl>
              <a:tblPr>
                <a:tableStyleId>{5C22544A-7EE6-4342-B048-85BDC9FD1C3A}</a:tableStyleId>
              </a:tblPr>
              <a:tblGrid>
                <a:gridCol w="2093814">
                  <a:extLst>
                    <a:ext uri="{9D8B030D-6E8A-4147-A177-3AD203B41FA5}">
                      <a16:colId xmlns:a16="http://schemas.microsoft.com/office/drawing/2014/main" val="20000"/>
                    </a:ext>
                  </a:extLst>
                </a:gridCol>
                <a:gridCol w="2248912">
                  <a:extLst>
                    <a:ext uri="{9D8B030D-6E8A-4147-A177-3AD203B41FA5}">
                      <a16:colId xmlns:a16="http://schemas.microsoft.com/office/drawing/2014/main" val="20001"/>
                    </a:ext>
                  </a:extLst>
                </a:gridCol>
                <a:gridCol w="2171363">
                  <a:extLst>
                    <a:ext uri="{9D8B030D-6E8A-4147-A177-3AD203B41FA5}">
                      <a16:colId xmlns:a16="http://schemas.microsoft.com/office/drawing/2014/main" val="20002"/>
                    </a:ext>
                  </a:extLst>
                </a:gridCol>
                <a:gridCol w="2248912">
                  <a:extLst>
                    <a:ext uri="{9D8B030D-6E8A-4147-A177-3AD203B41FA5}">
                      <a16:colId xmlns:a16="http://schemas.microsoft.com/office/drawing/2014/main" val="20003"/>
                    </a:ext>
                  </a:extLst>
                </a:gridCol>
              </a:tblGrid>
              <a:tr h="517525">
                <a:tc>
                  <a:txBody>
                    <a:bodyPr/>
                    <a:lstStyle/>
                    <a:p>
                      <a:r>
                        <a:rPr lang="en-US" sz="1400" b="1" i="0" u="none" strike="noStrike" kern="1200" baseline="0" dirty="0">
                          <a:solidFill>
                            <a:schemeClr val="dk1"/>
                          </a:solidFill>
                          <a:latin typeface="+mn-lt"/>
                          <a:ea typeface="+mn-ea"/>
                          <a:cs typeface="+mn-cs"/>
                        </a:rPr>
                        <a:t>Reliability</a:t>
                      </a:r>
                      <a:endParaRPr lang="en-US" sz="1400" b="0" i="0" u="none" strike="noStrike" kern="1200" baseline="0" dirty="0">
                        <a:solidFill>
                          <a:schemeClr val="dk1"/>
                        </a:solidFill>
                        <a:latin typeface="+mn-lt"/>
                        <a:ea typeface="+mn-ea"/>
                        <a:cs typeface="+mn-cs"/>
                      </a:endParaRPr>
                    </a:p>
                  </a:txBody>
                  <a:tcPr marT="45580" marB="45580"/>
                </a:tc>
                <a:tc>
                  <a:txBody>
                    <a:bodyPr/>
                    <a:lstStyle/>
                    <a:p>
                      <a:pPr algn="ctr"/>
                      <a:r>
                        <a:rPr lang="en-US" sz="1400" b="1" i="0" u="none" strike="noStrike" kern="1200" baseline="0" dirty="0">
                          <a:solidFill>
                            <a:srgbClr val="0070C0"/>
                          </a:solidFill>
                          <a:latin typeface="+mn-lt"/>
                          <a:ea typeface="+mn-ea"/>
                          <a:cs typeface="+mn-cs"/>
                        </a:rPr>
                        <a:t>Rate of successful link establishment &gt; 99%</a:t>
                      </a:r>
                    </a:p>
                  </a:txBody>
                  <a:tcPr marT="45580" marB="45580"/>
                </a:tc>
                <a:tc>
                  <a:txBody>
                    <a:bodyPr/>
                    <a:lstStyle/>
                    <a:p>
                      <a:pPr algn="ctr"/>
                      <a:r>
                        <a:rPr lang="en-US" sz="1400" b="0" i="0" u="none" strike="noStrike" kern="1200" baseline="0" dirty="0">
                          <a:solidFill>
                            <a:schemeClr val="dk1"/>
                          </a:solidFill>
                          <a:latin typeface="+mn-lt"/>
                          <a:ea typeface="+mn-ea"/>
                          <a:cs typeface="+mn-cs"/>
                        </a:rPr>
                        <a:t>Deployment &amp; product specific</a:t>
                      </a:r>
                    </a:p>
                  </a:txBody>
                  <a:tcPr marT="45580" marB="45580"/>
                </a:tc>
                <a:tc>
                  <a:txBody>
                    <a:bodyPr/>
                    <a:lstStyle/>
                    <a:p>
                      <a:pPr algn="ctr"/>
                      <a:r>
                        <a:rPr lang="en-US" sz="1400" b="0" i="0" u="none" strike="noStrike" kern="1200" baseline="0" dirty="0">
                          <a:solidFill>
                            <a:schemeClr val="dk1"/>
                          </a:solidFill>
                          <a:latin typeface="+mn-lt"/>
                          <a:ea typeface="+mn-ea"/>
                          <a:cs typeface="+mn-cs"/>
                        </a:rPr>
                        <a:t>Dependent on underlying power line	</a:t>
                      </a:r>
                    </a:p>
                  </a:txBody>
                  <a:tcPr marT="45580" marB="45580"/>
                </a:tc>
                <a:extLst>
                  <a:ext uri="{0D108BD9-81ED-4DB2-BD59-A6C34878D82A}">
                    <a16:rowId xmlns:a16="http://schemas.microsoft.com/office/drawing/2014/main" val="10000"/>
                  </a:ext>
                </a:extLst>
              </a:tr>
            </a:tbl>
          </a:graphicData>
        </a:graphic>
      </p:graphicFrame>
      <p:graphicFrame>
        <p:nvGraphicFramePr>
          <p:cNvPr id="12" name="Table 11">
            <a:extLst>
              <a:ext uri="{FF2B5EF4-FFF2-40B4-BE49-F238E27FC236}">
                <a16:creationId xmlns:a16="http://schemas.microsoft.com/office/drawing/2014/main" id="{78DE5A71-76BF-45AF-9FA0-A60AD31564A6}"/>
              </a:ext>
            </a:extLst>
          </p:cNvPr>
          <p:cNvGraphicFramePr>
            <a:graphicFrameLocks noGrp="1"/>
          </p:cNvGraphicFramePr>
          <p:nvPr/>
        </p:nvGraphicFramePr>
        <p:xfrm>
          <a:off x="228600" y="3657600"/>
          <a:ext cx="8763001" cy="314325"/>
        </p:xfrm>
        <a:graphic>
          <a:graphicData uri="http://schemas.openxmlformats.org/drawingml/2006/table">
            <a:tbl>
              <a:tblPr>
                <a:tableStyleId>{5C22544A-7EE6-4342-B048-85BDC9FD1C3A}</a:tableStyleId>
              </a:tblPr>
              <a:tblGrid>
                <a:gridCol w="2093814">
                  <a:extLst>
                    <a:ext uri="{9D8B030D-6E8A-4147-A177-3AD203B41FA5}">
                      <a16:colId xmlns:a16="http://schemas.microsoft.com/office/drawing/2014/main" val="20000"/>
                    </a:ext>
                  </a:extLst>
                </a:gridCol>
                <a:gridCol w="2248912">
                  <a:extLst>
                    <a:ext uri="{9D8B030D-6E8A-4147-A177-3AD203B41FA5}">
                      <a16:colId xmlns:a16="http://schemas.microsoft.com/office/drawing/2014/main" val="20001"/>
                    </a:ext>
                  </a:extLst>
                </a:gridCol>
                <a:gridCol w="2171363">
                  <a:extLst>
                    <a:ext uri="{9D8B030D-6E8A-4147-A177-3AD203B41FA5}">
                      <a16:colId xmlns:a16="http://schemas.microsoft.com/office/drawing/2014/main" val="20002"/>
                    </a:ext>
                  </a:extLst>
                </a:gridCol>
                <a:gridCol w="2248912">
                  <a:extLst>
                    <a:ext uri="{9D8B030D-6E8A-4147-A177-3AD203B41FA5}">
                      <a16:colId xmlns:a16="http://schemas.microsoft.com/office/drawing/2014/main" val="20003"/>
                    </a:ext>
                  </a:extLst>
                </a:gridCol>
              </a:tblGrid>
              <a:tr h="314325">
                <a:tc>
                  <a:txBody>
                    <a:bodyPr/>
                    <a:lstStyle/>
                    <a:p>
                      <a:r>
                        <a:rPr lang="en-US" sz="1400" b="1" i="0" u="none" strike="noStrike" kern="1200" baseline="0" dirty="0">
                          <a:solidFill>
                            <a:schemeClr val="dk1"/>
                          </a:solidFill>
                          <a:latin typeface="+mn-lt"/>
                          <a:ea typeface="+mn-ea"/>
                          <a:cs typeface="+mn-cs"/>
                        </a:rPr>
                        <a:t>Capital Cost</a:t>
                      </a:r>
                      <a:endParaRPr lang="en-US" sz="1400" b="0" i="0" u="none" strike="noStrike" kern="1200" baseline="0" dirty="0">
                        <a:solidFill>
                          <a:schemeClr val="dk1"/>
                        </a:solidFill>
                        <a:latin typeface="+mn-lt"/>
                        <a:ea typeface="+mn-ea"/>
                        <a:cs typeface="+mn-cs"/>
                      </a:endParaRPr>
                    </a:p>
                  </a:txBody>
                  <a:tcPr marT="45628" marB="45628"/>
                </a:tc>
                <a:tc>
                  <a:txBody>
                    <a:bodyPr/>
                    <a:lstStyle/>
                    <a:p>
                      <a:pPr algn="ctr"/>
                      <a:r>
                        <a:rPr lang="en-US" sz="1400" b="1" i="0" u="none" strike="noStrike" kern="1200" baseline="0" dirty="0">
                          <a:solidFill>
                            <a:srgbClr val="0070C0"/>
                          </a:solidFill>
                          <a:latin typeface="+mn-lt"/>
                          <a:ea typeface="+mn-ea"/>
                          <a:cs typeface="+mn-cs"/>
                        </a:rPr>
                        <a:t>Less CAPEX</a:t>
                      </a:r>
                    </a:p>
                  </a:txBody>
                  <a:tcPr marT="45628" marB="45628"/>
                </a:tc>
                <a:tc>
                  <a:txBody>
                    <a:bodyPr/>
                    <a:lstStyle/>
                    <a:p>
                      <a:pPr algn="ctr"/>
                      <a:r>
                        <a:rPr lang="en-US" sz="1400" b="1" i="0" u="none" strike="noStrike" kern="1200" baseline="0" dirty="0">
                          <a:solidFill>
                            <a:srgbClr val="FF0000"/>
                          </a:solidFill>
                          <a:latin typeface="+mn-lt"/>
                          <a:ea typeface="+mn-ea"/>
                          <a:cs typeface="+mn-cs"/>
                        </a:rPr>
                        <a:t>Relatively High CAPEX</a:t>
                      </a:r>
                    </a:p>
                  </a:txBody>
                  <a:tcPr marT="45628" marB="45628"/>
                </a:tc>
                <a:tc>
                  <a:txBody>
                    <a:bodyPr/>
                    <a:lstStyle/>
                    <a:p>
                      <a:pPr algn="ctr"/>
                      <a:r>
                        <a:rPr lang="en-US" sz="1400" b="0" i="0" u="none" strike="noStrike" kern="1200" baseline="0" dirty="0">
                          <a:solidFill>
                            <a:schemeClr val="dk1"/>
                          </a:solidFill>
                          <a:latin typeface="+mn-lt"/>
                          <a:ea typeface="+mn-ea"/>
                          <a:cs typeface="+mn-cs"/>
                        </a:rPr>
                        <a:t>Moderate CAPEX</a:t>
                      </a:r>
                    </a:p>
                  </a:txBody>
                  <a:tcPr marT="45628" marB="45628"/>
                </a:tc>
                <a:extLst>
                  <a:ext uri="{0D108BD9-81ED-4DB2-BD59-A6C34878D82A}">
                    <a16:rowId xmlns:a16="http://schemas.microsoft.com/office/drawing/2014/main" val="10000"/>
                  </a:ext>
                </a:extLst>
              </a:tr>
            </a:tbl>
          </a:graphicData>
        </a:graphic>
      </p:graphicFrame>
      <p:graphicFrame>
        <p:nvGraphicFramePr>
          <p:cNvPr id="13" name="Table 12">
            <a:extLst>
              <a:ext uri="{FF2B5EF4-FFF2-40B4-BE49-F238E27FC236}">
                <a16:creationId xmlns:a16="http://schemas.microsoft.com/office/drawing/2014/main" id="{49BC50AF-AC65-4195-BDE5-0514542E6E65}"/>
              </a:ext>
            </a:extLst>
          </p:cNvPr>
          <p:cNvGraphicFramePr>
            <a:graphicFrameLocks noGrp="1"/>
          </p:cNvGraphicFramePr>
          <p:nvPr/>
        </p:nvGraphicFramePr>
        <p:xfrm>
          <a:off x="228600" y="3962400"/>
          <a:ext cx="8763001" cy="314325"/>
        </p:xfrm>
        <a:graphic>
          <a:graphicData uri="http://schemas.openxmlformats.org/drawingml/2006/table">
            <a:tbl>
              <a:tblPr>
                <a:tableStyleId>{5C22544A-7EE6-4342-B048-85BDC9FD1C3A}</a:tableStyleId>
              </a:tblPr>
              <a:tblGrid>
                <a:gridCol w="2093814">
                  <a:extLst>
                    <a:ext uri="{9D8B030D-6E8A-4147-A177-3AD203B41FA5}">
                      <a16:colId xmlns:a16="http://schemas.microsoft.com/office/drawing/2014/main" val="20000"/>
                    </a:ext>
                  </a:extLst>
                </a:gridCol>
                <a:gridCol w="2248912">
                  <a:extLst>
                    <a:ext uri="{9D8B030D-6E8A-4147-A177-3AD203B41FA5}">
                      <a16:colId xmlns:a16="http://schemas.microsoft.com/office/drawing/2014/main" val="20001"/>
                    </a:ext>
                  </a:extLst>
                </a:gridCol>
                <a:gridCol w="2171363">
                  <a:extLst>
                    <a:ext uri="{9D8B030D-6E8A-4147-A177-3AD203B41FA5}">
                      <a16:colId xmlns:a16="http://schemas.microsoft.com/office/drawing/2014/main" val="20002"/>
                    </a:ext>
                  </a:extLst>
                </a:gridCol>
                <a:gridCol w="2248912">
                  <a:extLst>
                    <a:ext uri="{9D8B030D-6E8A-4147-A177-3AD203B41FA5}">
                      <a16:colId xmlns:a16="http://schemas.microsoft.com/office/drawing/2014/main" val="20003"/>
                    </a:ext>
                  </a:extLst>
                </a:gridCol>
              </a:tblGrid>
              <a:tr h="314325">
                <a:tc>
                  <a:txBody>
                    <a:bodyPr/>
                    <a:lstStyle/>
                    <a:p>
                      <a:r>
                        <a:rPr lang="en-US" sz="1400" b="1" i="0" u="none" strike="noStrike" kern="1200" baseline="0" dirty="0">
                          <a:solidFill>
                            <a:schemeClr val="dk1"/>
                          </a:solidFill>
                          <a:latin typeface="+mn-lt"/>
                          <a:ea typeface="+mn-ea"/>
                          <a:cs typeface="+mn-cs"/>
                        </a:rPr>
                        <a:t>Operating Cost</a:t>
                      </a:r>
                      <a:endParaRPr lang="en-US" sz="1400" b="0" i="0" u="none" strike="noStrike" kern="1200" baseline="0" dirty="0">
                        <a:solidFill>
                          <a:schemeClr val="dk1"/>
                        </a:solidFill>
                        <a:latin typeface="+mn-lt"/>
                        <a:ea typeface="+mn-ea"/>
                        <a:cs typeface="+mn-cs"/>
                      </a:endParaRPr>
                    </a:p>
                  </a:txBody>
                  <a:tcPr marT="45628" marB="45628"/>
                </a:tc>
                <a:tc>
                  <a:txBody>
                    <a:bodyPr/>
                    <a:lstStyle/>
                    <a:p>
                      <a:pPr algn="ctr"/>
                      <a:r>
                        <a:rPr lang="en-US" sz="1400" b="1" i="0" u="none" strike="noStrike" kern="1200" baseline="0" dirty="0">
                          <a:solidFill>
                            <a:srgbClr val="FF0000"/>
                          </a:solidFill>
                          <a:latin typeface="+mn-lt"/>
                          <a:ea typeface="+mn-ea"/>
                          <a:cs typeface="+mn-cs"/>
                        </a:rPr>
                        <a:t>Relatively High OPEX</a:t>
                      </a:r>
                    </a:p>
                  </a:txBody>
                  <a:tcPr marT="45628" marB="45628"/>
                </a:tc>
                <a:tc>
                  <a:txBody>
                    <a:bodyPr/>
                    <a:lstStyle/>
                    <a:p>
                      <a:pPr algn="ctr"/>
                      <a:r>
                        <a:rPr lang="en-US" sz="1400" b="1" i="0" u="none" strike="noStrike" kern="1200" baseline="0" dirty="0">
                          <a:solidFill>
                            <a:srgbClr val="0070C0"/>
                          </a:solidFill>
                          <a:latin typeface="+mn-lt"/>
                          <a:ea typeface="+mn-ea"/>
                          <a:cs typeface="+mn-cs"/>
                        </a:rPr>
                        <a:t>Low OPEX</a:t>
                      </a:r>
                    </a:p>
                  </a:txBody>
                  <a:tcPr marT="45628" marB="45628"/>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b="1" i="0" u="none" strike="noStrike" kern="1200" baseline="0" dirty="0">
                          <a:solidFill>
                            <a:srgbClr val="0070C0"/>
                          </a:solidFill>
                          <a:latin typeface="+mn-lt"/>
                          <a:ea typeface="+mn-ea"/>
                          <a:cs typeface="+mn-cs"/>
                        </a:rPr>
                        <a:t>Low OPEX</a:t>
                      </a:r>
                    </a:p>
                  </a:txBody>
                  <a:tcPr marT="45628" marB="45628"/>
                </a:tc>
                <a:extLst>
                  <a:ext uri="{0D108BD9-81ED-4DB2-BD59-A6C34878D82A}">
                    <a16:rowId xmlns:a16="http://schemas.microsoft.com/office/drawing/2014/main" val="10000"/>
                  </a:ext>
                </a:extLst>
              </a:tr>
            </a:tbl>
          </a:graphicData>
        </a:graphic>
      </p:graphicFrame>
      <p:graphicFrame>
        <p:nvGraphicFramePr>
          <p:cNvPr id="14" name="Table 13">
            <a:extLst>
              <a:ext uri="{FF2B5EF4-FFF2-40B4-BE49-F238E27FC236}">
                <a16:creationId xmlns:a16="http://schemas.microsoft.com/office/drawing/2014/main" id="{0B6A8800-8ECF-41F5-9A65-9EB0B85E87F8}"/>
              </a:ext>
            </a:extLst>
          </p:cNvPr>
          <p:cNvGraphicFramePr>
            <a:graphicFrameLocks noGrp="1"/>
          </p:cNvGraphicFramePr>
          <p:nvPr/>
        </p:nvGraphicFramePr>
        <p:xfrm>
          <a:off x="228600" y="4267200"/>
          <a:ext cx="8763001" cy="314325"/>
        </p:xfrm>
        <a:graphic>
          <a:graphicData uri="http://schemas.openxmlformats.org/drawingml/2006/table">
            <a:tbl>
              <a:tblPr>
                <a:tableStyleId>{5C22544A-7EE6-4342-B048-85BDC9FD1C3A}</a:tableStyleId>
              </a:tblPr>
              <a:tblGrid>
                <a:gridCol w="2093814">
                  <a:extLst>
                    <a:ext uri="{9D8B030D-6E8A-4147-A177-3AD203B41FA5}">
                      <a16:colId xmlns:a16="http://schemas.microsoft.com/office/drawing/2014/main" val="20000"/>
                    </a:ext>
                  </a:extLst>
                </a:gridCol>
                <a:gridCol w="2248912">
                  <a:extLst>
                    <a:ext uri="{9D8B030D-6E8A-4147-A177-3AD203B41FA5}">
                      <a16:colId xmlns:a16="http://schemas.microsoft.com/office/drawing/2014/main" val="20001"/>
                    </a:ext>
                  </a:extLst>
                </a:gridCol>
                <a:gridCol w="2171363">
                  <a:extLst>
                    <a:ext uri="{9D8B030D-6E8A-4147-A177-3AD203B41FA5}">
                      <a16:colId xmlns:a16="http://schemas.microsoft.com/office/drawing/2014/main" val="20002"/>
                    </a:ext>
                  </a:extLst>
                </a:gridCol>
                <a:gridCol w="2248912">
                  <a:extLst>
                    <a:ext uri="{9D8B030D-6E8A-4147-A177-3AD203B41FA5}">
                      <a16:colId xmlns:a16="http://schemas.microsoft.com/office/drawing/2014/main" val="20003"/>
                    </a:ext>
                  </a:extLst>
                </a:gridCol>
              </a:tblGrid>
              <a:tr h="314325">
                <a:tc>
                  <a:txBody>
                    <a:bodyPr/>
                    <a:lstStyle/>
                    <a:p>
                      <a:r>
                        <a:rPr lang="en-US" sz="1400" b="1" i="0" u="none" strike="noStrike" kern="1200" baseline="0" dirty="0">
                          <a:solidFill>
                            <a:schemeClr val="dk1"/>
                          </a:solidFill>
                          <a:latin typeface="+mn-lt"/>
                          <a:ea typeface="+mn-ea"/>
                          <a:cs typeface="+mn-cs"/>
                        </a:rPr>
                        <a:t>Security</a:t>
                      </a:r>
                      <a:endParaRPr lang="en-US" sz="1400" b="0" i="0" u="none" strike="noStrike" kern="1200" baseline="0" dirty="0">
                        <a:solidFill>
                          <a:schemeClr val="dk1"/>
                        </a:solidFill>
                        <a:latin typeface="+mn-lt"/>
                        <a:ea typeface="+mn-ea"/>
                        <a:cs typeface="+mn-cs"/>
                      </a:endParaRPr>
                    </a:p>
                  </a:txBody>
                  <a:tcPr marT="45628" marB="45628"/>
                </a:tc>
                <a:tc>
                  <a:txBody>
                    <a:bodyPr/>
                    <a:lstStyle/>
                    <a:p>
                      <a:r>
                        <a:rPr lang="en-US" sz="1400" b="0" i="0" u="none" strike="noStrike" kern="1200" baseline="0" dirty="0">
                          <a:solidFill>
                            <a:schemeClr val="dk1"/>
                          </a:solidFill>
                          <a:latin typeface="+mn-lt"/>
                          <a:ea typeface="+mn-ea"/>
                          <a:cs typeface="+mn-cs"/>
                        </a:rPr>
                        <a:t>Relatively more secure</a:t>
                      </a:r>
                    </a:p>
                  </a:txBody>
                  <a:tcPr marT="45628" marB="45628"/>
                </a:tc>
                <a:tc>
                  <a:txBody>
                    <a:bodyPr/>
                    <a:lstStyle/>
                    <a:p>
                      <a:pPr algn="ctr"/>
                      <a:r>
                        <a:rPr lang="en-US" sz="1400" b="1" i="0" u="none" strike="noStrike" kern="1200" baseline="0" dirty="0">
                          <a:solidFill>
                            <a:srgbClr val="FF0000"/>
                          </a:solidFill>
                          <a:latin typeface="+mn-lt"/>
                          <a:ea typeface="+mn-ea"/>
                          <a:cs typeface="+mn-cs"/>
                        </a:rPr>
                        <a:t>Relatively less secure</a:t>
                      </a:r>
                    </a:p>
                  </a:txBody>
                  <a:tcPr marT="45628" marB="45628"/>
                </a:tc>
                <a:tc>
                  <a:txBody>
                    <a:bodyPr/>
                    <a:lstStyle/>
                    <a:p>
                      <a:pPr algn="ctr"/>
                      <a:r>
                        <a:rPr lang="en-US" sz="1400" b="1" i="0" u="none" strike="noStrike" kern="1200" baseline="0" dirty="0">
                          <a:solidFill>
                            <a:srgbClr val="FF0000"/>
                          </a:solidFill>
                          <a:latin typeface="+mn-lt"/>
                          <a:ea typeface="+mn-ea"/>
                          <a:cs typeface="+mn-cs"/>
                        </a:rPr>
                        <a:t>Relatively less secure</a:t>
                      </a:r>
                    </a:p>
                  </a:txBody>
                  <a:tcPr marT="45628" marB="45628"/>
                </a:tc>
                <a:extLst>
                  <a:ext uri="{0D108BD9-81ED-4DB2-BD59-A6C34878D82A}">
                    <a16:rowId xmlns:a16="http://schemas.microsoft.com/office/drawing/2014/main" val="10000"/>
                  </a:ext>
                </a:extLst>
              </a:tr>
            </a:tbl>
          </a:graphicData>
        </a:graphic>
      </p:graphicFrame>
      <p:graphicFrame>
        <p:nvGraphicFramePr>
          <p:cNvPr id="15" name="Table 14">
            <a:extLst>
              <a:ext uri="{FF2B5EF4-FFF2-40B4-BE49-F238E27FC236}">
                <a16:creationId xmlns:a16="http://schemas.microsoft.com/office/drawing/2014/main" id="{834D37EF-AE39-4EB3-B59C-238285F9BB3E}"/>
              </a:ext>
            </a:extLst>
          </p:cNvPr>
          <p:cNvGraphicFramePr>
            <a:graphicFrameLocks noGrp="1"/>
          </p:cNvGraphicFramePr>
          <p:nvPr/>
        </p:nvGraphicFramePr>
        <p:xfrm>
          <a:off x="228600" y="4572000"/>
          <a:ext cx="8763001" cy="314325"/>
        </p:xfrm>
        <a:graphic>
          <a:graphicData uri="http://schemas.openxmlformats.org/drawingml/2006/table">
            <a:tbl>
              <a:tblPr>
                <a:tableStyleId>{5C22544A-7EE6-4342-B048-85BDC9FD1C3A}</a:tableStyleId>
              </a:tblPr>
              <a:tblGrid>
                <a:gridCol w="2093814">
                  <a:extLst>
                    <a:ext uri="{9D8B030D-6E8A-4147-A177-3AD203B41FA5}">
                      <a16:colId xmlns:a16="http://schemas.microsoft.com/office/drawing/2014/main" val="20000"/>
                    </a:ext>
                  </a:extLst>
                </a:gridCol>
                <a:gridCol w="2248912">
                  <a:extLst>
                    <a:ext uri="{9D8B030D-6E8A-4147-A177-3AD203B41FA5}">
                      <a16:colId xmlns:a16="http://schemas.microsoft.com/office/drawing/2014/main" val="20001"/>
                    </a:ext>
                  </a:extLst>
                </a:gridCol>
                <a:gridCol w="2171363">
                  <a:extLst>
                    <a:ext uri="{9D8B030D-6E8A-4147-A177-3AD203B41FA5}">
                      <a16:colId xmlns:a16="http://schemas.microsoft.com/office/drawing/2014/main" val="20002"/>
                    </a:ext>
                  </a:extLst>
                </a:gridCol>
                <a:gridCol w="2248912">
                  <a:extLst>
                    <a:ext uri="{9D8B030D-6E8A-4147-A177-3AD203B41FA5}">
                      <a16:colId xmlns:a16="http://schemas.microsoft.com/office/drawing/2014/main" val="20003"/>
                    </a:ext>
                  </a:extLst>
                </a:gridCol>
              </a:tblGrid>
              <a:tr h="314325">
                <a:tc>
                  <a:txBody>
                    <a:bodyPr/>
                    <a:lstStyle/>
                    <a:p>
                      <a:r>
                        <a:rPr lang="en-US" sz="1400" b="1" i="0" u="none" strike="noStrike" kern="1200" baseline="0" dirty="0">
                          <a:solidFill>
                            <a:schemeClr val="dk1"/>
                          </a:solidFill>
                          <a:latin typeface="+mn-lt"/>
                          <a:ea typeface="+mn-ea"/>
                          <a:cs typeface="+mn-cs"/>
                        </a:rPr>
                        <a:t>Vendor Dependence</a:t>
                      </a:r>
                      <a:endParaRPr lang="en-US" sz="1400" b="0" i="0" u="none" strike="noStrike" kern="1200" baseline="0" dirty="0">
                        <a:solidFill>
                          <a:schemeClr val="dk1"/>
                        </a:solidFill>
                        <a:latin typeface="+mn-lt"/>
                        <a:ea typeface="+mn-ea"/>
                        <a:cs typeface="+mn-cs"/>
                      </a:endParaRPr>
                    </a:p>
                  </a:txBody>
                  <a:tcPr marT="45628" marB="45628"/>
                </a:tc>
                <a:tc>
                  <a:txBody>
                    <a:bodyPr/>
                    <a:lstStyle/>
                    <a:p>
                      <a:pPr algn="ctr"/>
                      <a:r>
                        <a:rPr lang="en-US" sz="1400" b="1" i="0" u="none" strike="noStrike" kern="1200" baseline="0" dirty="0">
                          <a:solidFill>
                            <a:srgbClr val="FF0000"/>
                          </a:solidFill>
                          <a:latin typeface="+mn-lt"/>
                          <a:ea typeface="+mn-ea"/>
                          <a:cs typeface="+mn-cs"/>
                        </a:rPr>
                        <a:t>Continued dependence</a:t>
                      </a:r>
                    </a:p>
                  </a:txBody>
                  <a:tcPr marT="45628" marB="45628"/>
                </a:tc>
                <a:tc>
                  <a:txBody>
                    <a:bodyPr/>
                    <a:lstStyle/>
                    <a:p>
                      <a:pPr algn="ctr"/>
                      <a:r>
                        <a:rPr lang="en-US" sz="1400" b="1" i="0" u="none" strike="noStrike" kern="1200" baseline="0" dirty="0">
                          <a:solidFill>
                            <a:srgbClr val="0070C0"/>
                          </a:solidFill>
                          <a:latin typeface="+mn-lt"/>
                          <a:ea typeface="+mn-ea"/>
                          <a:cs typeface="+mn-cs"/>
                        </a:rPr>
                        <a:t>Low dependence</a:t>
                      </a:r>
                    </a:p>
                  </a:txBody>
                  <a:tcPr marT="45628" marB="45628"/>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b="1" i="0" u="none" strike="noStrike" kern="1200" baseline="0" dirty="0">
                          <a:solidFill>
                            <a:srgbClr val="0070C0"/>
                          </a:solidFill>
                          <a:latin typeface="+mn-lt"/>
                          <a:ea typeface="+mn-ea"/>
                          <a:cs typeface="+mn-cs"/>
                        </a:rPr>
                        <a:t>Low dependence</a:t>
                      </a:r>
                    </a:p>
                  </a:txBody>
                  <a:tcPr marT="45628" marB="45628"/>
                </a:tc>
                <a:extLst>
                  <a:ext uri="{0D108BD9-81ED-4DB2-BD59-A6C34878D82A}">
                    <a16:rowId xmlns:a16="http://schemas.microsoft.com/office/drawing/2014/main" val="10000"/>
                  </a:ext>
                </a:extLst>
              </a:tr>
            </a:tbl>
          </a:graphicData>
        </a:graphic>
      </p:graphicFrame>
      <p:graphicFrame>
        <p:nvGraphicFramePr>
          <p:cNvPr id="16" name="Table 15">
            <a:extLst>
              <a:ext uri="{FF2B5EF4-FFF2-40B4-BE49-F238E27FC236}">
                <a16:creationId xmlns:a16="http://schemas.microsoft.com/office/drawing/2014/main" id="{139F8C85-8E3A-4203-B6C1-72EDEE1866BD}"/>
              </a:ext>
            </a:extLst>
          </p:cNvPr>
          <p:cNvGraphicFramePr>
            <a:graphicFrameLocks noGrp="1"/>
          </p:cNvGraphicFramePr>
          <p:nvPr/>
        </p:nvGraphicFramePr>
        <p:xfrm>
          <a:off x="228600" y="4876800"/>
          <a:ext cx="8763001" cy="314325"/>
        </p:xfrm>
        <a:graphic>
          <a:graphicData uri="http://schemas.openxmlformats.org/drawingml/2006/table">
            <a:tbl>
              <a:tblPr>
                <a:tableStyleId>{5C22544A-7EE6-4342-B048-85BDC9FD1C3A}</a:tableStyleId>
              </a:tblPr>
              <a:tblGrid>
                <a:gridCol w="2093814">
                  <a:extLst>
                    <a:ext uri="{9D8B030D-6E8A-4147-A177-3AD203B41FA5}">
                      <a16:colId xmlns:a16="http://schemas.microsoft.com/office/drawing/2014/main" val="20000"/>
                    </a:ext>
                  </a:extLst>
                </a:gridCol>
                <a:gridCol w="2248912">
                  <a:extLst>
                    <a:ext uri="{9D8B030D-6E8A-4147-A177-3AD203B41FA5}">
                      <a16:colId xmlns:a16="http://schemas.microsoft.com/office/drawing/2014/main" val="20001"/>
                    </a:ext>
                  </a:extLst>
                </a:gridCol>
                <a:gridCol w="2171363">
                  <a:extLst>
                    <a:ext uri="{9D8B030D-6E8A-4147-A177-3AD203B41FA5}">
                      <a16:colId xmlns:a16="http://schemas.microsoft.com/office/drawing/2014/main" val="20002"/>
                    </a:ext>
                  </a:extLst>
                </a:gridCol>
                <a:gridCol w="2248912">
                  <a:extLst>
                    <a:ext uri="{9D8B030D-6E8A-4147-A177-3AD203B41FA5}">
                      <a16:colId xmlns:a16="http://schemas.microsoft.com/office/drawing/2014/main" val="20003"/>
                    </a:ext>
                  </a:extLst>
                </a:gridCol>
              </a:tblGrid>
              <a:tr h="314325">
                <a:tc>
                  <a:txBody>
                    <a:bodyPr/>
                    <a:lstStyle/>
                    <a:p>
                      <a:r>
                        <a:rPr lang="en-US" sz="1400" b="1" i="0" u="none" strike="noStrike" kern="1200" baseline="0" dirty="0">
                          <a:solidFill>
                            <a:schemeClr val="dk1"/>
                          </a:solidFill>
                          <a:latin typeface="+mn-lt"/>
                          <a:ea typeface="+mn-ea"/>
                          <a:cs typeface="+mn-cs"/>
                        </a:rPr>
                        <a:t>Obsolescence Risk</a:t>
                      </a:r>
                      <a:r>
                        <a:rPr lang="en-US" sz="1400" b="0" i="0" u="none" strike="noStrike" kern="1200" baseline="0" dirty="0">
                          <a:solidFill>
                            <a:schemeClr val="dk1"/>
                          </a:solidFill>
                          <a:latin typeface="+mn-lt"/>
                          <a:ea typeface="+mn-ea"/>
                          <a:cs typeface="+mn-cs"/>
                        </a:rPr>
                        <a:t>	</a:t>
                      </a:r>
                    </a:p>
                  </a:txBody>
                  <a:tcPr marT="45628" marB="45628"/>
                </a:tc>
                <a:tc>
                  <a:txBody>
                    <a:bodyPr/>
                    <a:lstStyle/>
                    <a:p>
                      <a:pPr algn="ctr"/>
                      <a:r>
                        <a:rPr lang="en-US" sz="1400" b="1" i="0" u="none" strike="noStrike" kern="1200" baseline="0" dirty="0">
                          <a:solidFill>
                            <a:srgbClr val="FF0000"/>
                          </a:solidFill>
                          <a:latin typeface="+mn-lt"/>
                          <a:ea typeface="+mn-ea"/>
                          <a:cs typeface="+mn-cs"/>
                        </a:rPr>
                        <a:t>High</a:t>
                      </a:r>
                    </a:p>
                  </a:txBody>
                  <a:tcPr marT="45628" marB="45628"/>
                </a:tc>
                <a:tc>
                  <a:txBody>
                    <a:bodyPr/>
                    <a:lstStyle/>
                    <a:p>
                      <a:pPr algn="ctr"/>
                      <a:r>
                        <a:rPr lang="en-US" sz="1400" b="1" i="0" u="none" strike="noStrike" kern="1200" baseline="0" dirty="0">
                          <a:solidFill>
                            <a:srgbClr val="0070C0"/>
                          </a:solidFill>
                          <a:latin typeface="+mn-lt"/>
                          <a:ea typeface="+mn-ea"/>
                          <a:cs typeface="+mn-cs"/>
                        </a:rPr>
                        <a:t>Low</a:t>
                      </a:r>
                    </a:p>
                  </a:txBody>
                  <a:tcPr marT="45628" marB="45628"/>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b="1" i="0" u="none" strike="noStrike" kern="1200" baseline="0" dirty="0">
                          <a:solidFill>
                            <a:srgbClr val="0070C0"/>
                          </a:solidFill>
                          <a:latin typeface="+mn-lt"/>
                          <a:ea typeface="+mn-ea"/>
                          <a:cs typeface="+mn-cs"/>
                        </a:rPr>
                        <a:t>Low</a:t>
                      </a:r>
                    </a:p>
                  </a:txBody>
                  <a:tcPr marT="45628" marB="45628"/>
                </a:tc>
                <a:extLst>
                  <a:ext uri="{0D108BD9-81ED-4DB2-BD59-A6C34878D82A}">
                    <a16:rowId xmlns:a16="http://schemas.microsoft.com/office/drawing/2014/main" val="10000"/>
                  </a:ext>
                </a:extLst>
              </a:tr>
            </a:tbl>
          </a:graphicData>
        </a:graphic>
      </p:graphicFrame>
      <p:graphicFrame>
        <p:nvGraphicFramePr>
          <p:cNvPr id="17" name="Table 16">
            <a:extLst>
              <a:ext uri="{FF2B5EF4-FFF2-40B4-BE49-F238E27FC236}">
                <a16:creationId xmlns:a16="http://schemas.microsoft.com/office/drawing/2014/main" id="{9A5C889B-047C-49F9-B877-4202592B3E2D}"/>
              </a:ext>
            </a:extLst>
          </p:cNvPr>
          <p:cNvGraphicFramePr>
            <a:graphicFrameLocks noGrp="1"/>
          </p:cNvGraphicFramePr>
          <p:nvPr/>
        </p:nvGraphicFramePr>
        <p:xfrm>
          <a:off x="228600" y="5197475"/>
          <a:ext cx="8763001" cy="731838"/>
        </p:xfrm>
        <a:graphic>
          <a:graphicData uri="http://schemas.openxmlformats.org/drawingml/2006/table">
            <a:tbl>
              <a:tblPr>
                <a:tableStyleId>{5C22544A-7EE6-4342-B048-85BDC9FD1C3A}</a:tableStyleId>
              </a:tblPr>
              <a:tblGrid>
                <a:gridCol w="2093814">
                  <a:extLst>
                    <a:ext uri="{9D8B030D-6E8A-4147-A177-3AD203B41FA5}">
                      <a16:colId xmlns:a16="http://schemas.microsoft.com/office/drawing/2014/main" val="20000"/>
                    </a:ext>
                  </a:extLst>
                </a:gridCol>
                <a:gridCol w="2248912">
                  <a:extLst>
                    <a:ext uri="{9D8B030D-6E8A-4147-A177-3AD203B41FA5}">
                      <a16:colId xmlns:a16="http://schemas.microsoft.com/office/drawing/2014/main" val="20001"/>
                    </a:ext>
                  </a:extLst>
                </a:gridCol>
                <a:gridCol w="2171363">
                  <a:extLst>
                    <a:ext uri="{9D8B030D-6E8A-4147-A177-3AD203B41FA5}">
                      <a16:colId xmlns:a16="http://schemas.microsoft.com/office/drawing/2014/main" val="20002"/>
                    </a:ext>
                  </a:extLst>
                </a:gridCol>
                <a:gridCol w="2248912">
                  <a:extLst>
                    <a:ext uri="{9D8B030D-6E8A-4147-A177-3AD203B41FA5}">
                      <a16:colId xmlns:a16="http://schemas.microsoft.com/office/drawing/2014/main" val="20003"/>
                    </a:ext>
                  </a:extLst>
                </a:gridCol>
              </a:tblGrid>
              <a:tr h="731838">
                <a:tc>
                  <a:txBody>
                    <a:bodyPr/>
                    <a:lstStyle/>
                    <a:p>
                      <a:r>
                        <a:rPr lang="da-DK" sz="1400" b="1" i="0" u="none" strike="noStrike" kern="1200" baseline="0" dirty="0">
                          <a:solidFill>
                            <a:schemeClr val="dk1"/>
                          </a:solidFill>
                          <a:latin typeface="+mn-lt"/>
                          <a:ea typeface="+mn-ea"/>
                          <a:cs typeface="+mn-cs"/>
                        </a:rPr>
                        <a:t>Leverage for SmartGrid/ DER/Smart City</a:t>
                      </a:r>
                      <a:r>
                        <a:rPr lang="da-DK" sz="1400" b="0" i="0" u="none" strike="noStrike" kern="1200" baseline="0" dirty="0">
                          <a:solidFill>
                            <a:schemeClr val="dk1"/>
                          </a:solidFill>
                          <a:latin typeface="+mn-lt"/>
                          <a:ea typeface="+mn-ea"/>
                          <a:cs typeface="+mn-cs"/>
                        </a:rPr>
                        <a:t>	</a:t>
                      </a:r>
                    </a:p>
                  </a:txBody>
                  <a:tcPr marT="45671" marB="45671"/>
                </a:tc>
                <a:tc>
                  <a:txBody>
                    <a:bodyPr/>
                    <a:lstStyle/>
                    <a:p>
                      <a:pPr algn="ctr"/>
                      <a:r>
                        <a:rPr lang="en-US" sz="1400" b="1" i="0" u="none" strike="noStrike" kern="1200" baseline="0" dirty="0">
                          <a:solidFill>
                            <a:srgbClr val="FF0000"/>
                          </a:solidFill>
                          <a:latin typeface="+mn-lt"/>
                          <a:ea typeface="+mn-ea"/>
                          <a:cs typeface="+mn-cs"/>
                        </a:rPr>
                        <a:t>NO</a:t>
                      </a:r>
                    </a:p>
                  </a:txBody>
                  <a:tcPr marT="45671" marB="45671"/>
                </a:tc>
                <a:tc>
                  <a:txBody>
                    <a:bodyPr/>
                    <a:lstStyle/>
                    <a:p>
                      <a:pPr algn="ctr"/>
                      <a:r>
                        <a:rPr lang="en-US" sz="1400" b="1" i="0" u="none" strike="noStrike" kern="1200" baseline="0" dirty="0">
                          <a:solidFill>
                            <a:srgbClr val="0070C0"/>
                          </a:solidFill>
                          <a:latin typeface="+mn-lt"/>
                          <a:ea typeface="+mn-ea"/>
                          <a:cs typeface="+mn-cs"/>
                        </a:rPr>
                        <a:t>Yes</a:t>
                      </a:r>
                    </a:p>
                  </a:txBody>
                  <a:tcPr marT="45671" marB="45671"/>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b="1" i="0" u="none" strike="noStrike" kern="1200" baseline="0" dirty="0">
                          <a:solidFill>
                            <a:srgbClr val="FF0000"/>
                          </a:solidFill>
                          <a:latin typeface="+mn-lt"/>
                          <a:ea typeface="+mn-ea"/>
                          <a:cs typeface="+mn-cs"/>
                        </a:rPr>
                        <a:t>NO</a:t>
                      </a:r>
                    </a:p>
                  </a:txBody>
                  <a:tcPr marT="45671" marB="45671"/>
                </a:tc>
                <a:extLst>
                  <a:ext uri="{0D108BD9-81ED-4DB2-BD59-A6C34878D82A}">
                    <a16:rowId xmlns:a16="http://schemas.microsoft.com/office/drawing/2014/main" val="10000"/>
                  </a:ext>
                </a:extLst>
              </a:tr>
            </a:tbl>
          </a:graphicData>
        </a:graphic>
      </p:graphicFrame>
      <p:graphicFrame>
        <p:nvGraphicFramePr>
          <p:cNvPr id="18" name="Table 17">
            <a:extLst>
              <a:ext uri="{FF2B5EF4-FFF2-40B4-BE49-F238E27FC236}">
                <a16:creationId xmlns:a16="http://schemas.microsoft.com/office/drawing/2014/main" id="{D3930D9B-6A91-42C6-9B7E-6D4153BDF9C4}"/>
              </a:ext>
            </a:extLst>
          </p:cNvPr>
          <p:cNvGraphicFramePr>
            <a:graphicFrameLocks noGrp="1"/>
          </p:cNvGraphicFramePr>
          <p:nvPr/>
        </p:nvGraphicFramePr>
        <p:xfrm>
          <a:off x="228600" y="5715000"/>
          <a:ext cx="8763001" cy="517880"/>
        </p:xfrm>
        <a:graphic>
          <a:graphicData uri="http://schemas.openxmlformats.org/drawingml/2006/table">
            <a:tbl>
              <a:tblPr>
                <a:tableStyleId>{5C22544A-7EE6-4342-B048-85BDC9FD1C3A}</a:tableStyleId>
              </a:tblPr>
              <a:tblGrid>
                <a:gridCol w="2093814">
                  <a:extLst>
                    <a:ext uri="{9D8B030D-6E8A-4147-A177-3AD203B41FA5}">
                      <a16:colId xmlns:a16="http://schemas.microsoft.com/office/drawing/2014/main" val="20000"/>
                    </a:ext>
                  </a:extLst>
                </a:gridCol>
                <a:gridCol w="2248912">
                  <a:extLst>
                    <a:ext uri="{9D8B030D-6E8A-4147-A177-3AD203B41FA5}">
                      <a16:colId xmlns:a16="http://schemas.microsoft.com/office/drawing/2014/main" val="20001"/>
                    </a:ext>
                  </a:extLst>
                </a:gridCol>
                <a:gridCol w="2171363">
                  <a:extLst>
                    <a:ext uri="{9D8B030D-6E8A-4147-A177-3AD203B41FA5}">
                      <a16:colId xmlns:a16="http://schemas.microsoft.com/office/drawing/2014/main" val="20002"/>
                    </a:ext>
                  </a:extLst>
                </a:gridCol>
                <a:gridCol w="2248912">
                  <a:extLst>
                    <a:ext uri="{9D8B030D-6E8A-4147-A177-3AD203B41FA5}">
                      <a16:colId xmlns:a16="http://schemas.microsoft.com/office/drawing/2014/main" val="20003"/>
                    </a:ext>
                  </a:extLst>
                </a:gridCol>
              </a:tblGrid>
              <a:tr h="517525">
                <a:tc>
                  <a:txBody>
                    <a:bodyPr/>
                    <a:lstStyle/>
                    <a:p>
                      <a:r>
                        <a:rPr lang="en-US" sz="1400" b="1" i="0" u="none" strike="noStrike" kern="1200" baseline="0" dirty="0">
                          <a:solidFill>
                            <a:schemeClr val="dk1"/>
                          </a:solidFill>
                          <a:latin typeface="+mn-lt"/>
                          <a:ea typeface="+mn-ea"/>
                          <a:cs typeface="+mn-cs"/>
                        </a:rPr>
                        <a:t>Deployment Model Suitability</a:t>
                      </a:r>
                      <a:r>
                        <a:rPr lang="en-US" sz="1400" b="0" i="0" u="none" strike="noStrike" kern="1200" baseline="0" dirty="0">
                          <a:solidFill>
                            <a:schemeClr val="dk1"/>
                          </a:solidFill>
                          <a:latin typeface="+mn-lt"/>
                          <a:ea typeface="+mn-ea"/>
                          <a:cs typeface="+mn-cs"/>
                        </a:rPr>
                        <a:t>	</a:t>
                      </a:r>
                    </a:p>
                  </a:txBody>
                  <a:tcPr marT="45580" marB="45580"/>
                </a:tc>
                <a:tc>
                  <a:txBody>
                    <a:bodyPr/>
                    <a:lstStyle/>
                    <a:p>
                      <a:pPr algn="ctr"/>
                      <a:r>
                        <a:rPr lang="en-US" sz="1400" b="1" i="0" u="none" strike="noStrike" kern="1200" baseline="0" dirty="0">
                          <a:solidFill>
                            <a:srgbClr val="0070C0"/>
                          </a:solidFill>
                          <a:latin typeface="+mn-lt"/>
                          <a:ea typeface="+mn-ea"/>
                          <a:cs typeface="+mn-cs"/>
                        </a:rPr>
                        <a:t>All</a:t>
                      </a:r>
                    </a:p>
                  </a:txBody>
                  <a:tcPr marT="45580" marB="45580"/>
                </a:tc>
                <a:tc>
                  <a:txBody>
                    <a:bodyPr/>
                    <a:lstStyle/>
                    <a:p>
                      <a:pPr algn="ctr"/>
                      <a:r>
                        <a:rPr lang="en-US" sz="1400" b="1" i="0" u="none" strike="noStrike" kern="1200" baseline="0" dirty="0">
                          <a:solidFill>
                            <a:srgbClr val="0070C0"/>
                          </a:solidFill>
                          <a:latin typeface="+mn-lt"/>
                          <a:ea typeface="+mn-ea"/>
                          <a:cs typeface="+mn-cs"/>
                        </a:rPr>
                        <a:t>Area Wise Deployment</a:t>
                      </a:r>
                    </a:p>
                  </a:txBody>
                  <a:tcPr marT="45580" marB="45580"/>
                </a:tc>
                <a:tc>
                  <a:txBody>
                    <a:bodyPr/>
                    <a:lstStyle/>
                    <a:p>
                      <a:pPr algn="ctr"/>
                      <a:r>
                        <a:rPr lang="en-US" sz="1400" b="1" i="0" u="none" strike="noStrike" kern="1200" baseline="0" dirty="0">
                          <a:solidFill>
                            <a:srgbClr val="FF0000"/>
                          </a:solidFill>
                          <a:latin typeface="+mn-lt"/>
                          <a:ea typeface="+mn-ea"/>
                          <a:cs typeface="+mn-cs"/>
                        </a:rPr>
                        <a:t>Feeder/Transformer Wise Deployment</a:t>
                      </a:r>
                    </a:p>
                  </a:txBody>
                  <a:tcPr marT="45580" marB="45580"/>
                </a:tc>
                <a:extLst>
                  <a:ext uri="{0D108BD9-81ED-4DB2-BD59-A6C34878D82A}">
                    <a16:rowId xmlns:a16="http://schemas.microsoft.com/office/drawing/2014/main" val="10000"/>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nodeType="click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nodeType="clickEffect">
                                  <p:stCondLst>
                                    <p:cond delay="0"/>
                                  </p:stCondLst>
                                  <p:childTnLst>
                                    <p:set>
                                      <p:cBhvr>
                                        <p:cTn id="42" dur="1" fill="hold">
                                          <p:stCondLst>
                                            <p:cond delay="0"/>
                                          </p:stCondLst>
                                        </p:cTn>
                                        <p:tgtEl>
                                          <p:spTgt spid="16"/>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nodeType="clickEffect">
                                  <p:stCondLst>
                                    <p:cond delay="0"/>
                                  </p:stCondLst>
                                  <p:childTnLst>
                                    <p:set>
                                      <p:cBhvr>
                                        <p:cTn id="46" dur="1" fill="hold">
                                          <p:stCondLst>
                                            <p:cond delay="0"/>
                                          </p:stCondLst>
                                        </p:cTn>
                                        <p:tgtEl>
                                          <p:spTgt spid="17"/>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presetSubtype="0" fill="hold" nodeType="clickEffect">
                                  <p:stCondLst>
                                    <p:cond delay="0"/>
                                  </p:stCondLst>
                                  <p:childTnLst>
                                    <p:set>
                                      <p:cBhvr>
                                        <p:cTn id="50" dur="1" fill="hold">
                                          <p:stCondLst>
                                            <p:cond delay="0"/>
                                          </p:stCondLst>
                                        </p:cTn>
                                        <p:tgtEl>
                                          <p:spTgt spid="18"/>
                                        </p:tgtEl>
                                        <p:attrNameLst>
                                          <p:attrName>style.visibility</p:attrName>
                                        </p:attrNameLst>
                                      </p:cBhvr>
                                      <p:to>
                                        <p:strVal val="visible"/>
                                      </p:to>
                                    </p:set>
                                  </p:childTnLst>
                                </p:cTn>
                              </p:par>
                            </p:childTnLst>
                          </p:cTn>
                        </p:par>
                      </p:childTnLst>
                    </p:cTn>
                  </p:par>
                  <p:par>
                    <p:cTn id="51" fill="hold" nodeType="clickPar">
                      <p:stCondLst>
                        <p:cond delay="indefinite"/>
                      </p:stCondLst>
                      <p:childTnLst>
                        <p:par>
                          <p:cTn id="52" fill="hold" nodeType="withGroup">
                            <p:stCondLst>
                              <p:cond delay="0"/>
                            </p:stCondLst>
                            <p:childTnLst>
                              <p:par>
                                <p:cTn id="53" presetID="16" presetClass="entr" presetSubtype="37" fill="hold" grpId="0" nodeType="clickEffect">
                                  <p:stCondLst>
                                    <p:cond delay="0"/>
                                  </p:stCondLst>
                                  <p:childTnLst>
                                    <p:set>
                                      <p:cBhvr>
                                        <p:cTn id="54" dur="1" fill="hold">
                                          <p:stCondLst>
                                            <p:cond delay="0"/>
                                          </p:stCondLst>
                                        </p:cTn>
                                        <p:tgtEl>
                                          <p:spTgt spid="6"/>
                                        </p:tgtEl>
                                        <p:attrNameLst>
                                          <p:attrName>style.visibility</p:attrName>
                                        </p:attrNameLst>
                                      </p:cBhvr>
                                      <p:to>
                                        <p:strVal val="visible"/>
                                      </p:to>
                                    </p:set>
                                    <p:animEffect transition="in" filter="barn(outVertical)">
                                      <p:cBhvr>
                                        <p:cTn id="5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Rectangle 80">
            <a:extLst>
              <a:ext uri="{FF2B5EF4-FFF2-40B4-BE49-F238E27FC236}">
                <a16:creationId xmlns:a16="http://schemas.microsoft.com/office/drawing/2014/main" id="{29553B5C-3A4D-47AF-80E4-0EE80531A211}"/>
              </a:ext>
            </a:extLst>
          </p:cNvPr>
          <p:cNvSpPr/>
          <p:nvPr/>
        </p:nvSpPr>
        <p:spPr>
          <a:xfrm>
            <a:off x="6019800" y="1263650"/>
            <a:ext cx="2911475" cy="3867150"/>
          </a:xfrm>
          <a:prstGeom prst="rect">
            <a:avLst/>
          </a:prstGeom>
          <a:solidFill>
            <a:schemeClr val="bg2"/>
          </a:solidFill>
          <a:ln w="38100">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22" name="Rectangle 21">
            <a:extLst>
              <a:ext uri="{FF2B5EF4-FFF2-40B4-BE49-F238E27FC236}">
                <a16:creationId xmlns:a16="http://schemas.microsoft.com/office/drawing/2014/main" id="{3B17DF35-C1FB-43CF-ACDC-C03BD72A37C9}"/>
              </a:ext>
            </a:extLst>
          </p:cNvPr>
          <p:cNvSpPr/>
          <p:nvPr/>
        </p:nvSpPr>
        <p:spPr>
          <a:xfrm>
            <a:off x="1754188" y="1249363"/>
            <a:ext cx="4183062" cy="4710112"/>
          </a:xfrm>
          <a:prstGeom prst="rect">
            <a:avLst/>
          </a:prstGeom>
          <a:solidFill>
            <a:schemeClr val="accent4">
              <a:lumMod val="20000"/>
              <a:lumOff val="80000"/>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17" name="Rectangle 16">
            <a:extLst>
              <a:ext uri="{FF2B5EF4-FFF2-40B4-BE49-F238E27FC236}">
                <a16:creationId xmlns:a16="http://schemas.microsoft.com/office/drawing/2014/main" id="{EDCCAE62-E8BB-48C7-BFE4-35E66E77FBC5}"/>
              </a:ext>
            </a:extLst>
          </p:cNvPr>
          <p:cNvSpPr/>
          <p:nvPr/>
        </p:nvSpPr>
        <p:spPr>
          <a:xfrm>
            <a:off x="111125" y="1249363"/>
            <a:ext cx="1603375" cy="4710112"/>
          </a:xfrm>
          <a:prstGeom prst="rect">
            <a:avLst/>
          </a:prstGeom>
          <a:solidFill>
            <a:schemeClr val="bg1">
              <a:lumMod val="95000"/>
            </a:schemeClr>
          </a:solidFill>
          <a:ln w="38100">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pic>
        <p:nvPicPr>
          <p:cNvPr id="111621" name="Picture 3">
            <a:extLst>
              <a:ext uri="{FF2B5EF4-FFF2-40B4-BE49-F238E27FC236}">
                <a16:creationId xmlns:a16="http://schemas.microsoft.com/office/drawing/2014/main" id="{F5DEC187-B47A-4F88-ACDC-FBA003AAE1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r="16048"/>
          <a:stretch>
            <a:fillRect/>
          </a:stretch>
        </p:blipFill>
        <p:spPr bwMode="auto">
          <a:xfrm>
            <a:off x="1190625" y="1857375"/>
            <a:ext cx="463550" cy="663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1622" name="Picture 4">
            <a:extLst>
              <a:ext uri="{FF2B5EF4-FFF2-40B4-BE49-F238E27FC236}">
                <a16:creationId xmlns:a16="http://schemas.microsoft.com/office/drawing/2014/main" id="{4AEBA5E5-8D30-4968-97D6-69AAA1C753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7925" y="2632075"/>
            <a:ext cx="501650" cy="658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1623" name="Picture 5">
            <a:extLst>
              <a:ext uri="{FF2B5EF4-FFF2-40B4-BE49-F238E27FC236}">
                <a16:creationId xmlns:a16="http://schemas.microsoft.com/office/drawing/2014/main" id="{23C92839-D12C-42D2-9681-F74BDF26E3C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60463" y="3378200"/>
            <a:ext cx="523875"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1624" name="TextBox 6">
            <a:extLst>
              <a:ext uri="{FF2B5EF4-FFF2-40B4-BE49-F238E27FC236}">
                <a16:creationId xmlns:a16="http://schemas.microsoft.com/office/drawing/2014/main" id="{0BDD273B-D7CA-477C-9EFB-D5043109D5C0}"/>
              </a:ext>
            </a:extLst>
          </p:cNvPr>
          <p:cNvSpPr txBox="1">
            <a:spLocks noChangeArrowheads="1"/>
          </p:cNvSpPr>
          <p:nvPr/>
        </p:nvSpPr>
        <p:spPr bwMode="auto">
          <a:xfrm>
            <a:off x="201613" y="1201738"/>
            <a:ext cx="1441450" cy="60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a:r>
              <a:rPr lang="en-US" altLang="en-US" sz="1500" b="1" u="sng"/>
              <a:t>Domain</a:t>
            </a:r>
            <a:r>
              <a:rPr lang="en-US" altLang="en-US" b="1" u="sng"/>
              <a:t> 1</a:t>
            </a:r>
          </a:p>
          <a:p>
            <a:pPr algn="ctr"/>
            <a:r>
              <a:rPr lang="en-US" altLang="en-US" sz="1500" b="1"/>
              <a:t>Smart Meters</a:t>
            </a:r>
          </a:p>
        </p:txBody>
      </p:sp>
      <p:pic>
        <p:nvPicPr>
          <p:cNvPr id="111625" name="Picture 2" descr="Image result for image RTU FRTU">
            <a:extLst>
              <a:ext uri="{FF2B5EF4-FFF2-40B4-BE49-F238E27FC236}">
                <a16:creationId xmlns:a16="http://schemas.microsoft.com/office/drawing/2014/main" id="{7D1071D7-F4C7-4A52-9F85-842DADFFE58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21344" t="6453" r="15498" b="5614"/>
          <a:stretch>
            <a:fillRect/>
          </a:stretch>
        </p:blipFill>
        <p:spPr bwMode="auto">
          <a:xfrm>
            <a:off x="1109663" y="5062538"/>
            <a:ext cx="574675" cy="604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1626" name="TextBox 7">
            <a:extLst>
              <a:ext uri="{FF2B5EF4-FFF2-40B4-BE49-F238E27FC236}">
                <a16:creationId xmlns:a16="http://schemas.microsoft.com/office/drawing/2014/main" id="{76E859AD-20A3-4943-9E72-7C32F8DE2C0D}"/>
              </a:ext>
            </a:extLst>
          </p:cNvPr>
          <p:cNvSpPr txBox="1">
            <a:spLocks noChangeArrowheads="1"/>
          </p:cNvSpPr>
          <p:nvPr/>
        </p:nvSpPr>
        <p:spPr bwMode="auto">
          <a:xfrm>
            <a:off x="30163" y="1935163"/>
            <a:ext cx="123983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a:r>
              <a:rPr lang="en-US" altLang="en-US" sz="1200" b="1"/>
              <a:t>Consumer</a:t>
            </a:r>
          </a:p>
          <a:p>
            <a:pPr algn="ctr"/>
            <a:r>
              <a:rPr lang="en-US" altLang="en-US" sz="1200" b="1"/>
              <a:t>Meters</a:t>
            </a:r>
          </a:p>
        </p:txBody>
      </p:sp>
      <p:sp>
        <p:nvSpPr>
          <p:cNvPr id="111627" name="TextBox 9">
            <a:extLst>
              <a:ext uri="{FF2B5EF4-FFF2-40B4-BE49-F238E27FC236}">
                <a16:creationId xmlns:a16="http://schemas.microsoft.com/office/drawing/2014/main" id="{1CF6F9BB-AD1C-4D74-81F9-448DB92E5646}"/>
              </a:ext>
            </a:extLst>
          </p:cNvPr>
          <p:cNvSpPr txBox="1">
            <a:spLocks noChangeArrowheads="1"/>
          </p:cNvSpPr>
          <p:nvPr/>
        </p:nvSpPr>
        <p:spPr bwMode="auto">
          <a:xfrm>
            <a:off x="69850" y="2662238"/>
            <a:ext cx="12414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a:r>
              <a:rPr lang="en-US" altLang="en-US" sz="1200" b="1"/>
              <a:t>Street Light</a:t>
            </a:r>
          </a:p>
          <a:p>
            <a:pPr algn="ctr"/>
            <a:r>
              <a:rPr lang="en-US" altLang="en-US" sz="1200" b="1"/>
              <a:t>Meters</a:t>
            </a:r>
          </a:p>
        </p:txBody>
      </p:sp>
      <p:sp>
        <p:nvSpPr>
          <p:cNvPr id="111628" name="TextBox 10">
            <a:extLst>
              <a:ext uri="{FF2B5EF4-FFF2-40B4-BE49-F238E27FC236}">
                <a16:creationId xmlns:a16="http://schemas.microsoft.com/office/drawing/2014/main" id="{B069597F-E0F7-4D7D-B056-70C2E7A75A62}"/>
              </a:ext>
            </a:extLst>
          </p:cNvPr>
          <p:cNvSpPr txBox="1">
            <a:spLocks noChangeArrowheads="1"/>
          </p:cNvSpPr>
          <p:nvPr/>
        </p:nvSpPr>
        <p:spPr bwMode="auto">
          <a:xfrm>
            <a:off x="50800" y="3417888"/>
            <a:ext cx="123983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a:r>
              <a:rPr lang="en-US" altLang="en-US" sz="1200" b="1"/>
              <a:t>EV Charging</a:t>
            </a:r>
          </a:p>
          <a:p>
            <a:pPr algn="ctr"/>
            <a:r>
              <a:rPr lang="en-US" altLang="en-US" sz="1200" b="1"/>
              <a:t>Meters</a:t>
            </a:r>
          </a:p>
        </p:txBody>
      </p:sp>
      <p:pic>
        <p:nvPicPr>
          <p:cNvPr id="111629" name="Picture 4" descr="Image result for transformer meter">
            <a:extLst>
              <a:ext uri="{FF2B5EF4-FFF2-40B4-BE49-F238E27FC236}">
                <a16:creationId xmlns:a16="http://schemas.microsoft.com/office/drawing/2014/main" id="{72EBA8CF-7379-4C48-8B7D-0AA66316C89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l="22321" t="4236" r="22150" b="5882"/>
          <a:stretch>
            <a:fillRect/>
          </a:stretch>
        </p:blipFill>
        <p:spPr bwMode="auto">
          <a:xfrm>
            <a:off x="1239838" y="4195763"/>
            <a:ext cx="454025" cy="68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1630" name="TextBox 12">
            <a:extLst>
              <a:ext uri="{FF2B5EF4-FFF2-40B4-BE49-F238E27FC236}">
                <a16:creationId xmlns:a16="http://schemas.microsoft.com/office/drawing/2014/main" id="{A1F4AACF-69FC-4EB6-A260-09D8D586E3D0}"/>
              </a:ext>
            </a:extLst>
          </p:cNvPr>
          <p:cNvSpPr txBox="1">
            <a:spLocks noChangeArrowheads="1"/>
          </p:cNvSpPr>
          <p:nvPr/>
        </p:nvSpPr>
        <p:spPr bwMode="auto">
          <a:xfrm>
            <a:off x="39688" y="4195763"/>
            <a:ext cx="124142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a:r>
              <a:rPr lang="en-US" altLang="en-US" sz="1200" b="1"/>
              <a:t>Distribution</a:t>
            </a:r>
          </a:p>
          <a:p>
            <a:pPr algn="ctr"/>
            <a:r>
              <a:rPr lang="en-US" altLang="en-US" sz="1200" b="1"/>
              <a:t>Transformer</a:t>
            </a:r>
          </a:p>
          <a:p>
            <a:pPr algn="ctr"/>
            <a:r>
              <a:rPr lang="en-US" altLang="en-US" sz="1200" b="1"/>
              <a:t>Meters</a:t>
            </a:r>
          </a:p>
        </p:txBody>
      </p:sp>
      <p:sp>
        <p:nvSpPr>
          <p:cNvPr id="111631" name="TextBox 13">
            <a:extLst>
              <a:ext uri="{FF2B5EF4-FFF2-40B4-BE49-F238E27FC236}">
                <a16:creationId xmlns:a16="http://schemas.microsoft.com/office/drawing/2014/main" id="{C9A268EA-876F-4FE7-8448-9593DFB8087E}"/>
              </a:ext>
            </a:extLst>
          </p:cNvPr>
          <p:cNvSpPr txBox="1">
            <a:spLocks noChangeArrowheads="1"/>
          </p:cNvSpPr>
          <p:nvPr/>
        </p:nvSpPr>
        <p:spPr bwMode="auto">
          <a:xfrm>
            <a:off x="0" y="5053013"/>
            <a:ext cx="123983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a:r>
              <a:rPr lang="en-US" altLang="en-US" sz="1200" b="1"/>
              <a:t>Distribution</a:t>
            </a:r>
          </a:p>
          <a:p>
            <a:pPr algn="ctr"/>
            <a:r>
              <a:rPr lang="en-US" altLang="en-US" sz="1200" b="1"/>
              <a:t>Automation</a:t>
            </a:r>
          </a:p>
          <a:p>
            <a:pPr algn="ctr"/>
            <a:r>
              <a:rPr lang="en-US" altLang="en-US" sz="1200" b="1"/>
              <a:t>RTU/FRTU</a:t>
            </a:r>
          </a:p>
        </p:txBody>
      </p:sp>
      <p:sp>
        <p:nvSpPr>
          <p:cNvPr id="15" name="Rectangle 14">
            <a:extLst>
              <a:ext uri="{FF2B5EF4-FFF2-40B4-BE49-F238E27FC236}">
                <a16:creationId xmlns:a16="http://schemas.microsoft.com/office/drawing/2014/main" id="{458F595E-4757-4E68-B209-DDD9EEFFBB2F}"/>
              </a:ext>
            </a:extLst>
          </p:cNvPr>
          <p:cNvSpPr/>
          <p:nvPr/>
        </p:nvSpPr>
        <p:spPr>
          <a:xfrm>
            <a:off x="1795463" y="1885950"/>
            <a:ext cx="282575" cy="574675"/>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350" b="1" dirty="0">
                <a:solidFill>
                  <a:schemeClr val="tx1"/>
                </a:solidFill>
                <a:latin typeface="Arial" panose="020B0604020202020204" pitchFamily="34" charset="0"/>
                <a:cs typeface="Arial" panose="020B0604020202020204" pitchFamily="34" charset="0"/>
              </a:rPr>
              <a:t>N</a:t>
            </a:r>
          </a:p>
          <a:p>
            <a:pPr algn="ctr">
              <a:defRPr/>
            </a:pPr>
            <a:r>
              <a:rPr lang="en-US" sz="1350" b="1" dirty="0">
                <a:solidFill>
                  <a:schemeClr val="tx1"/>
                </a:solidFill>
                <a:latin typeface="Arial" panose="020B0604020202020204" pitchFamily="34" charset="0"/>
                <a:cs typeface="Arial" panose="020B0604020202020204" pitchFamily="34" charset="0"/>
              </a:rPr>
              <a:t>I</a:t>
            </a:r>
          </a:p>
          <a:p>
            <a:pPr algn="ctr">
              <a:defRPr/>
            </a:pPr>
            <a:r>
              <a:rPr lang="en-US" sz="1350" b="1" dirty="0">
                <a:solidFill>
                  <a:schemeClr val="tx1"/>
                </a:solidFill>
                <a:latin typeface="Arial" panose="020B0604020202020204" pitchFamily="34" charset="0"/>
                <a:cs typeface="Arial" panose="020B0604020202020204" pitchFamily="34" charset="0"/>
              </a:rPr>
              <a:t>C</a:t>
            </a:r>
          </a:p>
        </p:txBody>
      </p:sp>
      <p:sp>
        <p:nvSpPr>
          <p:cNvPr id="18" name="Rectangle 17">
            <a:extLst>
              <a:ext uri="{FF2B5EF4-FFF2-40B4-BE49-F238E27FC236}">
                <a16:creationId xmlns:a16="http://schemas.microsoft.com/office/drawing/2014/main" id="{4019C65F-A56B-4ABA-B680-382C9A048018}"/>
              </a:ext>
            </a:extLst>
          </p:cNvPr>
          <p:cNvSpPr/>
          <p:nvPr/>
        </p:nvSpPr>
        <p:spPr>
          <a:xfrm>
            <a:off x="1795463" y="2632075"/>
            <a:ext cx="282575" cy="574675"/>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350" b="1" dirty="0">
                <a:solidFill>
                  <a:schemeClr val="tx1"/>
                </a:solidFill>
                <a:latin typeface="Arial" panose="020B0604020202020204" pitchFamily="34" charset="0"/>
                <a:cs typeface="Arial" panose="020B0604020202020204" pitchFamily="34" charset="0"/>
              </a:rPr>
              <a:t>N</a:t>
            </a:r>
          </a:p>
          <a:p>
            <a:pPr algn="ctr">
              <a:defRPr/>
            </a:pPr>
            <a:r>
              <a:rPr lang="en-US" sz="1350" b="1" dirty="0">
                <a:solidFill>
                  <a:schemeClr val="tx1"/>
                </a:solidFill>
                <a:latin typeface="Arial" panose="020B0604020202020204" pitchFamily="34" charset="0"/>
                <a:cs typeface="Arial" panose="020B0604020202020204" pitchFamily="34" charset="0"/>
              </a:rPr>
              <a:t>I</a:t>
            </a:r>
          </a:p>
          <a:p>
            <a:pPr algn="ctr">
              <a:defRPr/>
            </a:pPr>
            <a:r>
              <a:rPr lang="en-US" sz="1350" b="1" dirty="0">
                <a:solidFill>
                  <a:schemeClr val="tx1"/>
                </a:solidFill>
                <a:latin typeface="Arial" panose="020B0604020202020204" pitchFamily="34" charset="0"/>
                <a:cs typeface="Arial" panose="020B0604020202020204" pitchFamily="34" charset="0"/>
              </a:rPr>
              <a:t>C</a:t>
            </a:r>
          </a:p>
        </p:txBody>
      </p:sp>
      <p:sp>
        <p:nvSpPr>
          <p:cNvPr id="19" name="Rectangle 18">
            <a:extLst>
              <a:ext uri="{FF2B5EF4-FFF2-40B4-BE49-F238E27FC236}">
                <a16:creationId xmlns:a16="http://schemas.microsoft.com/office/drawing/2014/main" id="{4A307209-7036-40B7-9264-C94BCF6EC315}"/>
              </a:ext>
            </a:extLst>
          </p:cNvPr>
          <p:cNvSpPr/>
          <p:nvPr/>
        </p:nvSpPr>
        <p:spPr>
          <a:xfrm>
            <a:off x="1795463" y="3348038"/>
            <a:ext cx="282575" cy="635000"/>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350" b="1" dirty="0">
                <a:solidFill>
                  <a:schemeClr val="tx1"/>
                </a:solidFill>
                <a:latin typeface="Arial" panose="020B0604020202020204" pitchFamily="34" charset="0"/>
                <a:cs typeface="Arial" panose="020B0604020202020204" pitchFamily="34" charset="0"/>
              </a:rPr>
              <a:t>N</a:t>
            </a:r>
          </a:p>
          <a:p>
            <a:pPr algn="ctr">
              <a:defRPr/>
            </a:pPr>
            <a:r>
              <a:rPr lang="en-US" sz="1350" b="1" dirty="0">
                <a:solidFill>
                  <a:schemeClr val="tx1"/>
                </a:solidFill>
                <a:latin typeface="Arial" panose="020B0604020202020204" pitchFamily="34" charset="0"/>
                <a:cs typeface="Arial" panose="020B0604020202020204" pitchFamily="34" charset="0"/>
              </a:rPr>
              <a:t>I</a:t>
            </a:r>
          </a:p>
          <a:p>
            <a:pPr algn="ctr">
              <a:defRPr/>
            </a:pPr>
            <a:r>
              <a:rPr lang="en-US" sz="1350" b="1" dirty="0">
                <a:solidFill>
                  <a:schemeClr val="tx1"/>
                </a:solidFill>
                <a:latin typeface="Arial" panose="020B0604020202020204" pitchFamily="34" charset="0"/>
                <a:cs typeface="Arial" panose="020B0604020202020204" pitchFamily="34" charset="0"/>
              </a:rPr>
              <a:t>C</a:t>
            </a:r>
          </a:p>
        </p:txBody>
      </p:sp>
      <p:sp>
        <p:nvSpPr>
          <p:cNvPr id="20" name="Rectangle 19">
            <a:extLst>
              <a:ext uri="{FF2B5EF4-FFF2-40B4-BE49-F238E27FC236}">
                <a16:creationId xmlns:a16="http://schemas.microsoft.com/office/drawing/2014/main" id="{DE5867FC-FBC9-4677-995B-E5E10148331C}"/>
              </a:ext>
            </a:extLst>
          </p:cNvPr>
          <p:cNvSpPr/>
          <p:nvPr/>
        </p:nvSpPr>
        <p:spPr>
          <a:xfrm>
            <a:off x="1784350" y="4195763"/>
            <a:ext cx="282575" cy="635000"/>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350" b="1" dirty="0">
                <a:solidFill>
                  <a:schemeClr val="tx1"/>
                </a:solidFill>
                <a:latin typeface="Arial" panose="020B0604020202020204" pitchFamily="34" charset="0"/>
                <a:cs typeface="Arial" panose="020B0604020202020204" pitchFamily="34" charset="0"/>
              </a:rPr>
              <a:t>N</a:t>
            </a:r>
          </a:p>
          <a:p>
            <a:pPr algn="ctr">
              <a:defRPr/>
            </a:pPr>
            <a:r>
              <a:rPr lang="en-US" sz="1350" b="1" dirty="0">
                <a:solidFill>
                  <a:schemeClr val="tx1"/>
                </a:solidFill>
                <a:latin typeface="Arial" panose="020B0604020202020204" pitchFamily="34" charset="0"/>
                <a:cs typeface="Arial" panose="020B0604020202020204" pitchFamily="34" charset="0"/>
              </a:rPr>
              <a:t>I</a:t>
            </a:r>
          </a:p>
          <a:p>
            <a:pPr algn="ctr">
              <a:defRPr/>
            </a:pPr>
            <a:r>
              <a:rPr lang="en-US" sz="1350" b="1" dirty="0">
                <a:solidFill>
                  <a:schemeClr val="tx1"/>
                </a:solidFill>
                <a:latin typeface="Arial" panose="020B0604020202020204" pitchFamily="34" charset="0"/>
                <a:cs typeface="Arial" panose="020B0604020202020204" pitchFamily="34" charset="0"/>
              </a:rPr>
              <a:t>C</a:t>
            </a:r>
          </a:p>
        </p:txBody>
      </p:sp>
      <p:sp>
        <p:nvSpPr>
          <p:cNvPr id="21" name="Rectangle 20">
            <a:extLst>
              <a:ext uri="{FF2B5EF4-FFF2-40B4-BE49-F238E27FC236}">
                <a16:creationId xmlns:a16="http://schemas.microsoft.com/office/drawing/2014/main" id="{7C4A7B16-B794-4916-A965-0B660B0E94F1}"/>
              </a:ext>
            </a:extLst>
          </p:cNvPr>
          <p:cNvSpPr/>
          <p:nvPr/>
        </p:nvSpPr>
        <p:spPr>
          <a:xfrm>
            <a:off x="1804988" y="5021263"/>
            <a:ext cx="282575" cy="636587"/>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350" b="1" dirty="0">
                <a:solidFill>
                  <a:schemeClr val="tx1"/>
                </a:solidFill>
                <a:latin typeface="Arial" panose="020B0604020202020204" pitchFamily="34" charset="0"/>
                <a:cs typeface="Arial" panose="020B0604020202020204" pitchFamily="34" charset="0"/>
              </a:rPr>
              <a:t>N</a:t>
            </a:r>
          </a:p>
          <a:p>
            <a:pPr algn="ctr">
              <a:defRPr/>
            </a:pPr>
            <a:r>
              <a:rPr lang="en-US" sz="1350" b="1" dirty="0">
                <a:solidFill>
                  <a:schemeClr val="tx1"/>
                </a:solidFill>
                <a:latin typeface="Arial" panose="020B0604020202020204" pitchFamily="34" charset="0"/>
                <a:cs typeface="Arial" panose="020B0604020202020204" pitchFamily="34" charset="0"/>
              </a:rPr>
              <a:t>I</a:t>
            </a:r>
          </a:p>
          <a:p>
            <a:pPr algn="ctr">
              <a:defRPr/>
            </a:pPr>
            <a:r>
              <a:rPr lang="en-US" sz="1350" b="1" dirty="0">
                <a:solidFill>
                  <a:schemeClr val="tx1"/>
                </a:solidFill>
                <a:latin typeface="Arial" panose="020B0604020202020204" pitchFamily="34" charset="0"/>
                <a:cs typeface="Arial" panose="020B0604020202020204" pitchFamily="34" charset="0"/>
              </a:rPr>
              <a:t>C</a:t>
            </a:r>
          </a:p>
        </p:txBody>
      </p:sp>
      <p:sp>
        <p:nvSpPr>
          <p:cNvPr id="16" name="Rectangle 15">
            <a:extLst>
              <a:ext uri="{FF2B5EF4-FFF2-40B4-BE49-F238E27FC236}">
                <a16:creationId xmlns:a16="http://schemas.microsoft.com/office/drawing/2014/main" id="{CF95BD87-F7AA-4FF9-97A9-968997ED7C66}"/>
              </a:ext>
            </a:extLst>
          </p:cNvPr>
          <p:cNvSpPr/>
          <p:nvPr/>
        </p:nvSpPr>
        <p:spPr>
          <a:xfrm>
            <a:off x="2349500" y="1795463"/>
            <a:ext cx="604838" cy="21272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100" b="1" dirty="0">
                <a:solidFill>
                  <a:schemeClr val="tx1"/>
                </a:solidFill>
              </a:rPr>
              <a:t>F</a:t>
            </a:r>
          </a:p>
          <a:p>
            <a:pPr algn="ctr">
              <a:defRPr/>
            </a:pPr>
            <a:r>
              <a:rPr lang="en-US" sz="2100" b="1" dirty="0">
                <a:solidFill>
                  <a:schemeClr val="tx1"/>
                </a:solidFill>
              </a:rPr>
              <a:t>A</a:t>
            </a:r>
          </a:p>
          <a:p>
            <a:pPr algn="ctr">
              <a:defRPr/>
            </a:pPr>
            <a:r>
              <a:rPr lang="en-US" sz="2100" b="1" dirty="0">
                <a:solidFill>
                  <a:schemeClr val="tx1"/>
                </a:solidFill>
              </a:rPr>
              <a:t>N</a:t>
            </a:r>
          </a:p>
        </p:txBody>
      </p:sp>
      <p:sp>
        <p:nvSpPr>
          <p:cNvPr id="23" name="Rectangle 22">
            <a:extLst>
              <a:ext uri="{FF2B5EF4-FFF2-40B4-BE49-F238E27FC236}">
                <a16:creationId xmlns:a16="http://schemas.microsoft.com/office/drawing/2014/main" id="{9CB475C3-054A-4A15-B63F-210CE2D0D27E}"/>
              </a:ext>
            </a:extLst>
          </p:cNvPr>
          <p:cNvSpPr/>
          <p:nvPr/>
        </p:nvSpPr>
        <p:spPr>
          <a:xfrm>
            <a:off x="3338237" y="1804786"/>
            <a:ext cx="605118" cy="2158253"/>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anchor="ctr"/>
          <a:lstStyle/>
          <a:p>
            <a:pPr algn="ctr">
              <a:defRPr/>
            </a:pPr>
            <a:r>
              <a:rPr lang="en-US" sz="2100" b="1" dirty="0">
                <a:solidFill>
                  <a:schemeClr val="tx1"/>
                </a:solidFill>
              </a:rPr>
              <a:t>Data Collector</a:t>
            </a:r>
          </a:p>
        </p:txBody>
      </p:sp>
      <p:sp>
        <p:nvSpPr>
          <p:cNvPr id="24" name="Rectangle 23">
            <a:extLst>
              <a:ext uri="{FF2B5EF4-FFF2-40B4-BE49-F238E27FC236}">
                <a16:creationId xmlns:a16="http://schemas.microsoft.com/office/drawing/2014/main" id="{6AC40D10-CC64-4CDE-A006-BC90E7B01DC5}"/>
              </a:ext>
            </a:extLst>
          </p:cNvPr>
          <p:cNvSpPr/>
          <p:nvPr/>
        </p:nvSpPr>
        <p:spPr>
          <a:xfrm>
            <a:off x="4316413" y="1804988"/>
            <a:ext cx="604837" cy="217805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100" b="1" dirty="0">
                <a:solidFill>
                  <a:schemeClr val="tx1"/>
                </a:solidFill>
              </a:rPr>
              <a:t>W</a:t>
            </a:r>
          </a:p>
          <a:p>
            <a:pPr algn="ctr">
              <a:defRPr/>
            </a:pPr>
            <a:r>
              <a:rPr lang="en-US" sz="2100" b="1" dirty="0">
                <a:solidFill>
                  <a:schemeClr val="tx1"/>
                </a:solidFill>
              </a:rPr>
              <a:t>A</a:t>
            </a:r>
          </a:p>
          <a:p>
            <a:pPr algn="ctr">
              <a:defRPr/>
            </a:pPr>
            <a:r>
              <a:rPr lang="en-US" sz="2100" b="1" dirty="0">
                <a:solidFill>
                  <a:schemeClr val="tx1"/>
                </a:solidFill>
              </a:rPr>
              <a:t>N</a:t>
            </a:r>
          </a:p>
        </p:txBody>
      </p:sp>
      <p:sp>
        <p:nvSpPr>
          <p:cNvPr id="25" name="Rectangle 24">
            <a:extLst>
              <a:ext uri="{FF2B5EF4-FFF2-40B4-BE49-F238E27FC236}">
                <a16:creationId xmlns:a16="http://schemas.microsoft.com/office/drawing/2014/main" id="{FCC7A2CA-38E0-4055-864B-8D2DEA5FAEA1}"/>
              </a:ext>
            </a:extLst>
          </p:cNvPr>
          <p:cNvSpPr/>
          <p:nvPr/>
        </p:nvSpPr>
        <p:spPr>
          <a:xfrm>
            <a:off x="5213350" y="1814513"/>
            <a:ext cx="606425" cy="220980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100" b="1" dirty="0">
                <a:solidFill>
                  <a:schemeClr val="tx1"/>
                </a:solidFill>
              </a:rPr>
              <a:t>H</a:t>
            </a:r>
          </a:p>
          <a:p>
            <a:pPr algn="ctr">
              <a:defRPr/>
            </a:pPr>
            <a:r>
              <a:rPr lang="en-US" sz="2100" b="1" dirty="0">
                <a:solidFill>
                  <a:schemeClr val="tx1"/>
                </a:solidFill>
              </a:rPr>
              <a:t>E</a:t>
            </a:r>
          </a:p>
          <a:p>
            <a:pPr algn="ctr">
              <a:defRPr/>
            </a:pPr>
            <a:r>
              <a:rPr lang="en-US" sz="2100" b="1" dirty="0">
                <a:solidFill>
                  <a:schemeClr val="tx1"/>
                </a:solidFill>
              </a:rPr>
              <a:t>S</a:t>
            </a:r>
          </a:p>
        </p:txBody>
      </p:sp>
      <p:sp>
        <p:nvSpPr>
          <p:cNvPr id="26" name="Rectangle 25">
            <a:extLst>
              <a:ext uri="{FF2B5EF4-FFF2-40B4-BE49-F238E27FC236}">
                <a16:creationId xmlns:a16="http://schemas.microsoft.com/office/drawing/2014/main" id="{B682DA56-8038-4A8A-A891-BC3762505EF4}"/>
              </a:ext>
            </a:extLst>
          </p:cNvPr>
          <p:cNvSpPr/>
          <p:nvPr/>
        </p:nvSpPr>
        <p:spPr>
          <a:xfrm>
            <a:off x="6273800" y="1885950"/>
            <a:ext cx="604838" cy="2208213"/>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100" b="1" dirty="0">
                <a:solidFill>
                  <a:schemeClr val="tx1"/>
                </a:solidFill>
              </a:rPr>
              <a:t>M</a:t>
            </a:r>
          </a:p>
          <a:p>
            <a:pPr algn="ctr">
              <a:defRPr/>
            </a:pPr>
            <a:r>
              <a:rPr lang="en-US" sz="2100" b="1" dirty="0">
                <a:solidFill>
                  <a:schemeClr val="tx1"/>
                </a:solidFill>
              </a:rPr>
              <a:t>D</a:t>
            </a:r>
          </a:p>
          <a:p>
            <a:pPr algn="ctr">
              <a:defRPr/>
            </a:pPr>
            <a:r>
              <a:rPr lang="en-US" sz="2100" b="1" dirty="0">
                <a:solidFill>
                  <a:schemeClr val="tx1"/>
                </a:solidFill>
              </a:rPr>
              <a:t>M</a:t>
            </a:r>
          </a:p>
          <a:p>
            <a:pPr algn="ctr">
              <a:defRPr/>
            </a:pPr>
            <a:r>
              <a:rPr lang="en-US" sz="2100" b="1" dirty="0">
                <a:solidFill>
                  <a:schemeClr val="tx1"/>
                </a:solidFill>
              </a:rPr>
              <a:t>S</a:t>
            </a:r>
          </a:p>
        </p:txBody>
      </p:sp>
      <p:sp>
        <p:nvSpPr>
          <p:cNvPr id="111642" name="TextBox 27">
            <a:extLst>
              <a:ext uri="{FF2B5EF4-FFF2-40B4-BE49-F238E27FC236}">
                <a16:creationId xmlns:a16="http://schemas.microsoft.com/office/drawing/2014/main" id="{4891D6B3-FAC4-4A78-8C0C-F5173CA4B8C9}"/>
              </a:ext>
            </a:extLst>
          </p:cNvPr>
          <p:cNvSpPr txBox="1">
            <a:spLocks noChangeArrowheads="1"/>
          </p:cNvSpPr>
          <p:nvPr/>
        </p:nvSpPr>
        <p:spPr bwMode="auto">
          <a:xfrm>
            <a:off x="2233613" y="1201738"/>
            <a:ext cx="3449637"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a:r>
              <a:rPr lang="en-US" altLang="en-US" sz="1500" b="1" u="sng"/>
              <a:t>Domain 2</a:t>
            </a:r>
          </a:p>
          <a:p>
            <a:pPr algn="ctr"/>
            <a:r>
              <a:rPr lang="en-US" altLang="en-US" sz="1500" b="1"/>
              <a:t>Communication</a:t>
            </a:r>
          </a:p>
        </p:txBody>
      </p:sp>
      <p:sp>
        <p:nvSpPr>
          <p:cNvPr id="27" name="Rectangle 26">
            <a:extLst>
              <a:ext uri="{FF2B5EF4-FFF2-40B4-BE49-F238E27FC236}">
                <a16:creationId xmlns:a16="http://schemas.microsoft.com/office/drawing/2014/main" id="{0AF90477-1B64-485B-B77E-7B62AACAF077}"/>
              </a:ext>
            </a:extLst>
          </p:cNvPr>
          <p:cNvSpPr/>
          <p:nvPr/>
        </p:nvSpPr>
        <p:spPr>
          <a:xfrm>
            <a:off x="1068388" y="1795463"/>
            <a:ext cx="1090612" cy="725487"/>
          </a:xfrm>
          <a:prstGeom prst="rect">
            <a:avLst/>
          </a:prstGeom>
          <a:noFill/>
          <a:ln>
            <a:solidFill>
              <a:schemeClr val="tx1"/>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31" name="Rectangle 30">
            <a:extLst>
              <a:ext uri="{FF2B5EF4-FFF2-40B4-BE49-F238E27FC236}">
                <a16:creationId xmlns:a16="http://schemas.microsoft.com/office/drawing/2014/main" id="{1479DC8C-B2B3-44DB-8914-FA7899E9469C}"/>
              </a:ext>
            </a:extLst>
          </p:cNvPr>
          <p:cNvSpPr/>
          <p:nvPr/>
        </p:nvSpPr>
        <p:spPr>
          <a:xfrm>
            <a:off x="1058863" y="2551113"/>
            <a:ext cx="1089025" cy="725487"/>
          </a:xfrm>
          <a:prstGeom prst="rect">
            <a:avLst/>
          </a:prstGeom>
          <a:noFill/>
          <a:ln>
            <a:solidFill>
              <a:schemeClr val="tx1"/>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32" name="Rectangle 31">
            <a:extLst>
              <a:ext uri="{FF2B5EF4-FFF2-40B4-BE49-F238E27FC236}">
                <a16:creationId xmlns:a16="http://schemas.microsoft.com/office/drawing/2014/main" id="{F29FB761-4A86-43FD-BC9E-DD0D77C35184}"/>
              </a:ext>
            </a:extLst>
          </p:cNvPr>
          <p:cNvSpPr/>
          <p:nvPr/>
        </p:nvSpPr>
        <p:spPr>
          <a:xfrm>
            <a:off x="1058863" y="3306763"/>
            <a:ext cx="1089025" cy="727075"/>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33" name="Rectangle 32">
            <a:extLst>
              <a:ext uri="{FF2B5EF4-FFF2-40B4-BE49-F238E27FC236}">
                <a16:creationId xmlns:a16="http://schemas.microsoft.com/office/drawing/2014/main" id="{66A192EB-C608-4AE1-9E2C-D369439B5F61}"/>
              </a:ext>
            </a:extLst>
          </p:cNvPr>
          <p:cNvSpPr/>
          <p:nvPr/>
        </p:nvSpPr>
        <p:spPr>
          <a:xfrm>
            <a:off x="1079500" y="4154488"/>
            <a:ext cx="1089025" cy="736600"/>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34" name="Rectangle 33">
            <a:extLst>
              <a:ext uri="{FF2B5EF4-FFF2-40B4-BE49-F238E27FC236}">
                <a16:creationId xmlns:a16="http://schemas.microsoft.com/office/drawing/2014/main" id="{31E3FE47-CC34-46EB-93D2-8638FBE0F030}"/>
              </a:ext>
            </a:extLst>
          </p:cNvPr>
          <p:cNvSpPr/>
          <p:nvPr/>
        </p:nvSpPr>
        <p:spPr>
          <a:xfrm>
            <a:off x="1079500" y="4960938"/>
            <a:ext cx="1089025" cy="736600"/>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cxnSp>
        <p:nvCxnSpPr>
          <p:cNvPr id="40" name="Straight Arrow Connector 39">
            <a:extLst>
              <a:ext uri="{FF2B5EF4-FFF2-40B4-BE49-F238E27FC236}">
                <a16:creationId xmlns:a16="http://schemas.microsoft.com/office/drawing/2014/main" id="{58665A2A-50FB-45C4-BB42-797EF3EBB5EB}"/>
              </a:ext>
            </a:extLst>
          </p:cNvPr>
          <p:cNvCxnSpPr/>
          <p:nvPr/>
        </p:nvCxnSpPr>
        <p:spPr>
          <a:xfrm flipV="1">
            <a:off x="2041525" y="2185988"/>
            <a:ext cx="293688" cy="6350"/>
          </a:xfrm>
          <a:prstGeom prst="straightConnector1">
            <a:avLst/>
          </a:prstGeom>
          <a:ln w="28575">
            <a:solidFill>
              <a:srgbClr val="00206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1CD4E5D0-CD9A-4CC7-91A8-1BA092C772E8}"/>
              </a:ext>
            </a:extLst>
          </p:cNvPr>
          <p:cNvCxnSpPr/>
          <p:nvPr/>
        </p:nvCxnSpPr>
        <p:spPr>
          <a:xfrm flipV="1">
            <a:off x="2041525" y="2906713"/>
            <a:ext cx="293688" cy="6350"/>
          </a:xfrm>
          <a:prstGeom prst="straightConnector1">
            <a:avLst/>
          </a:prstGeom>
          <a:ln w="28575">
            <a:solidFill>
              <a:srgbClr val="00206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2D18B604-BB31-4466-937E-9EF30087689C}"/>
              </a:ext>
            </a:extLst>
          </p:cNvPr>
          <p:cNvCxnSpPr/>
          <p:nvPr/>
        </p:nvCxnSpPr>
        <p:spPr>
          <a:xfrm flipV="1">
            <a:off x="2049463" y="3930650"/>
            <a:ext cx="493712" cy="631825"/>
          </a:xfrm>
          <a:prstGeom prst="straightConnector1">
            <a:avLst/>
          </a:prstGeom>
          <a:ln w="28575">
            <a:solidFill>
              <a:srgbClr val="00206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87958552-89A3-498A-BC6F-0CB02949B3C9}"/>
              </a:ext>
            </a:extLst>
          </p:cNvPr>
          <p:cNvCxnSpPr/>
          <p:nvPr/>
        </p:nvCxnSpPr>
        <p:spPr>
          <a:xfrm flipV="1">
            <a:off x="2058988" y="3635375"/>
            <a:ext cx="293687" cy="6350"/>
          </a:xfrm>
          <a:prstGeom prst="straightConnector1">
            <a:avLst/>
          </a:prstGeom>
          <a:ln w="28575">
            <a:solidFill>
              <a:srgbClr val="00206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84A564AA-5BEE-475B-82DB-D40A04B2EABC}"/>
              </a:ext>
            </a:extLst>
          </p:cNvPr>
          <p:cNvCxnSpPr/>
          <p:nvPr/>
        </p:nvCxnSpPr>
        <p:spPr>
          <a:xfrm flipV="1">
            <a:off x="5800725" y="2879725"/>
            <a:ext cx="519113" cy="7938"/>
          </a:xfrm>
          <a:prstGeom prst="straightConnector1">
            <a:avLst/>
          </a:prstGeom>
          <a:ln w="38100">
            <a:solidFill>
              <a:schemeClr val="accent1">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4CD03309-DC1A-4FEF-B30A-70AC870CD7FA}"/>
              </a:ext>
            </a:extLst>
          </p:cNvPr>
          <p:cNvCxnSpPr/>
          <p:nvPr/>
        </p:nvCxnSpPr>
        <p:spPr>
          <a:xfrm flipV="1">
            <a:off x="2084388" y="3940175"/>
            <a:ext cx="476250" cy="1446213"/>
          </a:xfrm>
          <a:prstGeom prst="straightConnector1">
            <a:avLst/>
          </a:prstGeom>
          <a:ln w="28575">
            <a:solidFill>
              <a:srgbClr val="00206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9AB0DD43-0E4C-4E61-A73F-911F76B9EDC6}"/>
              </a:ext>
            </a:extLst>
          </p:cNvPr>
          <p:cNvCxnSpPr/>
          <p:nvPr/>
        </p:nvCxnSpPr>
        <p:spPr>
          <a:xfrm flipV="1">
            <a:off x="2058988" y="4008438"/>
            <a:ext cx="2455862" cy="554037"/>
          </a:xfrm>
          <a:prstGeom prst="straightConnector1">
            <a:avLst/>
          </a:prstGeom>
          <a:ln w="28575">
            <a:solidFill>
              <a:srgbClr val="00206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483A1936-8291-4297-8C90-12290CE06826}"/>
              </a:ext>
            </a:extLst>
          </p:cNvPr>
          <p:cNvCxnSpPr/>
          <p:nvPr/>
        </p:nvCxnSpPr>
        <p:spPr>
          <a:xfrm flipV="1">
            <a:off x="2076450" y="4000500"/>
            <a:ext cx="2533650" cy="1377950"/>
          </a:xfrm>
          <a:prstGeom prst="straightConnector1">
            <a:avLst/>
          </a:prstGeom>
          <a:ln w="28575">
            <a:solidFill>
              <a:srgbClr val="00206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FF31C246-470A-43CA-9D84-443BF5A72B28}"/>
              </a:ext>
            </a:extLst>
          </p:cNvPr>
          <p:cNvCxnSpPr/>
          <p:nvPr/>
        </p:nvCxnSpPr>
        <p:spPr>
          <a:xfrm flipV="1">
            <a:off x="2995613" y="2924175"/>
            <a:ext cx="295275" cy="6350"/>
          </a:xfrm>
          <a:prstGeom prst="straightConnector1">
            <a:avLst/>
          </a:prstGeom>
          <a:ln w="28575">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16FF9FD3-25CA-4BED-B9C3-3077A2AAFD27}"/>
              </a:ext>
            </a:extLst>
          </p:cNvPr>
          <p:cNvCxnSpPr/>
          <p:nvPr/>
        </p:nvCxnSpPr>
        <p:spPr>
          <a:xfrm flipV="1">
            <a:off x="3986213" y="2932113"/>
            <a:ext cx="293687" cy="6350"/>
          </a:xfrm>
          <a:prstGeom prst="straightConnector1">
            <a:avLst/>
          </a:prstGeom>
          <a:ln w="28575">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15D43866-B4AA-468A-A964-C2993DC7CD9E}"/>
              </a:ext>
            </a:extLst>
          </p:cNvPr>
          <p:cNvCxnSpPr/>
          <p:nvPr/>
        </p:nvCxnSpPr>
        <p:spPr>
          <a:xfrm flipV="1">
            <a:off x="4922838" y="2897188"/>
            <a:ext cx="293687" cy="7937"/>
          </a:xfrm>
          <a:prstGeom prst="straightConnector1">
            <a:avLst/>
          </a:prstGeom>
          <a:ln w="28575">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5" name="Rectangle 54">
            <a:extLst>
              <a:ext uri="{FF2B5EF4-FFF2-40B4-BE49-F238E27FC236}">
                <a16:creationId xmlns:a16="http://schemas.microsoft.com/office/drawing/2014/main" id="{2BFAF35A-03AA-4B1C-99CA-1B963B5CD3D6}"/>
              </a:ext>
            </a:extLst>
          </p:cNvPr>
          <p:cNvSpPr/>
          <p:nvPr/>
        </p:nvSpPr>
        <p:spPr>
          <a:xfrm>
            <a:off x="7518400" y="1773238"/>
            <a:ext cx="1371600" cy="4746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US" sz="1200" b="1" dirty="0"/>
              <a:t>Customer </a:t>
            </a:r>
          </a:p>
          <a:p>
            <a:pPr>
              <a:defRPr/>
            </a:pPr>
            <a:r>
              <a:rPr lang="en-US" sz="1200" b="1" dirty="0"/>
              <a:t>Portal</a:t>
            </a:r>
          </a:p>
        </p:txBody>
      </p:sp>
      <p:sp>
        <p:nvSpPr>
          <p:cNvPr id="58" name="TextBox 57">
            <a:extLst>
              <a:ext uri="{FF2B5EF4-FFF2-40B4-BE49-F238E27FC236}">
                <a16:creationId xmlns:a16="http://schemas.microsoft.com/office/drawing/2014/main" id="{65015CB6-64A7-4251-9A0D-05ECCD53FA02}"/>
              </a:ext>
            </a:extLst>
          </p:cNvPr>
          <p:cNvSpPr txBox="1"/>
          <p:nvPr/>
        </p:nvSpPr>
        <p:spPr>
          <a:xfrm>
            <a:off x="6073775" y="1243013"/>
            <a:ext cx="2933700" cy="531812"/>
          </a:xfrm>
          <a:prstGeom prst="rect">
            <a:avLst/>
          </a:prstGeom>
          <a:noFill/>
        </p:spPr>
        <p:txBody>
          <a:bodyPr>
            <a:spAutoFit/>
          </a:bodyPr>
          <a:lstStyle/>
          <a:p>
            <a:pPr algn="ctr">
              <a:defRPr/>
            </a:pPr>
            <a:r>
              <a:rPr lang="en-US" sz="1500" b="1" u="sng" dirty="0"/>
              <a:t>Domain 3</a:t>
            </a:r>
          </a:p>
          <a:p>
            <a:pPr algn="ctr">
              <a:defRPr/>
            </a:pPr>
            <a:r>
              <a:rPr lang="en-US" sz="1350" b="1" dirty="0"/>
              <a:t>MDMS &amp; Associated Applications</a:t>
            </a:r>
          </a:p>
        </p:txBody>
      </p:sp>
      <p:sp>
        <p:nvSpPr>
          <p:cNvPr id="59" name="Rectangle 58">
            <a:extLst>
              <a:ext uri="{FF2B5EF4-FFF2-40B4-BE49-F238E27FC236}">
                <a16:creationId xmlns:a16="http://schemas.microsoft.com/office/drawing/2014/main" id="{4FB2FC32-F24C-44F0-83F4-4A582935532C}"/>
              </a:ext>
            </a:extLst>
          </p:cNvPr>
          <p:cNvSpPr/>
          <p:nvPr/>
        </p:nvSpPr>
        <p:spPr>
          <a:xfrm>
            <a:off x="7518400" y="2297113"/>
            <a:ext cx="1358900" cy="585787"/>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US" sz="1200" b="1" dirty="0">
                <a:solidFill>
                  <a:schemeClr val="tx1"/>
                </a:solidFill>
              </a:rPr>
              <a:t>Outage Management System</a:t>
            </a:r>
          </a:p>
        </p:txBody>
      </p:sp>
      <p:sp>
        <p:nvSpPr>
          <p:cNvPr id="60" name="Rectangle 59">
            <a:extLst>
              <a:ext uri="{FF2B5EF4-FFF2-40B4-BE49-F238E27FC236}">
                <a16:creationId xmlns:a16="http://schemas.microsoft.com/office/drawing/2014/main" id="{8BA8815C-D796-4861-B6AF-8C5FA9B7521B}"/>
              </a:ext>
            </a:extLst>
          </p:cNvPr>
          <p:cNvSpPr/>
          <p:nvPr/>
        </p:nvSpPr>
        <p:spPr>
          <a:xfrm>
            <a:off x="7518400" y="2908300"/>
            <a:ext cx="1371600" cy="635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US" sz="1200" b="1" dirty="0"/>
              <a:t>Billing (Prepaid &amp; Postpaid) and</a:t>
            </a:r>
          </a:p>
          <a:p>
            <a:pPr>
              <a:defRPr/>
            </a:pPr>
            <a:r>
              <a:rPr lang="en-US" sz="1200" b="1" dirty="0"/>
              <a:t>Energy Auditing</a:t>
            </a:r>
          </a:p>
        </p:txBody>
      </p:sp>
      <p:sp>
        <p:nvSpPr>
          <p:cNvPr id="61" name="Rectangle 60">
            <a:extLst>
              <a:ext uri="{FF2B5EF4-FFF2-40B4-BE49-F238E27FC236}">
                <a16:creationId xmlns:a16="http://schemas.microsoft.com/office/drawing/2014/main" id="{11BD50BC-59FD-4F2A-B607-D0C192C5DDAF}"/>
              </a:ext>
            </a:extLst>
          </p:cNvPr>
          <p:cNvSpPr/>
          <p:nvPr/>
        </p:nvSpPr>
        <p:spPr>
          <a:xfrm>
            <a:off x="7518400" y="3581400"/>
            <a:ext cx="1371600" cy="423863"/>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US" sz="1200" b="1" dirty="0">
                <a:solidFill>
                  <a:schemeClr val="tx1"/>
                </a:solidFill>
              </a:rPr>
              <a:t>Demand</a:t>
            </a:r>
          </a:p>
          <a:p>
            <a:pPr>
              <a:defRPr/>
            </a:pPr>
            <a:r>
              <a:rPr lang="en-US" sz="1200" b="1" dirty="0">
                <a:solidFill>
                  <a:schemeClr val="tx1"/>
                </a:solidFill>
              </a:rPr>
              <a:t>Response</a:t>
            </a:r>
          </a:p>
        </p:txBody>
      </p:sp>
      <p:sp>
        <p:nvSpPr>
          <p:cNvPr id="62" name="Rectangle 61">
            <a:extLst>
              <a:ext uri="{FF2B5EF4-FFF2-40B4-BE49-F238E27FC236}">
                <a16:creationId xmlns:a16="http://schemas.microsoft.com/office/drawing/2014/main" id="{DC8632A9-87B6-4B9C-AE28-A505F81D27D5}"/>
              </a:ext>
            </a:extLst>
          </p:cNvPr>
          <p:cNvSpPr/>
          <p:nvPr/>
        </p:nvSpPr>
        <p:spPr>
          <a:xfrm>
            <a:off x="7518400" y="4030663"/>
            <a:ext cx="1371600" cy="5365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US" sz="1200" b="1" dirty="0"/>
              <a:t>Mobile Workforce</a:t>
            </a:r>
          </a:p>
          <a:p>
            <a:pPr>
              <a:defRPr/>
            </a:pPr>
            <a:r>
              <a:rPr lang="en-US" sz="1200" b="1" dirty="0"/>
              <a:t>Management</a:t>
            </a:r>
          </a:p>
        </p:txBody>
      </p:sp>
      <p:sp>
        <p:nvSpPr>
          <p:cNvPr id="63" name="Rectangle 62">
            <a:extLst>
              <a:ext uri="{FF2B5EF4-FFF2-40B4-BE49-F238E27FC236}">
                <a16:creationId xmlns:a16="http://schemas.microsoft.com/office/drawing/2014/main" id="{DD34234C-DAF3-4E61-9C5B-BE76187B8282}"/>
              </a:ext>
            </a:extLst>
          </p:cNvPr>
          <p:cNvSpPr/>
          <p:nvPr/>
        </p:nvSpPr>
        <p:spPr>
          <a:xfrm>
            <a:off x="7518400" y="4603750"/>
            <a:ext cx="1371600" cy="423863"/>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US" sz="1200" b="1" dirty="0">
                <a:solidFill>
                  <a:schemeClr val="tx1"/>
                </a:solidFill>
              </a:rPr>
              <a:t>Other Utility</a:t>
            </a:r>
          </a:p>
          <a:p>
            <a:pPr>
              <a:defRPr/>
            </a:pPr>
            <a:r>
              <a:rPr lang="en-US" sz="1200" b="1" dirty="0">
                <a:solidFill>
                  <a:schemeClr val="tx1"/>
                </a:solidFill>
              </a:rPr>
              <a:t>Applications</a:t>
            </a:r>
          </a:p>
        </p:txBody>
      </p:sp>
      <p:sp>
        <p:nvSpPr>
          <p:cNvPr id="64" name="Rectangle 63">
            <a:extLst>
              <a:ext uri="{FF2B5EF4-FFF2-40B4-BE49-F238E27FC236}">
                <a16:creationId xmlns:a16="http://schemas.microsoft.com/office/drawing/2014/main" id="{434116B2-D08C-4799-8C21-FD6926294526}"/>
              </a:ext>
            </a:extLst>
          </p:cNvPr>
          <p:cNvSpPr/>
          <p:nvPr/>
        </p:nvSpPr>
        <p:spPr>
          <a:xfrm>
            <a:off x="7518400" y="5221288"/>
            <a:ext cx="1371600" cy="5349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US" sz="1200" b="1" dirty="0"/>
              <a:t>Distribution</a:t>
            </a:r>
          </a:p>
          <a:p>
            <a:pPr>
              <a:defRPr/>
            </a:pPr>
            <a:r>
              <a:rPr lang="en-US" sz="1200" b="1" dirty="0"/>
              <a:t>Management</a:t>
            </a:r>
          </a:p>
          <a:p>
            <a:pPr>
              <a:defRPr/>
            </a:pPr>
            <a:r>
              <a:rPr lang="en-US" sz="1200" b="1" dirty="0"/>
              <a:t>System</a:t>
            </a:r>
          </a:p>
        </p:txBody>
      </p:sp>
      <p:cxnSp>
        <p:nvCxnSpPr>
          <p:cNvPr id="65" name="Straight Arrow Connector 64">
            <a:extLst>
              <a:ext uri="{FF2B5EF4-FFF2-40B4-BE49-F238E27FC236}">
                <a16:creationId xmlns:a16="http://schemas.microsoft.com/office/drawing/2014/main" id="{A98B21AE-FC20-4D92-AED4-C0D20E8AAFC7}"/>
              </a:ext>
            </a:extLst>
          </p:cNvPr>
          <p:cNvCxnSpPr/>
          <p:nvPr/>
        </p:nvCxnSpPr>
        <p:spPr>
          <a:xfrm>
            <a:off x="5464175" y="4033838"/>
            <a:ext cx="2009775" cy="1628775"/>
          </a:xfrm>
          <a:prstGeom prst="straightConnector1">
            <a:avLst/>
          </a:prstGeom>
          <a:ln w="28575">
            <a:solidFill>
              <a:srgbClr val="00206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9AFD1FDF-6791-4B9F-BA22-F4FEAFC62097}"/>
              </a:ext>
            </a:extLst>
          </p:cNvPr>
          <p:cNvCxnSpPr/>
          <p:nvPr/>
        </p:nvCxnSpPr>
        <p:spPr>
          <a:xfrm>
            <a:off x="7158038" y="1998663"/>
            <a:ext cx="12700" cy="331311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7BF2F5AD-9606-4D59-8C39-346E0DFF001E}"/>
              </a:ext>
            </a:extLst>
          </p:cNvPr>
          <p:cNvCxnSpPr/>
          <p:nvPr/>
        </p:nvCxnSpPr>
        <p:spPr>
          <a:xfrm>
            <a:off x="7154863" y="2014538"/>
            <a:ext cx="284162"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7E4D0CF4-0A0E-4BAA-A0D9-C6EEEC6963F6}"/>
              </a:ext>
            </a:extLst>
          </p:cNvPr>
          <p:cNvCxnSpPr/>
          <p:nvPr/>
        </p:nvCxnSpPr>
        <p:spPr>
          <a:xfrm>
            <a:off x="7170738" y="2595563"/>
            <a:ext cx="28575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898C8949-9B8D-4055-B2CC-957FF02E44E5}"/>
              </a:ext>
            </a:extLst>
          </p:cNvPr>
          <p:cNvCxnSpPr/>
          <p:nvPr/>
        </p:nvCxnSpPr>
        <p:spPr>
          <a:xfrm>
            <a:off x="7159625" y="3232150"/>
            <a:ext cx="28575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7433EC4D-4E3C-4E2C-86D6-D9DEF0E875FF}"/>
              </a:ext>
            </a:extLst>
          </p:cNvPr>
          <p:cNvCxnSpPr/>
          <p:nvPr/>
        </p:nvCxnSpPr>
        <p:spPr>
          <a:xfrm>
            <a:off x="7181850" y="3813175"/>
            <a:ext cx="28575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E8C91BB1-DFDA-491A-8B6C-59E622B26613}"/>
              </a:ext>
            </a:extLst>
          </p:cNvPr>
          <p:cNvCxnSpPr/>
          <p:nvPr/>
        </p:nvCxnSpPr>
        <p:spPr>
          <a:xfrm>
            <a:off x="7165975" y="4329113"/>
            <a:ext cx="28416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61C3F503-CFB7-4456-9CE6-92B704A14745}"/>
              </a:ext>
            </a:extLst>
          </p:cNvPr>
          <p:cNvCxnSpPr/>
          <p:nvPr/>
        </p:nvCxnSpPr>
        <p:spPr>
          <a:xfrm>
            <a:off x="7165975" y="4811713"/>
            <a:ext cx="28416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3FA063C3-FC0E-484B-85D7-31644065C0E9}"/>
              </a:ext>
            </a:extLst>
          </p:cNvPr>
          <p:cNvCxnSpPr/>
          <p:nvPr/>
        </p:nvCxnSpPr>
        <p:spPr>
          <a:xfrm>
            <a:off x="7170738" y="5305425"/>
            <a:ext cx="28575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515B9BDD-8194-4FCA-9C7B-57B3EDD45C64}"/>
              </a:ext>
            </a:extLst>
          </p:cNvPr>
          <p:cNvCxnSpPr/>
          <p:nvPr/>
        </p:nvCxnSpPr>
        <p:spPr>
          <a:xfrm flipH="1">
            <a:off x="6853238" y="2863850"/>
            <a:ext cx="322262" cy="635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11677" name="TextBox 1">
            <a:extLst>
              <a:ext uri="{FF2B5EF4-FFF2-40B4-BE49-F238E27FC236}">
                <a16:creationId xmlns:a16="http://schemas.microsoft.com/office/drawing/2014/main" id="{D15FE84D-29A4-496A-B199-156D43FF941C}"/>
              </a:ext>
            </a:extLst>
          </p:cNvPr>
          <p:cNvSpPr txBox="1">
            <a:spLocks noChangeArrowheads="1"/>
          </p:cNvSpPr>
          <p:nvPr/>
        </p:nvSpPr>
        <p:spPr bwMode="auto">
          <a:xfrm>
            <a:off x="152400" y="304800"/>
            <a:ext cx="88169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a:r>
              <a:rPr lang="en-US" altLang="en-US" sz="2800" b="1">
                <a:solidFill>
                  <a:srgbClr val="FF0000"/>
                </a:solidFill>
              </a:rPr>
              <a:t>Different Network Domain in AMI and Smart Grid</a:t>
            </a:r>
          </a:p>
        </p:txBody>
      </p:sp>
      <p:sp>
        <p:nvSpPr>
          <p:cNvPr id="111678" name="TextBox 2">
            <a:extLst>
              <a:ext uri="{FF2B5EF4-FFF2-40B4-BE49-F238E27FC236}">
                <a16:creationId xmlns:a16="http://schemas.microsoft.com/office/drawing/2014/main" id="{B2ACF663-BD39-4436-829E-C405525243B2}"/>
              </a:ext>
            </a:extLst>
          </p:cNvPr>
          <p:cNvSpPr txBox="1">
            <a:spLocks noChangeArrowheads="1"/>
          </p:cNvSpPr>
          <p:nvPr/>
        </p:nvSpPr>
        <p:spPr bwMode="auto">
          <a:xfrm>
            <a:off x="3124200" y="4724400"/>
            <a:ext cx="2862263"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r>
              <a:rPr lang="en-US" altLang="en-US" sz="1200" b="1" i="1"/>
              <a:t>NIC – Network Interface Card</a:t>
            </a:r>
          </a:p>
          <a:p>
            <a:r>
              <a:rPr lang="en-US" altLang="en-US" sz="1200" b="1" i="1"/>
              <a:t>FAN – Field Area Network</a:t>
            </a:r>
          </a:p>
          <a:p>
            <a:r>
              <a:rPr lang="en-US" altLang="en-US" sz="1200" b="1" i="1"/>
              <a:t>WAN – Wide Area Network</a:t>
            </a:r>
          </a:p>
          <a:p>
            <a:r>
              <a:rPr lang="en-US" altLang="en-US" sz="1200" b="1" i="1"/>
              <a:t>HES – Head End System</a:t>
            </a:r>
          </a:p>
          <a:p>
            <a:r>
              <a:rPr lang="en-US" altLang="en-US" sz="1200" b="1" i="1"/>
              <a:t>MDMS – Meter Data Management System</a:t>
            </a: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Title 1">
            <a:extLst>
              <a:ext uri="{FF2B5EF4-FFF2-40B4-BE49-F238E27FC236}">
                <a16:creationId xmlns:a16="http://schemas.microsoft.com/office/drawing/2014/main" id="{EDE4DD9F-3380-4AF8-95AE-4358AB0FD86D}"/>
              </a:ext>
            </a:extLst>
          </p:cNvPr>
          <p:cNvSpPr>
            <a:spLocks noGrp="1"/>
          </p:cNvSpPr>
          <p:nvPr>
            <p:ph type="title"/>
          </p:nvPr>
        </p:nvSpPr>
        <p:spPr>
          <a:xfrm>
            <a:off x="457200" y="274638"/>
            <a:ext cx="8229600" cy="639762"/>
          </a:xfrm>
        </p:spPr>
        <p:txBody>
          <a:bodyPr/>
          <a:lstStyle/>
          <a:p>
            <a:r>
              <a:rPr lang="en-US" altLang="en-US" sz="3200" b="1">
                <a:solidFill>
                  <a:srgbClr val="FF0000"/>
                </a:solidFill>
              </a:rPr>
              <a:t>Communication Technology in Different Layer of AMI and Smart Grid</a:t>
            </a:r>
          </a:p>
        </p:txBody>
      </p:sp>
      <p:graphicFrame>
        <p:nvGraphicFramePr>
          <p:cNvPr id="4" name="Content Placeholder 3">
            <a:extLst>
              <a:ext uri="{FF2B5EF4-FFF2-40B4-BE49-F238E27FC236}">
                <a16:creationId xmlns:a16="http://schemas.microsoft.com/office/drawing/2014/main" id="{58F45E0B-6BDE-4614-89EA-FBA423B20015}"/>
              </a:ext>
            </a:extLst>
          </p:cNvPr>
          <p:cNvGraphicFramePr>
            <a:graphicFrameLocks noGrp="1"/>
          </p:cNvGraphicFramePr>
          <p:nvPr>
            <p:ph idx="1"/>
          </p:nvPr>
        </p:nvGraphicFramePr>
        <p:xfrm>
          <a:off x="179388" y="1125538"/>
          <a:ext cx="8856662" cy="4906963"/>
        </p:xfrm>
        <a:graphic>
          <a:graphicData uri="http://schemas.openxmlformats.org/drawingml/2006/table">
            <a:tbl>
              <a:tblPr firstRow="1" firstCol="1" bandRow="1">
                <a:tableStyleId>{5C22544A-7EE6-4342-B048-85BDC9FD1C3A}</a:tableStyleId>
              </a:tblPr>
              <a:tblGrid>
                <a:gridCol w="1762691">
                  <a:extLst>
                    <a:ext uri="{9D8B030D-6E8A-4147-A177-3AD203B41FA5}">
                      <a16:colId xmlns:a16="http://schemas.microsoft.com/office/drawing/2014/main" val="20000"/>
                    </a:ext>
                  </a:extLst>
                </a:gridCol>
                <a:gridCol w="2297882">
                  <a:extLst>
                    <a:ext uri="{9D8B030D-6E8A-4147-A177-3AD203B41FA5}">
                      <a16:colId xmlns:a16="http://schemas.microsoft.com/office/drawing/2014/main" val="20001"/>
                    </a:ext>
                  </a:extLst>
                </a:gridCol>
                <a:gridCol w="2203895">
                  <a:extLst>
                    <a:ext uri="{9D8B030D-6E8A-4147-A177-3AD203B41FA5}">
                      <a16:colId xmlns:a16="http://schemas.microsoft.com/office/drawing/2014/main" val="20002"/>
                    </a:ext>
                  </a:extLst>
                </a:gridCol>
                <a:gridCol w="2592194">
                  <a:extLst>
                    <a:ext uri="{9D8B030D-6E8A-4147-A177-3AD203B41FA5}">
                      <a16:colId xmlns:a16="http://schemas.microsoft.com/office/drawing/2014/main" val="20003"/>
                    </a:ext>
                  </a:extLst>
                </a:gridCol>
              </a:tblGrid>
              <a:tr h="895785">
                <a:tc>
                  <a:txBody>
                    <a:bodyPr/>
                    <a:lstStyle/>
                    <a:p>
                      <a:pPr marL="0" marR="0" algn="ctr">
                        <a:lnSpc>
                          <a:spcPct val="90000"/>
                        </a:lnSpc>
                        <a:spcBef>
                          <a:spcPts val="0"/>
                        </a:spcBef>
                        <a:spcAft>
                          <a:spcPts val="0"/>
                        </a:spcAft>
                      </a:pPr>
                      <a:r>
                        <a:rPr lang="en-US" sz="2000" dirty="0">
                          <a:effectLst/>
                        </a:rPr>
                        <a:t>Technology / protocol</a:t>
                      </a:r>
                      <a:endParaRPr lang="en-US" sz="2000" dirty="0">
                        <a:effectLst/>
                        <a:latin typeface="Calibri" panose="020F0502020204030204" pitchFamily="34" charset="0"/>
                        <a:ea typeface="Calibri" panose="020F0502020204030204" pitchFamily="34" charset="0"/>
                        <a:cs typeface="Vrinda" panose="02000500000000020004" pitchFamily="2" charset="0"/>
                      </a:endParaRPr>
                    </a:p>
                  </a:txBody>
                  <a:tcPr marL="68578" marR="68578" marT="0" marB="0" anchor="ctr"/>
                </a:tc>
                <a:tc>
                  <a:txBody>
                    <a:bodyPr/>
                    <a:lstStyle/>
                    <a:p>
                      <a:pPr marL="0" marR="0" algn="ctr">
                        <a:lnSpc>
                          <a:spcPct val="90000"/>
                        </a:lnSpc>
                        <a:spcBef>
                          <a:spcPts val="0"/>
                        </a:spcBef>
                        <a:spcAft>
                          <a:spcPts val="0"/>
                        </a:spcAft>
                      </a:pPr>
                      <a:r>
                        <a:rPr lang="en-US" sz="2000">
                          <a:effectLst/>
                        </a:rPr>
                        <a:t>Home Area Network (HAN)</a:t>
                      </a:r>
                      <a:endParaRPr lang="en-US" sz="2000">
                        <a:effectLst/>
                        <a:latin typeface="Calibri" panose="020F0502020204030204" pitchFamily="34" charset="0"/>
                        <a:ea typeface="Calibri" panose="020F0502020204030204" pitchFamily="34" charset="0"/>
                        <a:cs typeface="Vrinda" panose="02000500000000020004" pitchFamily="2" charset="0"/>
                      </a:endParaRPr>
                    </a:p>
                  </a:txBody>
                  <a:tcPr marL="68578" marR="68578" marT="0" marB="0" anchor="ctr"/>
                </a:tc>
                <a:tc>
                  <a:txBody>
                    <a:bodyPr/>
                    <a:lstStyle/>
                    <a:p>
                      <a:pPr marL="0" marR="0" algn="ctr">
                        <a:lnSpc>
                          <a:spcPct val="90000"/>
                        </a:lnSpc>
                        <a:spcBef>
                          <a:spcPts val="0"/>
                        </a:spcBef>
                        <a:spcAft>
                          <a:spcPts val="0"/>
                        </a:spcAft>
                      </a:pPr>
                      <a:r>
                        <a:rPr lang="en-US" sz="2000" dirty="0">
                          <a:effectLst/>
                        </a:rPr>
                        <a:t>Last mile/ NAN/FAN</a:t>
                      </a:r>
                      <a:endParaRPr lang="en-US" sz="2000" dirty="0">
                        <a:effectLst/>
                        <a:latin typeface="Calibri" panose="020F0502020204030204" pitchFamily="34" charset="0"/>
                        <a:ea typeface="Calibri" panose="020F0502020204030204" pitchFamily="34" charset="0"/>
                        <a:cs typeface="Vrinda" panose="02000500000000020004" pitchFamily="2" charset="0"/>
                      </a:endParaRPr>
                    </a:p>
                  </a:txBody>
                  <a:tcPr marL="68578" marR="68578" marT="0" marB="0" anchor="ctr"/>
                </a:tc>
                <a:tc>
                  <a:txBody>
                    <a:bodyPr/>
                    <a:lstStyle/>
                    <a:p>
                      <a:pPr marL="0" marR="0" algn="ctr">
                        <a:lnSpc>
                          <a:spcPct val="90000"/>
                        </a:lnSpc>
                        <a:spcBef>
                          <a:spcPts val="0"/>
                        </a:spcBef>
                        <a:spcAft>
                          <a:spcPts val="0"/>
                        </a:spcAft>
                      </a:pPr>
                      <a:r>
                        <a:rPr lang="en-US" sz="2000" dirty="0">
                          <a:effectLst/>
                        </a:rPr>
                        <a:t>Wide Area Network (WAN) / Backhaul</a:t>
                      </a:r>
                      <a:endParaRPr lang="en-US" sz="2000" dirty="0">
                        <a:effectLst/>
                        <a:latin typeface="Calibri" panose="020F0502020204030204" pitchFamily="34" charset="0"/>
                        <a:ea typeface="Calibri" panose="020F0502020204030204" pitchFamily="34" charset="0"/>
                        <a:cs typeface="Vrinda" panose="02000500000000020004" pitchFamily="2" charset="0"/>
                      </a:endParaRPr>
                    </a:p>
                  </a:txBody>
                  <a:tcPr marL="68578" marR="68578" marT="0" marB="0" anchor="ctr"/>
                </a:tc>
                <a:extLst>
                  <a:ext uri="{0D108BD9-81ED-4DB2-BD59-A6C34878D82A}">
                    <a16:rowId xmlns:a16="http://schemas.microsoft.com/office/drawing/2014/main" val="10000"/>
                  </a:ext>
                </a:extLst>
              </a:tr>
              <a:tr h="2005589">
                <a:tc>
                  <a:txBody>
                    <a:bodyPr/>
                    <a:lstStyle/>
                    <a:p>
                      <a:pPr marL="0" marR="0" algn="ctr">
                        <a:lnSpc>
                          <a:spcPct val="90000"/>
                        </a:lnSpc>
                        <a:spcBef>
                          <a:spcPts val="0"/>
                        </a:spcBef>
                        <a:spcAft>
                          <a:spcPts val="0"/>
                        </a:spcAft>
                      </a:pPr>
                      <a:r>
                        <a:rPr lang="en-US" sz="2000" dirty="0">
                          <a:effectLst/>
                        </a:rPr>
                        <a:t>Wireless</a:t>
                      </a:r>
                      <a:endParaRPr lang="en-US" sz="2000" dirty="0">
                        <a:effectLst/>
                        <a:latin typeface="Calibri" panose="020F0502020204030204" pitchFamily="34" charset="0"/>
                        <a:ea typeface="Calibri" panose="020F0502020204030204" pitchFamily="34" charset="0"/>
                        <a:cs typeface="Vrinda" panose="02000500000000020004" pitchFamily="2" charset="0"/>
                      </a:endParaRPr>
                    </a:p>
                  </a:txBody>
                  <a:tcPr marL="68578" marR="68578" marT="0" marB="0" anchor="ctr"/>
                </a:tc>
                <a:tc>
                  <a:txBody>
                    <a:bodyPr/>
                    <a:lstStyle/>
                    <a:p>
                      <a:pPr marL="342900" marR="0" lvl="0" indent="-342900">
                        <a:lnSpc>
                          <a:spcPct val="90000"/>
                        </a:lnSpc>
                        <a:spcBef>
                          <a:spcPts val="0"/>
                        </a:spcBef>
                        <a:spcAft>
                          <a:spcPts val="0"/>
                        </a:spcAft>
                        <a:buSzPts val="1400"/>
                        <a:buFont typeface="Symbol" panose="05050102010706020507" pitchFamily="18" charset="2"/>
                        <a:buChar char=""/>
                      </a:pPr>
                      <a:r>
                        <a:rPr lang="en-US" sz="2000">
                          <a:effectLst/>
                        </a:rPr>
                        <a:t>RF mesh</a:t>
                      </a:r>
                    </a:p>
                    <a:p>
                      <a:pPr marL="342900" marR="0" lvl="0" indent="-342900">
                        <a:lnSpc>
                          <a:spcPct val="90000"/>
                        </a:lnSpc>
                        <a:spcBef>
                          <a:spcPts val="0"/>
                        </a:spcBef>
                        <a:spcAft>
                          <a:spcPts val="0"/>
                        </a:spcAft>
                        <a:buSzPts val="1400"/>
                        <a:buFont typeface="Symbol" panose="05050102010706020507" pitchFamily="18" charset="2"/>
                        <a:buChar char=""/>
                      </a:pPr>
                      <a:r>
                        <a:rPr lang="en-US" sz="2000">
                          <a:effectLst/>
                        </a:rPr>
                        <a:t>ZigBee</a:t>
                      </a:r>
                    </a:p>
                    <a:p>
                      <a:pPr marL="342900" marR="0" lvl="0" indent="-342900">
                        <a:lnSpc>
                          <a:spcPct val="90000"/>
                        </a:lnSpc>
                        <a:spcBef>
                          <a:spcPts val="0"/>
                        </a:spcBef>
                        <a:spcAft>
                          <a:spcPts val="0"/>
                        </a:spcAft>
                        <a:buSzPts val="1400"/>
                        <a:buFont typeface="Symbol" panose="05050102010706020507" pitchFamily="18" charset="2"/>
                        <a:buChar char=""/>
                      </a:pPr>
                      <a:r>
                        <a:rPr lang="en-US" sz="2000">
                          <a:effectLst/>
                        </a:rPr>
                        <a:t>Wi-Fi</a:t>
                      </a:r>
                    </a:p>
                    <a:p>
                      <a:pPr marL="342900" marR="0" lvl="0" indent="-342900">
                        <a:lnSpc>
                          <a:spcPct val="90000"/>
                        </a:lnSpc>
                        <a:spcBef>
                          <a:spcPts val="0"/>
                        </a:spcBef>
                        <a:spcAft>
                          <a:spcPts val="0"/>
                        </a:spcAft>
                        <a:buSzPts val="1400"/>
                        <a:buFont typeface="Symbol" panose="05050102010706020507" pitchFamily="18" charset="2"/>
                        <a:buChar char=""/>
                      </a:pPr>
                      <a:r>
                        <a:rPr lang="en-US" sz="2000">
                          <a:effectLst/>
                        </a:rPr>
                        <a:t>Bluetooth</a:t>
                      </a:r>
                    </a:p>
                    <a:p>
                      <a:pPr marL="342900" marR="0" lvl="0" indent="-342900" algn="just">
                        <a:lnSpc>
                          <a:spcPct val="90000"/>
                        </a:lnSpc>
                        <a:spcBef>
                          <a:spcPts val="0"/>
                        </a:spcBef>
                        <a:spcAft>
                          <a:spcPts val="0"/>
                        </a:spcAft>
                        <a:buSzPts val="1400"/>
                        <a:buFont typeface="Symbol" panose="05050102010706020507" pitchFamily="18" charset="2"/>
                        <a:buChar char=""/>
                      </a:pPr>
                      <a:r>
                        <a:rPr lang="en-US" sz="2000">
                          <a:effectLst/>
                        </a:rPr>
                        <a:t>NFC</a:t>
                      </a:r>
                      <a:endParaRPr lang="en-US" sz="2000">
                        <a:effectLst/>
                        <a:latin typeface="Calibri" panose="020F0502020204030204" pitchFamily="34" charset="0"/>
                        <a:ea typeface="Symbol" panose="05050102010706020507" pitchFamily="18" charset="2"/>
                        <a:cs typeface="Symbol" panose="05050102010706020507" pitchFamily="18" charset="2"/>
                      </a:endParaRPr>
                    </a:p>
                  </a:txBody>
                  <a:tcPr marL="68578" marR="68578" marT="0" marB="0" anchor="ctr"/>
                </a:tc>
                <a:tc>
                  <a:txBody>
                    <a:bodyPr/>
                    <a:lstStyle/>
                    <a:p>
                      <a:pPr marL="342900" marR="0" lvl="0" indent="-342900">
                        <a:lnSpc>
                          <a:spcPct val="90000"/>
                        </a:lnSpc>
                        <a:spcBef>
                          <a:spcPts val="0"/>
                        </a:spcBef>
                        <a:spcAft>
                          <a:spcPts val="0"/>
                        </a:spcAft>
                        <a:buSzPts val="1400"/>
                        <a:buFont typeface="Symbol" panose="05050102010706020507" pitchFamily="18" charset="2"/>
                        <a:buChar char=""/>
                      </a:pPr>
                      <a:r>
                        <a:rPr lang="en-US" sz="2000" b="1" dirty="0">
                          <a:solidFill>
                            <a:srgbClr val="FF0000"/>
                          </a:solidFill>
                          <a:effectLst/>
                        </a:rPr>
                        <a:t>RF mesh</a:t>
                      </a:r>
                    </a:p>
                    <a:p>
                      <a:pPr marL="342900" marR="0" lvl="0" indent="-342900">
                        <a:lnSpc>
                          <a:spcPct val="90000"/>
                        </a:lnSpc>
                        <a:spcBef>
                          <a:spcPts val="0"/>
                        </a:spcBef>
                        <a:spcAft>
                          <a:spcPts val="0"/>
                        </a:spcAft>
                        <a:buSzPts val="1400"/>
                        <a:buFont typeface="Symbol" panose="05050102010706020507" pitchFamily="18" charset="2"/>
                        <a:buChar char=""/>
                      </a:pPr>
                      <a:r>
                        <a:rPr lang="en-US" sz="2000" dirty="0" err="1">
                          <a:effectLst/>
                        </a:rPr>
                        <a:t>ZigBee</a:t>
                      </a:r>
                      <a:endParaRPr lang="en-US" sz="2000" dirty="0">
                        <a:effectLst/>
                      </a:endParaRPr>
                    </a:p>
                    <a:p>
                      <a:pPr marL="342900" marR="0" lvl="0" indent="-342900">
                        <a:lnSpc>
                          <a:spcPct val="90000"/>
                        </a:lnSpc>
                        <a:spcBef>
                          <a:spcPts val="0"/>
                        </a:spcBef>
                        <a:spcAft>
                          <a:spcPts val="0"/>
                        </a:spcAft>
                        <a:buSzPts val="1400"/>
                        <a:buFont typeface="Symbol" panose="05050102010706020507" pitchFamily="18" charset="2"/>
                        <a:buChar char=""/>
                      </a:pPr>
                      <a:r>
                        <a:rPr lang="en-US" sz="2000" dirty="0">
                          <a:effectLst/>
                        </a:rPr>
                        <a:t>Wi-Fi</a:t>
                      </a:r>
                    </a:p>
                    <a:p>
                      <a:pPr marL="211455" marR="0">
                        <a:lnSpc>
                          <a:spcPct val="90000"/>
                        </a:lnSpc>
                        <a:spcBef>
                          <a:spcPts val="0"/>
                        </a:spcBef>
                        <a:spcAft>
                          <a:spcPts val="0"/>
                        </a:spcAft>
                      </a:pPr>
                      <a:r>
                        <a:rPr lang="en-US" sz="2000" dirty="0">
                          <a:effectLst/>
                        </a:rPr>
                        <a:t> </a:t>
                      </a:r>
                      <a:endParaRPr lang="en-US" sz="2000" dirty="0">
                        <a:effectLst/>
                        <a:latin typeface="Calibri" panose="020F0502020204030204" pitchFamily="34" charset="0"/>
                        <a:ea typeface="Calibri" panose="020F0502020204030204" pitchFamily="34" charset="0"/>
                        <a:cs typeface="Vrinda" panose="02000500000000020004" pitchFamily="2" charset="0"/>
                      </a:endParaRPr>
                    </a:p>
                  </a:txBody>
                  <a:tcPr marL="68578" marR="68578" marT="0" marB="0" anchor="ctr"/>
                </a:tc>
                <a:tc>
                  <a:txBody>
                    <a:bodyPr/>
                    <a:lstStyle/>
                    <a:p>
                      <a:pPr marL="342900" marR="0" lvl="0" indent="-342900">
                        <a:lnSpc>
                          <a:spcPct val="90000"/>
                        </a:lnSpc>
                        <a:spcBef>
                          <a:spcPts val="0"/>
                        </a:spcBef>
                        <a:spcAft>
                          <a:spcPts val="0"/>
                        </a:spcAft>
                        <a:buSzPts val="1400"/>
                        <a:buFont typeface="Symbol" panose="05050102010706020507" pitchFamily="18" charset="2"/>
                        <a:buChar char=""/>
                      </a:pPr>
                      <a:r>
                        <a:rPr lang="en-US" sz="2000" b="1" dirty="0">
                          <a:solidFill>
                            <a:srgbClr val="FF0000"/>
                          </a:solidFill>
                          <a:effectLst/>
                        </a:rPr>
                        <a:t>Cellular/GPRS</a:t>
                      </a:r>
                    </a:p>
                    <a:p>
                      <a:pPr marL="342900" marR="0" lvl="0" indent="-342900">
                        <a:lnSpc>
                          <a:spcPct val="90000"/>
                        </a:lnSpc>
                        <a:spcBef>
                          <a:spcPts val="0"/>
                        </a:spcBef>
                        <a:spcAft>
                          <a:spcPts val="0"/>
                        </a:spcAft>
                        <a:buSzPts val="1400"/>
                        <a:buFont typeface="Symbol" panose="05050102010706020507" pitchFamily="18" charset="2"/>
                        <a:buChar char=""/>
                      </a:pPr>
                      <a:r>
                        <a:rPr lang="en-US" sz="2000" dirty="0">
                          <a:effectLst/>
                        </a:rPr>
                        <a:t>Satellite</a:t>
                      </a:r>
                    </a:p>
                    <a:p>
                      <a:pPr marL="342900" marR="0" lvl="0" indent="-342900">
                        <a:lnSpc>
                          <a:spcPct val="90000"/>
                        </a:lnSpc>
                        <a:spcBef>
                          <a:spcPts val="0"/>
                        </a:spcBef>
                        <a:spcAft>
                          <a:spcPts val="0"/>
                        </a:spcAft>
                        <a:buSzPts val="1400"/>
                        <a:buFont typeface="Symbol" panose="05050102010706020507" pitchFamily="18" charset="2"/>
                        <a:buChar char=""/>
                      </a:pPr>
                      <a:r>
                        <a:rPr lang="en-US" sz="2000" dirty="0">
                          <a:effectLst/>
                        </a:rPr>
                        <a:t>Private Microwave Radio</a:t>
                      </a:r>
                      <a:endParaRPr lang="en-US" sz="2000" dirty="0">
                        <a:effectLst/>
                        <a:latin typeface="Calibri" panose="020F0502020204030204" pitchFamily="34" charset="0"/>
                        <a:ea typeface="Symbol" panose="05050102010706020507" pitchFamily="18" charset="2"/>
                        <a:cs typeface="Symbol" panose="05050102010706020507" pitchFamily="18" charset="2"/>
                      </a:endParaRPr>
                    </a:p>
                  </a:txBody>
                  <a:tcPr marL="68578" marR="68578" marT="0" marB="0" anchor="ctr"/>
                </a:tc>
                <a:extLst>
                  <a:ext uri="{0D108BD9-81ED-4DB2-BD59-A6C34878D82A}">
                    <a16:rowId xmlns:a16="http://schemas.microsoft.com/office/drawing/2014/main" val="10001"/>
                  </a:ext>
                </a:extLst>
              </a:tr>
              <a:tr h="2005589">
                <a:tc>
                  <a:txBody>
                    <a:bodyPr/>
                    <a:lstStyle/>
                    <a:p>
                      <a:pPr marL="0" marR="0" algn="ctr">
                        <a:lnSpc>
                          <a:spcPct val="90000"/>
                        </a:lnSpc>
                        <a:spcBef>
                          <a:spcPts val="0"/>
                        </a:spcBef>
                        <a:spcAft>
                          <a:spcPts val="0"/>
                        </a:spcAft>
                      </a:pPr>
                      <a:r>
                        <a:rPr lang="en-US" sz="2000" dirty="0">
                          <a:effectLst/>
                        </a:rPr>
                        <a:t>Wired</a:t>
                      </a:r>
                      <a:endParaRPr lang="en-US" sz="2000" dirty="0">
                        <a:effectLst/>
                        <a:latin typeface="Calibri" panose="020F0502020204030204" pitchFamily="34" charset="0"/>
                        <a:ea typeface="Calibri" panose="020F0502020204030204" pitchFamily="34" charset="0"/>
                        <a:cs typeface="Vrinda" panose="02000500000000020004" pitchFamily="2" charset="0"/>
                      </a:endParaRPr>
                    </a:p>
                  </a:txBody>
                  <a:tcPr marL="68578" marR="68578" marT="0" marB="0" anchor="ctr"/>
                </a:tc>
                <a:tc>
                  <a:txBody>
                    <a:bodyPr/>
                    <a:lstStyle/>
                    <a:p>
                      <a:pPr marL="342900" marR="0" lvl="0" indent="-342900">
                        <a:lnSpc>
                          <a:spcPct val="90000"/>
                        </a:lnSpc>
                        <a:spcBef>
                          <a:spcPts val="0"/>
                        </a:spcBef>
                        <a:spcAft>
                          <a:spcPts val="0"/>
                        </a:spcAft>
                        <a:buSzPts val="1400"/>
                        <a:buFont typeface="Symbol" panose="05050102010706020507" pitchFamily="18" charset="2"/>
                        <a:buChar char=""/>
                      </a:pPr>
                      <a:r>
                        <a:rPr lang="en-US" sz="2000" dirty="0">
                          <a:effectLst/>
                        </a:rPr>
                        <a:t>PLC</a:t>
                      </a:r>
                    </a:p>
                    <a:p>
                      <a:pPr marL="342900" marR="0" lvl="0" indent="-342900">
                        <a:lnSpc>
                          <a:spcPct val="90000"/>
                        </a:lnSpc>
                        <a:spcBef>
                          <a:spcPts val="0"/>
                        </a:spcBef>
                        <a:spcAft>
                          <a:spcPts val="0"/>
                        </a:spcAft>
                        <a:buSzPts val="1400"/>
                        <a:buFont typeface="Symbol" panose="05050102010706020507" pitchFamily="18" charset="2"/>
                        <a:buChar char=""/>
                      </a:pPr>
                      <a:r>
                        <a:rPr lang="en-US" sz="2000" dirty="0">
                          <a:effectLst/>
                        </a:rPr>
                        <a:t>Ethernet</a:t>
                      </a:r>
                    </a:p>
                    <a:p>
                      <a:pPr marL="342900" marR="0" lvl="0" indent="-342900">
                        <a:lnSpc>
                          <a:spcPct val="90000"/>
                        </a:lnSpc>
                        <a:spcBef>
                          <a:spcPts val="0"/>
                        </a:spcBef>
                        <a:spcAft>
                          <a:spcPts val="0"/>
                        </a:spcAft>
                        <a:buSzPts val="1400"/>
                        <a:buFont typeface="Symbol" panose="05050102010706020507" pitchFamily="18" charset="2"/>
                        <a:buChar char=""/>
                      </a:pPr>
                      <a:r>
                        <a:rPr lang="en-US" sz="2000" dirty="0">
                          <a:effectLst/>
                        </a:rPr>
                        <a:t>Serial interfaces (RS-232, RS-485)</a:t>
                      </a:r>
                      <a:endParaRPr lang="en-US" sz="2000" dirty="0">
                        <a:effectLst/>
                        <a:latin typeface="Calibri" panose="020F0502020204030204" pitchFamily="34" charset="0"/>
                        <a:ea typeface="Symbol" panose="05050102010706020507" pitchFamily="18" charset="2"/>
                        <a:cs typeface="Symbol" panose="05050102010706020507" pitchFamily="18" charset="2"/>
                      </a:endParaRPr>
                    </a:p>
                  </a:txBody>
                  <a:tcPr marL="68578" marR="68578" marT="0" marB="0" anchor="ctr"/>
                </a:tc>
                <a:tc>
                  <a:txBody>
                    <a:bodyPr/>
                    <a:lstStyle/>
                    <a:p>
                      <a:pPr marL="342900" marR="0" lvl="0" indent="-342900">
                        <a:lnSpc>
                          <a:spcPct val="90000"/>
                        </a:lnSpc>
                        <a:spcBef>
                          <a:spcPts val="0"/>
                        </a:spcBef>
                        <a:spcAft>
                          <a:spcPts val="0"/>
                        </a:spcAft>
                        <a:buSzPts val="1400"/>
                        <a:buFont typeface="Symbol" panose="05050102010706020507" pitchFamily="18" charset="2"/>
                        <a:buChar char=""/>
                      </a:pPr>
                      <a:r>
                        <a:rPr lang="en-US" sz="2000" b="1" dirty="0">
                          <a:solidFill>
                            <a:srgbClr val="FF0000"/>
                          </a:solidFill>
                          <a:effectLst/>
                        </a:rPr>
                        <a:t>PLC</a:t>
                      </a:r>
                    </a:p>
                    <a:p>
                      <a:pPr marL="342900" marR="0" lvl="0" indent="-342900">
                        <a:lnSpc>
                          <a:spcPct val="90000"/>
                        </a:lnSpc>
                        <a:spcBef>
                          <a:spcPts val="0"/>
                        </a:spcBef>
                        <a:spcAft>
                          <a:spcPts val="0"/>
                        </a:spcAft>
                        <a:buSzPts val="1400"/>
                        <a:buFont typeface="Symbol" panose="05050102010706020507" pitchFamily="18" charset="2"/>
                        <a:buChar char=""/>
                      </a:pPr>
                      <a:r>
                        <a:rPr lang="en-US" sz="2000" dirty="0">
                          <a:effectLst/>
                        </a:rPr>
                        <a:t>Ethernet</a:t>
                      </a:r>
                    </a:p>
                    <a:p>
                      <a:pPr marL="342900" marR="0" lvl="0" indent="-342900">
                        <a:lnSpc>
                          <a:spcPct val="90000"/>
                        </a:lnSpc>
                        <a:spcBef>
                          <a:spcPts val="0"/>
                        </a:spcBef>
                        <a:spcAft>
                          <a:spcPts val="0"/>
                        </a:spcAft>
                        <a:buSzPts val="1400"/>
                        <a:buFont typeface="Symbol" panose="05050102010706020507" pitchFamily="18" charset="2"/>
                        <a:buChar char=""/>
                      </a:pPr>
                      <a:r>
                        <a:rPr lang="en-US" sz="2000" dirty="0">
                          <a:effectLst/>
                        </a:rPr>
                        <a:t>Serial interfaces (RS-232, </a:t>
                      </a:r>
                      <a:r>
                        <a:rPr lang="en-US" sz="2000" b="1" dirty="0">
                          <a:solidFill>
                            <a:srgbClr val="FF0000"/>
                          </a:solidFill>
                          <a:effectLst/>
                        </a:rPr>
                        <a:t>RS-485</a:t>
                      </a:r>
                      <a:r>
                        <a:rPr lang="en-US" sz="2000" dirty="0">
                          <a:effectLst/>
                        </a:rPr>
                        <a:t>)</a:t>
                      </a:r>
                    </a:p>
                    <a:p>
                      <a:pPr marL="342900" marR="0" lvl="0" indent="-342900">
                        <a:lnSpc>
                          <a:spcPct val="90000"/>
                        </a:lnSpc>
                        <a:spcBef>
                          <a:spcPts val="0"/>
                        </a:spcBef>
                        <a:spcAft>
                          <a:spcPts val="0"/>
                        </a:spcAft>
                        <a:buSzPts val="1400"/>
                        <a:buFont typeface="Symbol" panose="05050102010706020507" pitchFamily="18" charset="2"/>
                        <a:buChar char=""/>
                      </a:pPr>
                      <a:r>
                        <a:rPr lang="en-US" sz="2000" dirty="0">
                          <a:effectLst/>
                        </a:rPr>
                        <a:t>DSL</a:t>
                      </a:r>
                      <a:endParaRPr lang="en-US" sz="2000" dirty="0">
                        <a:effectLst/>
                        <a:latin typeface="Calibri" panose="020F0502020204030204" pitchFamily="34" charset="0"/>
                        <a:ea typeface="Symbol" panose="05050102010706020507" pitchFamily="18" charset="2"/>
                        <a:cs typeface="Symbol" panose="05050102010706020507" pitchFamily="18" charset="2"/>
                      </a:endParaRPr>
                    </a:p>
                  </a:txBody>
                  <a:tcPr marL="68578" marR="68578" marT="0" marB="0" anchor="ctr"/>
                </a:tc>
                <a:tc>
                  <a:txBody>
                    <a:bodyPr/>
                    <a:lstStyle/>
                    <a:p>
                      <a:pPr marL="342900" marR="0" lvl="0" indent="-342900">
                        <a:lnSpc>
                          <a:spcPct val="90000"/>
                        </a:lnSpc>
                        <a:spcBef>
                          <a:spcPts val="0"/>
                        </a:spcBef>
                        <a:spcAft>
                          <a:spcPts val="0"/>
                        </a:spcAft>
                        <a:buSzPts val="1400"/>
                        <a:buFont typeface="Symbol" panose="05050102010706020507" pitchFamily="18" charset="2"/>
                        <a:buChar char=""/>
                      </a:pPr>
                      <a:r>
                        <a:rPr lang="en-US" sz="2000" dirty="0">
                          <a:effectLst/>
                        </a:rPr>
                        <a:t>Optical Fiber</a:t>
                      </a:r>
                    </a:p>
                    <a:p>
                      <a:pPr marL="342900" marR="0" lvl="0" indent="-342900">
                        <a:lnSpc>
                          <a:spcPct val="90000"/>
                        </a:lnSpc>
                        <a:spcBef>
                          <a:spcPts val="0"/>
                        </a:spcBef>
                        <a:spcAft>
                          <a:spcPts val="0"/>
                        </a:spcAft>
                        <a:buSzPts val="1400"/>
                        <a:buFont typeface="Symbol" panose="05050102010706020507" pitchFamily="18" charset="2"/>
                        <a:buChar char=""/>
                      </a:pPr>
                      <a:r>
                        <a:rPr lang="en-US" sz="2000" b="1" dirty="0">
                          <a:solidFill>
                            <a:srgbClr val="FF0000"/>
                          </a:solidFill>
                          <a:effectLst/>
                        </a:rPr>
                        <a:t>Ethernet</a:t>
                      </a:r>
                    </a:p>
                    <a:p>
                      <a:pPr marL="342900" marR="0" lvl="0" indent="-342900">
                        <a:lnSpc>
                          <a:spcPct val="90000"/>
                        </a:lnSpc>
                        <a:spcBef>
                          <a:spcPts val="0"/>
                        </a:spcBef>
                        <a:spcAft>
                          <a:spcPts val="0"/>
                        </a:spcAft>
                        <a:buSzPts val="1400"/>
                        <a:buFont typeface="Symbol" panose="05050102010706020507" pitchFamily="18" charset="2"/>
                        <a:buChar char=""/>
                      </a:pPr>
                      <a:r>
                        <a:rPr lang="en-US" sz="2000" dirty="0">
                          <a:effectLst/>
                        </a:rPr>
                        <a:t>PLC</a:t>
                      </a:r>
                    </a:p>
                    <a:p>
                      <a:pPr marL="342900" marR="0" lvl="0" indent="-342900">
                        <a:lnSpc>
                          <a:spcPct val="90000"/>
                        </a:lnSpc>
                        <a:spcBef>
                          <a:spcPts val="0"/>
                        </a:spcBef>
                        <a:spcAft>
                          <a:spcPts val="0"/>
                        </a:spcAft>
                        <a:buSzPts val="1400"/>
                        <a:buFont typeface="Symbol" panose="05050102010706020507" pitchFamily="18" charset="2"/>
                        <a:buChar char=""/>
                      </a:pPr>
                      <a:r>
                        <a:rPr lang="en-US" sz="2000" dirty="0">
                          <a:effectLst/>
                        </a:rPr>
                        <a:t>DSL</a:t>
                      </a:r>
                      <a:endParaRPr lang="en-US" sz="2000" dirty="0">
                        <a:effectLst/>
                        <a:latin typeface="Calibri" panose="020F0502020204030204" pitchFamily="34" charset="0"/>
                        <a:ea typeface="Symbol" panose="05050102010706020507" pitchFamily="18" charset="2"/>
                        <a:cs typeface="Symbol" panose="05050102010706020507" pitchFamily="18" charset="2"/>
                      </a:endParaRPr>
                    </a:p>
                  </a:txBody>
                  <a:tcPr marL="68578" marR="68578" marT="0" marB="0" anchor="ctr"/>
                </a:tc>
                <a:extLst>
                  <a:ext uri="{0D108BD9-81ED-4DB2-BD59-A6C34878D82A}">
                    <a16:rowId xmlns:a16="http://schemas.microsoft.com/office/drawing/2014/main" val="10002"/>
                  </a:ext>
                </a:extLst>
              </a:tr>
            </a:tbl>
          </a:graphicData>
        </a:graphic>
      </p:graphicFrame>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Content Placeholder 1">
            <a:extLst>
              <a:ext uri="{FF2B5EF4-FFF2-40B4-BE49-F238E27FC236}">
                <a16:creationId xmlns:a16="http://schemas.microsoft.com/office/drawing/2014/main" id="{D9B7F9FB-1DFC-4506-8CEF-E4CDDA814E1E}"/>
              </a:ext>
            </a:extLst>
          </p:cNvPr>
          <p:cNvSpPr>
            <a:spLocks noGrp="1" noChangeArrowheads="1"/>
          </p:cNvSpPr>
          <p:nvPr>
            <p:ph idx="4294967295"/>
          </p:nvPr>
        </p:nvSpPr>
        <p:spPr>
          <a:xfrm>
            <a:off x="0" y="1935163"/>
            <a:ext cx="8229600" cy="4389437"/>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3786" tIns="0" rIns="412620" bIns="82524" anchor="ctr">
            <a:spAutoFit/>
          </a:bodyPr>
          <a:lstStyle/>
          <a:p>
            <a:pPr marL="0" indent="0">
              <a:spcBef>
                <a:spcPct val="0"/>
              </a:spcBef>
              <a:buClrTx/>
              <a:buSzTx/>
              <a:buFontTx/>
              <a:buNone/>
            </a:pPr>
            <a:r>
              <a:rPr lang="en-US" altLang="en-US" sz="1400" b="1">
                <a:solidFill>
                  <a:srgbClr val="000000"/>
                </a:solidFill>
                <a:latin typeface="Calibri" panose="020F0502020204030204" pitchFamily="34" charset="0"/>
                <a:cs typeface="Arial" panose="020B0604020202020204" pitchFamily="34" charset="0"/>
              </a:rPr>
              <a:t>Abbreviation </a:t>
            </a:r>
          </a:p>
          <a:p>
            <a:pPr marL="0" indent="0">
              <a:spcBef>
                <a:spcPct val="0"/>
              </a:spcBef>
              <a:buClrTx/>
              <a:buSzTx/>
              <a:buFontTx/>
              <a:buNone/>
            </a:pPr>
            <a:r>
              <a:rPr lang="en-US" altLang="en-US" sz="1100">
                <a:solidFill>
                  <a:srgbClr val="000000"/>
                </a:solidFill>
                <a:latin typeface="Calibri" panose="020F0502020204030204" pitchFamily="34" charset="0"/>
                <a:cs typeface="Arial" panose="020B0604020202020204" pitchFamily="34" charset="0"/>
              </a:rPr>
              <a:t>The following abbreviations are used in this report. </a:t>
            </a:r>
            <a:endParaRPr lang="en-US" altLang="en-US" sz="600">
              <a:latin typeface="Calibri" panose="020F0502020204030204" pitchFamily="34" charset="0"/>
              <a:cs typeface="Arial" panose="020B0604020202020204" pitchFamily="34" charset="0"/>
            </a:endParaRPr>
          </a:p>
          <a:p>
            <a:pPr marL="0" indent="0">
              <a:spcBef>
                <a:spcPct val="0"/>
              </a:spcBef>
              <a:buClrTx/>
              <a:buSzTx/>
              <a:buFontTx/>
              <a:buNone/>
            </a:pPr>
            <a:endParaRPr lang="en-US" altLang="en-US" sz="1800">
              <a:latin typeface="Calibri" panose="020F0502020204030204" pitchFamily="34" charset="0"/>
              <a:cs typeface="Arial" panose="020B0604020202020204" pitchFamily="34" charset="0"/>
            </a:endParaRPr>
          </a:p>
        </p:txBody>
      </p:sp>
      <p:graphicFrame>
        <p:nvGraphicFramePr>
          <p:cNvPr id="4" name="Table 3">
            <a:extLst>
              <a:ext uri="{FF2B5EF4-FFF2-40B4-BE49-F238E27FC236}">
                <a16:creationId xmlns:a16="http://schemas.microsoft.com/office/drawing/2014/main" id="{2FF9AC1F-A2BF-4E16-8795-CC77D4540801}"/>
              </a:ext>
            </a:extLst>
          </p:cNvPr>
          <p:cNvGraphicFramePr/>
          <p:nvPr/>
        </p:nvGraphicFramePr>
        <p:xfrm>
          <a:off x="457200" y="0"/>
          <a:ext cx="8229600" cy="6265868"/>
        </p:xfrm>
        <a:graphic>
          <a:graphicData uri="http://schemas.openxmlformats.org/drawingml/2006/table">
            <a:tbl>
              <a:tblPr firstRow="1" firstCol="1" bandRow="1">
                <a:tableStyleId>{5C22544A-7EE6-4342-B048-85BDC9FD1C3A}</a:tableStyleId>
              </a:tblPr>
              <a:tblGrid>
                <a:gridCol w="1631008">
                  <a:extLst>
                    <a:ext uri="{9D8B030D-6E8A-4147-A177-3AD203B41FA5}">
                      <a16:colId xmlns:a16="http://schemas.microsoft.com/office/drawing/2014/main" val="20000"/>
                    </a:ext>
                  </a:extLst>
                </a:gridCol>
                <a:gridCol w="6598592">
                  <a:extLst>
                    <a:ext uri="{9D8B030D-6E8A-4147-A177-3AD203B41FA5}">
                      <a16:colId xmlns:a16="http://schemas.microsoft.com/office/drawing/2014/main" val="20001"/>
                    </a:ext>
                  </a:extLst>
                </a:gridCol>
              </a:tblGrid>
              <a:tr h="282272">
                <a:tc>
                  <a:txBody>
                    <a:bodyPr/>
                    <a:lstStyle/>
                    <a:p>
                      <a:pPr marL="0" marR="0" indent="0" algn="l" fontAlgn="t">
                        <a:lnSpc>
                          <a:spcPct val="107000"/>
                        </a:lnSpc>
                        <a:spcBef>
                          <a:spcPts val="0"/>
                        </a:spcBef>
                        <a:spcAft>
                          <a:spcPts val="0"/>
                        </a:spcAft>
                      </a:pPr>
                      <a:r>
                        <a:rPr lang="en-US" sz="1100" u="none" strike="noStrike">
                          <a:effectLst/>
                        </a:rPr>
                        <a:t>3GPP </a:t>
                      </a:r>
                      <a:endParaRPr lang="en-US" sz="1800" b="0" i="0" u="none" strike="noStrike">
                        <a:effectLst/>
                        <a:latin typeface="Arial" panose="020B0604020202020204" pitchFamily="34" charset="0"/>
                      </a:endParaRPr>
                    </a:p>
                  </a:txBody>
                  <a:tcPr marL="7620" marR="7620" marT="7621" marB="0"/>
                </a:tc>
                <a:tc>
                  <a:txBody>
                    <a:bodyPr/>
                    <a:lstStyle/>
                    <a:p>
                      <a:pPr marL="0" marR="0" indent="0" algn="l" fontAlgn="t">
                        <a:lnSpc>
                          <a:spcPct val="107000"/>
                        </a:lnSpc>
                        <a:spcBef>
                          <a:spcPts val="0"/>
                        </a:spcBef>
                        <a:spcAft>
                          <a:spcPts val="0"/>
                        </a:spcAft>
                      </a:pPr>
                      <a:r>
                        <a:rPr lang="en-US" sz="1100" u="none" strike="noStrike">
                          <a:effectLst/>
                        </a:rPr>
                        <a:t>Third-Generation Partnership Project  </a:t>
                      </a:r>
                      <a:endParaRPr lang="en-US" sz="1800" b="0" i="0" u="none" strike="noStrike">
                        <a:effectLst/>
                        <a:latin typeface="Arial" panose="020B0604020202020204" pitchFamily="34" charset="0"/>
                      </a:endParaRPr>
                    </a:p>
                  </a:txBody>
                  <a:tcPr marL="7620" marR="7620" marT="7621" marB="0"/>
                </a:tc>
                <a:extLst>
                  <a:ext uri="{0D108BD9-81ED-4DB2-BD59-A6C34878D82A}">
                    <a16:rowId xmlns:a16="http://schemas.microsoft.com/office/drawing/2014/main" val="10000"/>
                  </a:ext>
                </a:extLst>
              </a:tr>
              <a:tr h="335372">
                <a:tc>
                  <a:txBody>
                    <a:bodyPr/>
                    <a:lstStyle/>
                    <a:p>
                      <a:pPr marL="0" marR="0" indent="0" algn="l" fontAlgn="t">
                        <a:lnSpc>
                          <a:spcPct val="107000"/>
                        </a:lnSpc>
                        <a:spcBef>
                          <a:spcPts val="0"/>
                        </a:spcBef>
                        <a:spcAft>
                          <a:spcPts val="0"/>
                        </a:spcAft>
                      </a:pPr>
                      <a:r>
                        <a:rPr lang="en-US" sz="1100" u="none" strike="noStrike">
                          <a:effectLst/>
                        </a:rPr>
                        <a:t>AAA  </a:t>
                      </a:r>
                      <a:endParaRPr lang="en-US" sz="1800" b="0" i="0" u="none" strike="noStrike">
                        <a:effectLst/>
                        <a:latin typeface="Arial" panose="020B0604020202020204" pitchFamily="34" charset="0"/>
                      </a:endParaRPr>
                    </a:p>
                  </a:txBody>
                  <a:tcPr marL="7620" marR="7620" marT="7621" marB="0"/>
                </a:tc>
                <a:tc>
                  <a:txBody>
                    <a:bodyPr/>
                    <a:lstStyle/>
                    <a:p>
                      <a:pPr marL="0" marR="0" indent="0" algn="l" fontAlgn="t">
                        <a:lnSpc>
                          <a:spcPct val="107000"/>
                        </a:lnSpc>
                        <a:spcBef>
                          <a:spcPts val="0"/>
                        </a:spcBef>
                        <a:spcAft>
                          <a:spcPts val="0"/>
                        </a:spcAft>
                      </a:pPr>
                      <a:r>
                        <a:rPr lang="en-US" sz="1100" u="none" strike="noStrike">
                          <a:effectLst/>
                        </a:rPr>
                        <a:t>Authentication, Authorization, Auditing </a:t>
                      </a:r>
                      <a:endParaRPr lang="en-US" sz="1800" b="0" i="0" u="none" strike="noStrike">
                        <a:effectLst/>
                        <a:latin typeface="Arial" panose="020B0604020202020204" pitchFamily="34" charset="0"/>
                      </a:endParaRPr>
                    </a:p>
                  </a:txBody>
                  <a:tcPr marL="7620" marR="7620" marT="7621" marB="0"/>
                </a:tc>
                <a:extLst>
                  <a:ext uri="{0D108BD9-81ED-4DB2-BD59-A6C34878D82A}">
                    <a16:rowId xmlns:a16="http://schemas.microsoft.com/office/drawing/2014/main" val="10001"/>
                  </a:ext>
                </a:extLst>
              </a:tr>
              <a:tr h="335372">
                <a:tc>
                  <a:txBody>
                    <a:bodyPr/>
                    <a:lstStyle/>
                    <a:p>
                      <a:pPr marL="0" marR="0" indent="0" algn="l" fontAlgn="t">
                        <a:lnSpc>
                          <a:spcPct val="107000"/>
                        </a:lnSpc>
                        <a:spcBef>
                          <a:spcPts val="0"/>
                        </a:spcBef>
                        <a:spcAft>
                          <a:spcPts val="0"/>
                        </a:spcAft>
                      </a:pPr>
                      <a:r>
                        <a:rPr lang="en-US" sz="1100" u="none" strike="noStrike">
                          <a:effectLst/>
                        </a:rPr>
                        <a:t>AES </a:t>
                      </a:r>
                      <a:endParaRPr lang="en-US" sz="1800" b="0" i="0" u="none" strike="noStrike">
                        <a:effectLst/>
                        <a:latin typeface="Arial" panose="020B0604020202020204" pitchFamily="34" charset="0"/>
                      </a:endParaRPr>
                    </a:p>
                  </a:txBody>
                  <a:tcPr marL="7620" marR="7620" marT="7621" marB="0"/>
                </a:tc>
                <a:tc>
                  <a:txBody>
                    <a:bodyPr/>
                    <a:lstStyle/>
                    <a:p>
                      <a:pPr marL="0" marR="0" indent="0" algn="l" fontAlgn="t">
                        <a:lnSpc>
                          <a:spcPct val="107000"/>
                        </a:lnSpc>
                        <a:spcBef>
                          <a:spcPts val="0"/>
                        </a:spcBef>
                        <a:spcAft>
                          <a:spcPts val="0"/>
                        </a:spcAft>
                      </a:pPr>
                      <a:r>
                        <a:rPr lang="en-US" sz="1100" u="none" strike="noStrike">
                          <a:effectLst/>
                        </a:rPr>
                        <a:t>Advanced Encryption Standard) </a:t>
                      </a:r>
                      <a:endParaRPr lang="en-US" sz="1800" b="0" i="0" u="none" strike="noStrike">
                        <a:effectLst/>
                        <a:latin typeface="Arial" panose="020B0604020202020204" pitchFamily="34" charset="0"/>
                      </a:endParaRPr>
                    </a:p>
                  </a:txBody>
                  <a:tcPr marL="7620" marR="7620" marT="7621" marB="0"/>
                </a:tc>
                <a:extLst>
                  <a:ext uri="{0D108BD9-81ED-4DB2-BD59-A6C34878D82A}">
                    <a16:rowId xmlns:a16="http://schemas.microsoft.com/office/drawing/2014/main" val="10002"/>
                  </a:ext>
                </a:extLst>
              </a:tr>
              <a:tr h="335372">
                <a:tc>
                  <a:txBody>
                    <a:bodyPr/>
                    <a:lstStyle/>
                    <a:p>
                      <a:pPr marL="0" marR="0" indent="0" algn="l" fontAlgn="t">
                        <a:lnSpc>
                          <a:spcPct val="107000"/>
                        </a:lnSpc>
                        <a:spcBef>
                          <a:spcPts val="0"/>
                        </a:spcBef>
                        <a:spcAft>
                          <a:spcPts val="0"/>
                        </a:spcAft>
                      </a:pPr>
                      <a:r>
                        <a:rPr lang="en-US" sz="1100" u="none" strike="noStrike">
                          <a:effectLst/>
                        </a:rPr>
                        <a:t>AMI </a:t>
                      </a:r>
                      <a:endParaRPr lang="en-US" sz="1800" b="0" i="0" u="none" strike="noStrike">
                        <a:effectLst/>
                        <a:latin typeface="Arial" panose="020B0604020202020204" pitchFamily="34" charset="0"/>
                      </a:endParaRPr>
                    </a:p>
                  </a:txBody>
                  <a:tcPr marL="7620" marR="7620" marT="7621" marB="0"/>
                </a:tc>
                <a:tc>
                  <a:txBody>
                    <a:bodyPr/>
                    <a:lstStyle/>
                    <a:p>
                      <a:pPr marL="0" marR="0" indent="0" algn="l" fontAlgn="t">
                        <a:lnSpc>
                          <a:spcPct val="107000"/>
                        </a:lnSpc>
                        <a:spcBef>
                          <a:spcPts val="0"/>
                        </a:spcBef>
                        <a:spcAft>
                          <a:spcPts val="0"/>
                        </a:spcAft>
                      </a:pPr>
                      <a:r>
                        <a:rPr lang="en-US" sz="1100" u="none" strike="noStrike">
                          <a:effectLst/>
                        </a:rPr>
                        <a:t>Advanced Metering Infrastructure </a:t>
                      </a:r>
                      <a:endParaRPr lang="en-US" sz="1800" b="0" i="0" u="none" strike="noStrike">
                        <a:effectLst/>
                        <a:latin typeface="Arial" panose="020B0604020202020204" pitchFamily="34" charset="0"/>
                      </a:endParaRPr>
                    </a:p>
                  </a:txBody>
                  <a:tcPr marL="7620" marR="7620" marT="7621" marB="0"/>
                </a:tc>
                <a:extLst>
                  <a:ext uri="{0D108BD9-81ED-4DB2-BD59-A6C34878D82A}">
                    <a16:rowId xmlns:a16="http://schemas.microsoft.com/office/drawing/2014/main" val="10003"/>
                  </a:ext>
                </a:extLst>
              </a:tr>
              <a:tr h="335372">
                <a:tc>
                  <a:txBody>
                    <a:bodyPr/>
                    <a:lstStyle/>
                    <a:p>
                      <a:pPr marL="0" marR="0" indent="0" algn="l" fontAlgn="t">
                        <a:lnSpc>
                          <a:spcPct val="107000"/>
                        </a:lnSpc>
                        <a:spcBef>
                          <a:spcPts val="0"/>
                        </a:spcBef>
                        <a:spcAft>
                          <a:spcPts val="0"/>
                        </a:spcAft>
                      </a:pPr>
                      <a:r>
                        <a:rPr lang="en-US" sz="1100" u="none" strike="noStrike">
                          <a:effectLst/>
                        </a:rPr>
                        <a:t>AMM </a:t>
                      </a:r>
                      <a:endParaRPr lang="en-US" sz="1800" b="0" i="0" u="none" strike="noStrike">
                        <a:effectLst/>
                        <a:latin typeface="Arial" panose="020B0604020202020204" pitchFamily="34" charset="0"/>
                      </a:endParaRPr>
                    </a:p>
                  </a:txBody>
                  <a:tcPr marL="7620" marR="7620" marT="7621" marB="0"/>
                </a:tc>
                <a:tc>
                  <a:txBody>
                    <a:bodyPr/>
                    <a:lstStyle/>
                    <a:p>
                      <a:pPr marL="0" marR="0" indent="0" algn="l" fontAlgn="t">
                        <a:lnSpc>
                          <a:spcPct val="107000"/>
                        </a:lnSpc>
                        <a:spcBef>
                          <a:spcPts val="0"/>
                        </a:spcBef>
                        <a:spcAft>
                          <a:spcPts val="0"/>
                        </a:spcAft>
                      </a:pPr>
                      <a:r>
                        <a:rPr lang="en-US" sz="1100" u="none" strike="noStrike">
                          <a:effectLst/>
                        </a:rPr>
                        <a:t>Advanced Meter Management </a:t>
                      </a:r>
                      <a:endParaRPr lang="en-US" sz="1800" b="0" i="0" u="none" strike="noStrike">
                        <a:effectLst/>
                        <a:latin typeface="Arial" panose="020B0604020202020204" pitchFamily="34" charset="0"/>
                      </a:endParaRPr>
                    </a:p>
                  </a:txBody>
                  <a:tcPr marL="7620" marR="7620" marT="7621" marB="0"/>
                </a:tc>
                <a:extLst>
                  <a:ext uri="{0D108BD9-81ED-4DB2-BD59-A6C34878D82A}">
                    <a16:rowId xmlns:a16="http://schemas.microsoft.com/office/drawing/2014/main" val="10004"/>
                  </a:ext>
                </a:extLst>
              </a:tr>
              <a:tr h="335372">
                <a:tc>
                  <a:txBody>
                    <a:bodyPr/>
                    <a:lstStyle/>
                    <a:p>
                      <a:pPr marL="0" marR="0" indent="0" algn="l" fontAlgn="t">
                        <a:lnSpc>
                          <a:spcPct val="107000"/>
                        </a:lnSpc>
                        <a:spcBef>
                          <a:spcPts val="0"/>
                        </a:spcBef>
                        <a:spcAft>
                          <a:spcPts val="0"/>
                        </a:spcAft>
                      </a:pPr>
                      <a:r>
                        <a:rPr lang="en-US" sz="1100" u="none" strike="noStrike">
                          <a:effectLst/>
                        </a:rPr>
                        <a:t>AMR </a:t>
                      </a:r>
                      <a:endParaRPr lang="en-US" sz="1800" b="0" i="0" u="none" strike="noStrike">
                        <a:effectLst/>
                        <a:latin typeface="Arial" panose="020B0604020202020204" pitchFamily="34" charset="0"/>
                      </a:endParaRPr>
                    </a:p>
                  </a:txBody>
                  <a:tcPr marL="7620" marR="7620" marT="7621" marB="0"/>
                </a:tc>
                <a:tc>
                  <a:txBody>
                    <a:bodyPr/>
                    <a:lstStyle/>
                    <a:p>
                      <a:pPr marL="0" marR="0" indent="0" algn="l" fontAlgn="t">
                        <a:lnSpc>
                          <a:spcPct val="107000"/>
                        </a:lnSpc>
                        <a:spcBef>
                          <a:spcPts val="0"/>
                        </a:spcBef>
                        <a:spcAft>
                          <a:spcPts val="0"/>
                        </a:spcAft>
                      </a:pPr>
                      <a:r>
                        <a:rPr lang="en-US" sz="1100" u="none" strike="noStrike">
                          <a:effectLst/>
                        </a:rPr>
                        <a:t>Automatic Metering Reading </a:t>
                      </a:r>
                      <a:endParaRPr lang="en-US" sz="1800" b="0" i="0" u="none" strike="noStrike">
                        <a:effectLst/>
                        <a:latin typeface="Arial" panose="020B0604020202020204" pitchFamily="34" charset="0"/>
                      </a:endParaRPr>
                    </a:p>
                  </a:txBody>
                  <a:tcPr marL="7620" marR="7620" marT="7621" marB="0"/>
                </a:tc>
                <a:extLst>
                  <a:ext uri="{0D108BD9-81ED-4DB2-BD59-A6C34878D82A}">
                    <a16:rowId xmlns:a16="http://schemas.microsoft.com/office/drawing/2014/main" val="10005"/>
                  </a:ext>
                </a:extLst>
              </a:tr>
              <a:tr h="335372">
                <a:tc>
                  <a:txBody>
                    <a:bodyPr/>
                    <a:lstStyle/>
                    <a:p>
                      <a:pPr marL="0" marR="0" indent="0" algn="l" fontAlgn="t">
                        <a:lnSpc>
                          <a:spcPct val="107000"/>
                        </a:lnSpc>
                        <a:spcBef>
                          <a:spcPts val="0"/>
                        </a:spcBef>
                        <a:spcAft>
                          <a:spcPts val="0"/>
                        </a:spcAft>
                      </a:pPr>
                      <a:r>
                        <a:rPr lang="en-US" sz="1100" u="none" strike="noStrike">
                          <a:effectLst/>
                        </a:rPr>
                        <a:t>ARIB </a:t>
                      </a:r>
                      <a:endParaRPr lang="en-US" sz="1800" b="0" i="0" u="none" strike="noStrike">
                        <a:effectLst/>
                        <a:latin typeface="Arial" panose="020B0604020202020204" pitchFamily="34" charset="0"/>
                      </a:endParaRPr>
                    </a:p>
                  </a:txBody>
                  <a:tcPr marL="7620" marR="7620" marT="7621" marB="0"/>
                </a:tc>
                <a:tc>
                  <a:txBody>
                    <a:bodyPr/>
                    <a:lstStyle/>
                    <a:p>
                      <a:pPr marL="0" marR="0" indent="0" algn="l" fontAlgn="t">
                        <a:lnSpc>
                          <a:spcPct val="107000"/>
                        </a:lnSpc>
                        <a:spcBef>
                          <a:spcPts val="0"/>
                        </a:spcBef>
                        <a:spcAft>
                          <a:spcPts val="0"/>
                        </a:spcAft>
                      </a:pPr>
                      <a:r>
                        <a:rPr lang="en-US" sz="1100" u="none" strike="noStrike">
                          <a:effectLst/>
                        </a:rPr>
                        <a:t>Association of Radio Industries and Businesses </a:t>
                      </a:r>
                      <a:endParaRPr lang="en-US" sz="1800" b="0" i="0" u="none" strike="noStrike">
                        <a:effectLst/>
                        <a:latin typeface="Arial" panose="020B0604020202020204" pitchFamily="34" charset="0"/>
                      </a:endParaRPr>
                    </a:p>
                  </a:txBody>
                  <a:tcPr marL="7620" marR="7620" marT="7621" marB="0"/>
                </a:tc>
                <a:extLst>
                  <a:ext uri="{0D108BD9-81ED-4DB2-BD59-A6C34878D82A}">
                    <a16:rowId xmlns:a16="http://schemas.microsoft.com/office/drawing/2014/main" val="10006"/>
                  </a:ext>
                </a:extLst>
              </a:tr>
              <a:tr h="335372">
                <a:tc>
                  <a:txBody>
                    <a:bodyPr/>
                    <a:lstStyle/>
                    <a:p>
                      <a:pPr marL="0" marR="0" indent="0" algn="l" fontAlgn="t">
                        <a:lnSpc>
                          <a:spcPct val="107000"/>
                        </a:lnSpc>
                        <a:spcBef>
                          <a:spcPts val="0"/>
                        </a:spcBef>
                        <a:spcAft>
                          <a:spcPts val="0"/>
                        </a:spcAft>
                      </a:pPr>
                      <a:r>
                        <a:rPr lang="en-US" sz="1100" u="none" strike="noStrike">
                          <a:effectLst/>
                        </a:rPr>
                        <a:t>BB-PLC </a:t>
                      </a:r>
                      <a:endParaRPr lang="en-US" sz="1800" b="0" i="0" u="none" strike="noStrike">
                        <a:effectLst/>
                        <a:latin typeface="Arial" panose="020B0604020202020204" pitchFamily="34" charset="0"/>
                      </a:endParaRPr>
                    </a:p>
                  </a:txBody>
                  <a:tcPr marL="7620" marR="7620" marT="7621" marB="0"/>
                </a:tc>
                <a:tc>
                  <a:txBody>
                    <a:bodyPr/>
                    <a:lstStyle/>
                    <a:p>
                      <a:pPr marL="0" marR="0" indent="0" algn="l" fontAlgn="t">
                        <a:lnSpc>
                          <a:spcPct val="107000"/>
                        </a:lnSpc>
                        <a:spcBef>
                          <a:spcPts val="0"/>
                        </a:spcBef>
                        <a:spcAft>
                          <a:spcPts val="0"/>
                        </a:spcAft>
                      </a:pPr>
                      <a:r>
                        <a:rPr lang="en-US" sz="1100" u="none" strike="noStrike">
                          <a:effectLst/>
                        </a:rPr>
                        <a:t>Broad Band PLC </a:t>
                      </a:r>
                      <a:endParaRPr lang="en-US" sz="1800" b="0" i="0" u="none" strike="noStrike">
                        <a:effectLst/>
                        <a:latin typeface="Arial" panose="020B0604020202020204" pitchFamily="34" charset="0"/>
                      </a:endParaRPr>
                    </a:p>
                  </a:txBody>
                  <a:tcPr marL="7620" marR="7620" marT="7621" marB="0"/>
                </a:tc>
                <a:extLst>
                  <a:ext uri="{0D108BD9-81ED-4DB2-BD59-A6C34878D82A}">
                    <a16:rowId xmlns:a16="http://schemas.microsoft.com/office/drawing/2014/main" val="10007"/>
                  </a:ext>
                </a:extLst>
              </a:tr>
              <a:tr h="335372">
                <a:tc>
                  <a:txBody>
                    <a:bodyPr/>
                    <a:lstStyle/>
                    <a:p>
                      <a:pPr marL="0" marR="0" indent="0" algn="l" fontAlgn="t">
                        <a:lnSpc>
                          <a:spcPct val="107000"/>
                        </a:lnSpc>
                        <a:spcBef>
                          <a:spcPts val="0"/>
                        </a:spcBef>
                        <a:spcAft>
                          <a:spcPts val="0"/>
                        </a:spcAft>
                      </a:pPr>
                      <a:r>
                        <a:rPr lang="en-US" sz="1100" u="none" strike="noStrike">
                          <a:effectLst/>
                        </a:rPr>
                        <a:t>BPLC </a:t>
                      </a:r>
                      <a:endParaRPr lang="en-US" sz="1800" b="0" i="0" u="none" strike="noStrike">
                        <a:effectLst/>
                        <a:latin typeface="Arial" panose="020B0604020202020204" pitchFamily="34" charset="0"/>
                      </a:endParaRPr>
                    </a:p>
                  </a:txBody>
                  <a:tcPr marL="7620" marR="7620" marT="7621" marB="0"/>
                </a:tc>
                <a:tc>
                  <a:txBody>
                    <a:bodyPr/>
                    <a:lstStyle/>
                    <a:p>
                      <a:pPr marL="0" marR="0" indent="0" algn="l" fontAlgn="t">
                        <a:lnSpc>
                          <a:spcPct val="107000"/>
                        </a:lnSpc>
                        <a:spcBef>
                          <a:spcPts val="0"/>
                        </a:spcBef>
                        <a:spcAft>
                          <a:spcPts val="0"/>
                        </a:spcAft>
                      </a:pPr>
                      <a:r>
                        <a:rPr lang="en-US" sz="1100" u="none" strike="noStrike">
                          <a:effectLst/>
                        </a:rPr>
                        <a:t>Broad Band PLC </a:t>
                      </a:r>
                      <a:endParaRPr lang="en-US" sz="1800" b="0" i="0" u="none" strike="noStrike">
                        <a:effectLst/>
                        <a:latin typeface="Arial" panose="020B0604020202020204" pitchFamily="34" charset="0"/>
                      </a:endParaRPr>
                    </a:p>
                  </a:txBody>
                  <a:tcPr marL="7620" marR="7620" marT="7621" marB="0"/>
                </a:tc>
                <a:extLst>
                  <a:ext uri="{0D108BD9-81ED-4DB2-BD59-A6C34878D82A}">
                    <a16:rowId xmlns:a16="http://schemas.microsoft.com/office/drawing/2014/main" val="10008"/>
                  </a:ext>
                </a:extLst>
              </a:tr>
              <a:tr h="335372">
                <a:tc>
                  <a:txBody>
                    <a:bodyPr/>
                    <a:lstStyle/>
                    <a:p>
                      <a:pPr marL="0" marR="0" indent="0" algn="l" fontAlgn="t">
                        <a:lnSpc>
                          <a:spcPct val="107000"/>
                        </a:lnSpc>
                        <a:spcBef>
                          <a:spcPts val="0"/>
                        </a:spcBef>
                        <a:spcAft>
                          <a:spcPts val="0"/>
                        </a:spcAft>
                      </a:pPr>
                      <a:r>
                        <a:rPr lang="en-US" sz="1100" u="none" strike="noStrike">
                          <a:effectLst/>
                        </a:rPr>
                        <a:t>BPSK </a:t>
                      </a:r>
                      <a:endParaRPr lang="en-US" sz="1800" b="0" i="0" u="none" strike="noStrike">
                        <a:effectLst/>
                        <a:latin typeface="Arial" panose="020B0604020202020204" pitchFamily="34" charset="0"/>
                      </a:endParaRPr>
                    </a:p>
                  </a:txBody>
                  <a:tcPr marL="7620" marR="7620" marT="7621" marB="0"/>
                </a:tc>
                <a:tc>
                  <a:txBody>
                    <a:bodyPr/>
                    <a:lstStyle/>
                    <a:p>
                      <a:pPr marL="0" marR="0" indent="0" algn="l" fontAlgn="t">
                        <a:lnSpc>
                          <a:spcPct val="107000"/>
                        </a:lnSpc>
                        <a:spcBef>
                          <a:spcPts val="0"/>
                        </a:spcBef>
                        <a:spcAft>
                          <a:spcPts val="0"/>
                        </a:spcAft>
                      </a:pPr>
                      <a:r>
                        <a:rPr lang="en-US" sz="1100" u="none" strike="noStrike">
                          <a:effectLst/>
                        </a:rPr>
                        <a:t>Binary Phase-Shift Keying </a:t>
                      </a:r>
                      <a:endParaRPr lang="en-US" sz="1800" b="0" i="0" u="none" strike="noStrike">
                        <a:effectLst/>
                        <a:latin typeface="Arial" panose="020B0604020202020204" pitchFamily="34" charset="0"/>
                      </a:endParaRPr>
                    </a:p>
                  </a:txBody>
                  <a:tcPr marL="7620" marR="7620" marT="7621" marB="0"/>
                </a:tc>
                <a:extLst>
                  <a:ext uri="{0D108BD9-81ED-4DB2-BD59-A6C34878D82A}">
                    <a16:rowId xmlns:a16="http://schemas.microsoft.com/office/drawing/2014/main" val="10009"/>
                  </a:ext>
                </a:extLst>
              </a:tr>
              <a:tr h="335372">
                <a:tc>
                  <a:txBody>
                    <a:bodyPr/>
                    <a:lstStyle/>
                    <a:p>
                      <a:pPr marL="0" marR="0" indent="0" algn="l" fontAlgn="t">
                        <a:lnSpc>
                          <a:spcPct val="107000"/>
                        </a:lnSpc>
                        <a:spcBef>
                          <a:spcPts val="0"/>
                        </a:spcBef>
                        <a:spcAft>
                          <a:spcPts val="0"/>
                        </a:spcAft>
                      </a:pPr>
                      <a:r>
                        <a:rPr lang="en-US" sz="1100" u="none" strike="noStrike">
                          <a:effectLst/>
                        </a:rPr>
                        <a:t>BTRC </a:t>
                      </a:r>
                      <a:endParaRPr lang="en-US" sz="1800" b="0" i="0" u="none" strike="noStrike">
                        <a:effectLst/>
                        <a:latin typeface="Arial" panose="020B0604020202020204" pitchFamily="34" charset="0"/>
                      </a:endParaRPr>
                    </a:p>
                  </a:txBody>
                  <a:tcPr marL="7620" marR="7620" marT="7621" marB="0"/>
                </a:tc>
                <a:tc>
                  <a:txBody>
                    <a:bodyPr/>
                    <a:lstStyle/>
                    <a:p>
                      <a:pPr marL="0" marR="0" indent="0" algn="just" fontAlgn="t">
                        <a:lnSpc>
                          <a:spcPct val="107000"/>
                        </a:lnSpc>
                        <a:spcBef>
                          <a:spcPts val="0"/>
                        </a:spcBef>
                        <a:spcAft>
                          <a:spcPts val="0"/>
                        </a:spcAft>
                      </a:pPr>
                      <a:r>
                        <a:rPr lang="en-US" sz="1100" u="none" strike="noStrike">
                          <a:effectLst/>
                        </a:rPr>
                        <a:t>Bangladesh Telecommunication Regulatory Commission </a:t>
                      </a:r>
                      <a:endParaRPr lang="en-US" sz="1800" b="0" i="0" u="none" strike="noStrike">
                        <a:effectLst/>
                        <a:latin typeface="Arial" panose="020B0604020202020204" pitchFamily="34" charset="0"/>
                      </a:endParaRPr>
                    </a:p>
                  </a:txBody>
                  <a:tcPr marL="7620" marR="7620" marT="7621" marB="0"/>
                </a:tc>
                <a:extLst>
                  <a:ext uri="{0D108BD9-81ED-4DB2-BD59-A6C34878D82A}">
                    <a16:rowId xmlns:a16="http://schemas.microsoft.com/office/drawing/2014/main" val="10010"/>
                  </a:ext>
                </a:extLst>
              </a:tr>
              <a:tr h="335372">
                <a:tc>
                  <a:txBody>
                    <a:bodyPr/>
                    <a:lstStyle/>
                    <a:p>
                      <a:pPr marL="0" marR="0" indent="0" algn="l" fontAlgn="t">
                        <a:lnSpc>
                          <a:spcPct val="107000"/>
                        </a:lnSpc>
                        <a:spcBef>
                          <a:spcPts val="0"/>
                        </a:spcBef>
                        <a:spcAft>
                          <a:spcPts val="0"/>
                        </a:spcAft>
                      </a:pPr>
                      <a:r>
                        <a:rPr lang="en-US" sz="1100" u="none" strike="noStrike">
                          <a:effectLst/>
                        </a:rPr>
                        <a:t>CAPEX  </a:t>
                      </a:r>
                      <a:endParaRPr lang="en-US" sz="1800" b="0" i="0" u="none" strike="noStrike">
                        <a:effectLst/>
                        <a:latin typeface="Arial" panose="020B0604020202020204" pitchFamily="34" charset="0"/>
                      </a:endParaRPr>
                    </a:p>
                  </a:txBody>
                  <a:tcPr marL="7620" marR="7620" marT="7621" marB="0"/>
                </a:tc>
                <a:tc>
                  <a:txBody>
                    <a:bodyPr/>
                    <a:lstStyle/>
                    <a:p>
                      <a:pPr marL="0" marR="0" indent="0" algn="l" fontAlgn="t">
                        <a:lnSpc>
                          <a:spcPct val="107000"/>
                        </a:lnSpc>
                        <a:spcBef>
                          <a:spcPts val="0"/>
                        </a:spcBef>
                        <a:spcAft>
                          <a:spcPts val="0"/>
                        </a:spcAft>
                      </a:pPr>
                      <a:r>
                        <a:rPr lang="en-US" sz="1100" u="none" strike="noStrike">
                          <a:effectLst/>
                        </a:rPr>
                        <a:t>Capital Expenditure </a:t>
                      </a:r>
                      <a:endParaRPr lang="en-US" sz="1800" b="0" i="0" u="none" strike="noStrike">
                        <a:effectLst/>
                        <a:latin typeface="Arial" panose="020B0604020202020204" pitchFamily="34" charset="0"/>
                      </a:endParaRPr>
                    </a:p>
                  </a:txBody>
                  <a:tcPr marL="7620" marR="7620" marT="7621" marB="0"/>
                </a:tc>
                <a:extLst>
                  <a:ext uri="{0D108BD9-81ED-4DB2-BD59-A6C34878D82A}">
                    <a16:rowId xmlns:a16="http://schemas.microsoft.com/office/drawing/2014/main" val="10011"/>
                  </a:ext>
                </a:extLst>
              </a:tr>
              <a:tr h="335372">
                <a:tc>
                  <a:txBody>
                    <a:bodyPr/>
                    <a:lstStyle/>
                    <a:p>
                      <a:pPr marL="0" marR="0" indent="0" algn="l" fontAlgn="t">
                        <a:lnSpc>
                          <a:spcPct val="107000"/>
                        </a:lnSpc>
                        <a:spcBef>
                          <a:spcPts val="0"/>
                        </a:spcBef>
                        <a:spcAft>
                          <a:spcPts val="0"/>
                        </a:spcAft>
                      </a:pPr>
                      <a:r>
                        <a:rPr lang="en-US" sz="1100" u="none" strike="noStrike">
                          <a:effectLst/>
                        </a:rPr>
                        <a:t>CDMA  </a:t>
                      </a:r>
                      <a:endParaRPr lang="en-US" sz="1800" b="0" i="0" u="none" strike="noStrike">
                        <a:effectLst/>
                        <a:latin typeface="Arial" panose="020B0604020202020204" pitchFamily="34" charset="0"/>
                      </a:endParaRPr>
                    </a:p>
                  </a:txBody>
                  <a:tcPr marL="7620" marR="7620" marT="7621" marB="0"/>
                </a:tc>
                <a:tc>
                  <a:txBody>
                    <a:bodyPr/>
                    <a:lstStyle/>
                    <a:p>
                      <a:pPr marL="0" marR="0" indent="0" algn="l" fontAlgn="t">
                        <a:lnSpc>
                          <a:spcPct val="107000"/>
                        </a:lnSpc>
                        <a:spcBef>
                          <a:spcPts val="0"/>
                        </a:spcBef>
                        <a:spcAft>
                          <a:spcPts val="0"/>
                        </a:spcAft>
                      </a:pPr>
                      <a:r>
                        <a:rPr lang="en-US" sz="1100" u="none" strike="noStrike">
                          <a:effectLst/>
                        </a:rPr>
                        <a:t>Code Division Multiple Access </a:t>
                      </a:r>
                      <a:endParaRPr lang="en-US" sz="1800" b="0" i="0" u="none" strike="noStrike">
                        <a:effectLst/>
                        <a:latin typeface="Arial" panose="020B0604020202020204" pitchFamily="34" charset="0"/>
                      </a:endParaRPr>
                    </a:p>
                  </a:txBody>
                  <a:tcPr marL="7620" marR="7620" marT="7621" marB="0"/>
                </a:tc>
                <a:extLst>
                  <a:ext uri="{0D108BD9-81ED-4DB2-BD59-A6C34878D82A}">
                    <a16:rowId xmlns:a16="http://schemas.microsoft.com/office/drawing/2014/main" val="10012"/>
                  </a:ext>
                </a:extLst>
              </a:tr>
              <a:tr h="335372">
                <a:tc>
                  <a:txBody>
                    <a:bodyPr/>
                    <a:lstStyle/>
                    <a:p>
                      <a:pPr marL="0" marR="0" indent="0" algn="l" fontAlgn="t">
                        <a:lnSpc>
                          <a:spcPct val="107000"/>
                        </a:lnSpc>
                        <a:spcBef>
                          <a:spcPts val="0"/>
                        </a:spcBef>
                        <a:spcAft>
                          <a:spcPts val="0"/>
                        </a:spcAft>
                      </a:pPr>
                      <a:r>
                        <a:rPr lang="en-US" sz="1100" u="none" strike="noStrike">
                          <a:effectLst/>
                        </a:rPr>
                        <a:t>CENELEC </a:t>
                      </a:r>
                      <a:endParaRPr lang="en-US" sz="1800" b="0" i="0" u="none" strike="noStrike">
                        <a:effectLst/>
                        <a:latin typeface="Arial" panose="020B0604020202020204" pitchFamily="34" charset="0"/>
                      </a:endParaRPr>
                    </a:p>
                  </a:txBody>
                  <a:tcPr marL="7620" marR="7620" marT="7621" marB="0"/>
                </a:tc>
                <a:tc>
                  <a:txBody>
                    <a:bodyPr/>
                    <a:lstStyle/>
                    <a:p>
                      <a:pPr marL="0" marR="0" indent="0" algn="just" fontAlgn="t">
                        <a:lnSpc>
                          <a:spcPct val="107000"/>
                        </a:lnSpc>
                        <a:spcBef>
                          <a:spcPts val="0"/>
                        </a:spcBef>
                        <a:spcAft>
                          <a:spcPts val="0"/>
                        </a:spcAft>
                      </a:pPr>
                      <a:r>
                        <a:rPr lang="en-US" sz="1100" u="none" strike="noStrike" dirty="0">
                          <a:effectLst/>
                        </a:rPr>
                        <a:t>European Committee for Electrotechnical Standardization </a:t>
                      </a:r>
                      <a:endParaRPr lang="en-US" sz="1800" b="0" i="0" u="none" strike="noStrike" dirty="0">
                        <a:effectLst/>
                        <a:latin typeface="Arial" panose="020B0604020202020204" pitchFamily="34" charset="0"/>
                      </a:endParaRPr>
                    </a:p>
                  </a:txBody>
                  <a:tcPr marL="7620" marR="7620" marT="7621" marB="0"/>
                </a:tc>
                <a:extLst>
                  <a:ext uri="{0D108BD9-81ED-4DB2-BD59-A6C34878D82A}">
                    <a16:rowId xmlns:a16="http://schemas.microsoft.com/office/drawing/2014/main" val="10013"/>
                  </a:ext>
                </a:extLst>
              </a:tr>
              <a:tr h="335372">
                <a:tc>
                  <a:txBody>
                    <a:bodyPr/>
                    <a:lstStyle/>
                    <a:p>
                      <a:pPr marL="0" marR="0" indent="0" algn="l" fontAlgn="t">
                        <a:lnSpc>
                          <a:spcPct val="107000"/>
                        </a:lnSpc>
                        <a:spcBef>
                          <a:spcPts val="0"/>
                        </a:spcBef>
                        <a:spcAft>
                          <a:spcPts val="0"/>
                        </a:spcAft>
                      </a:pPr>
                      <a:r>
                        <a:rPr lang="en-US" sz="1100" u="none" strike="noStrike">
                          <a:effectLst/>
                        </a:rPr>
                        <a:t>CoAP </a:t>
                      </a:r>
                      <a:endParaRPr lang="en-US" sz="1800" b="0" i="0" u="none" strike="noStrike">
                        <a:effectLst/>
                        <a:latin typeface="Arial" panose="020B0604020202020204" pitchFamily="34" charset="0"/>
                      </a:endParaRPr>
                    </a:p>
                  </a:txBody>
                  <a:tcPr marL="7620" marR="7620" marT="7621" marB="0"/>
                </a:tc>
                <a:tc>
                  <a:txBody>
                    <a:bodyPr/>
                    <a:lstStyle/>
                    <a:p>
                      <a:pPr marL="0" marR="0" indent="0" algn="l" fontAlgn="t">
                        <a:lnSpc>
                          <a:spcPct val="107000"/>
                        </a:lnSpc>
                        <a:spcBef>
                          <a:spcPts val="0"/>
                        </a:spcBef>
                        <a:spcAft>
                          <a:spcPts val="0"/>
                        </a:spcAft>
                      </a:pPr>
                      <a:r>
                        <a:rPr lang="en-US" sz="1100" u="none" strike="noStrike">
                          <a:effectLst/>
                        </a:rPr>
                        <a:t>Constrained Application Protocol </a:t>
                      </a:r>
                      <a:endParaRPr lang="en-US" sz="1800" b="0" i="0" u="none" strike="noStrike">
                        <a:effectLst/>
                        <a:latin typeface="Arial" panose="020B0604020202020204" pitchFamily="34" charset="0"/>
                      </a:endParaRPr>
                    </a:p>
                  </a:txBody>
                  <a:tcPr marL="7620" marR="7620" marT="7621" marB="0"/>
                </a:tc>
                <a:extLst>
                  <a:ext uri="{0D108BD9-81ED-4DB2-BD59-A6C34878D82A}">
                    <a16:rowId xmlns:a16="http://schemas.microsoft.com/office/drawing/2014/main" val="10014"/>
                  </a:ext>
                </a:extLst>
              </a:tr>
              <a:tr h="335372">
                <a:tc>
                  <a:txBody>
                    <a:bodyPr/>
                    <a:lstStyle/>
                    <a:p>
                      <a:pPr marL="0" marR="0" indent="0" algn="l" fontAlgn="t">
                        <a:lnSpc>
                          <a:spcPct val="107000"/>
                        </a:lnSpc>
                        <a:spcBef>
                          <a:spcPts val="0"/>
                        </a:spcBef>
                        <a:spcAft>
                          <a:spcPts val="0"/>
                        </a:spcAft>
                      </a:pPr>
                      <a:r>
                        <a:rPr lang="en-US" sz="1100" u="none" strike="noStrike">
                          <a:effectLst/>
                        </a:rPr>
                        <a:t>COSEM </a:t>
                      </a:r>
                      <a:endParaRPr lang="en-US" sz="1800" b="0" i="0" u="none" strike="noStrike">
                        <a:effectLst/>
                        <a:latin typeface="Arial" panose="020B0604020202020204" pitchFamily="34" charset="0"/>
                      </a:endParaRPr>
                    </a:p>
                  </a:txBody>
                  <a:tcPr marL="7620" marR="7620" marT="7621" marB="0"/>
                </a:tc>
                <a:tc>
                  <a:txBody>
                    <a:bodyPr/>
                    <a:lstStyle/>
                    <a:p>
                      <a:pPr marL="0" marR="0" indent="0" algn="l" fontAlgn="t">
                        <a:lnSpc>
                          <a:spcPct val="107000"/>
                        </a:lnSpc>
                        <a:spcBef>
                          <a:spcPts val="0"/>
                        </a:spcBef>
                        <a:spcAft>
                          <a:spcPts val="0"/>
                        </a:spcAft>
                      </a:pPr>
                      <a:r>
                        <a:rPr lang="en-US" sz="1100" u="none" strike="noStrike">
                          <a:effectLst/>
                        </a:rPr>
                        <a:t>Companion Specification for Energy Metering </a:t>
                      </a:r>
                      <a:endParaRPr lang="en-US" sz="1800" b="0" i="0" u="none" strike="noStrike">
                        <a:effectLst/>
                        <a:latin typeface="Arial" panose="020B0604020202020204" pitchFamily="34" charset="0"/>
                      </a:endParaRPr>
                    </a:p>
                  </a:txBody>
                  <a:tcPr marL="7620" marR="7620" marT="7621" marB="0"/>
                </a:tc>
                <a:extLst>
                  <a:ext uri="{0D108BD9-81ED-4DB2-BD59-A6C34878D82A}">
                    <a16:rowId xmlns:a16="http://schemas.microsoft.com/office/drawing/2014/main" val="10015"/>
                  </a:ext>
                </a:extLst>
              </a:tr>
              <a:tr h="335372">
                <a:tc>
                  <a:txBody>
                    <a:bodyPr/>
                    <a:lstStyle/>
                    <a:p>
                      <a:pPr marL="0" marR="0" indent="0" algn="l" fontAlgn="t">
                        <a:lnSpc>
                          <a:spcPct val="107000"/>
                        </a:lnSpc>
                        <a:spcBef>
                          <a:spcPts val="0"/>
                        </a:spcBef>
                        <a:spcAft>
                          <a:spcPts val="0"/>
                        </a:spcAft>
                      </a:pPr>
                      <a:r>
                        <a:rPr lang="en-US" sz="1100" u="none" strike="noStrike">
                          <a:effectLst/>
                        </a:rPr>
                        <a:t>CPE </a:t>
                      </a:r>
                      <a:endParaRPr lang="en-US" sz="1800" b="0" i="0" u="none" strike="noStrike">
                        <a:effectLst/>
                        <a:latin typeface="Arial" panose="020B0604020202020204" pitchFamily="34" charset="0"/>
                      </a:endParaRPr>
                    </a:p>
                  </a:txBody>
                  <a:tcPr marL="7620" marR="7620" marT="7621" marB="0"/>
                </a:tc>
                <a:tc>
                  <a:txBody>
                    <a:bodyPr/>
                    <a:lstStyle/>
                    <a:p>
                      <a:pPr marL="0" marR="0" indent="0" algn="l" fontAlgn="t">
                        <a:lnSpc>
                          <a:spcPct val="107000"/>
                        </a:lnSpc>
                        <a:spcBef>
                          <a:spcPts val="0"/>
                        </a:spcBef>
                        <a:spcAft>
                          <a:spcPts val="0"/>
                        </a:spcAft>
                      </a:pPr>
                      <a:r>
                        <a:rPr lang="en-US" sz="1100" u="none" strike="noStrike">
                          <a:effectLst/>
                        </a:rPr>
                        <a:t>Customer Premises Equipment </a:t>
                      </a:r>
                      <a:endParaRPr lang="en-US" sz="1800" b="0" i="0" u="none" strike="noStrike">
                        <a:effectLst/>
                        <a:latin typeface="Arial" panose="020B0604020202020204" pitchFamily="34" charset="0"/>
                      </a:endParaRPr>
                    </a:p>
                  </a:txBody>
                  <a:tcPr marL="7620" marR="7620" marT="7621" marB="0"/>
                </a:tc>
                <a:extLst>
                  <a:ext uri="{0D108BD9-81ED-4DB2-BD59-A6C34878D82A}">
                    <a16:rowId xmlns:a16="http://schemas.microsoft.com/office/drawing/2014/main" val="10016"/>
                  </a:ext>
                </a:extLst>
              </a:tr>
              <a:tr h="335372">
                <a:tc>
                  <a:txBody>
                    <a:bodyPr/>
                    <a:lstStyle/>
                    <a:p>
                      <a:pPr marL="0" marR="0" indent="0" algn="l" fontAlgn="t">
                        <a:lnSpc>
                          <a:spcPct val="107000"/>
                        </a:lnSpc>
                        <a:spcBef>
                          <a:spcPts val="0"/>
                        </a:spcBef>
                        <a:spcAft>
                          <a:spcPts val="0"/>
                        </a:spcAft>
                      </a:pPr>
                      <a:r>
                        <a:rPr lang="en-US" sz="1100" u="none" strike="noStrike">
                          <a:effectLst/>
                        </a:rPr>
                        <a:t>DA </a:t>
                      </a:r>
                      <a:endParaRPr lang="en-US" sz="1800" b="0" i="0" u="none" strike="noStrike">
                        <a:effectLst/>
                        <a:latin typeface="Arial" panose="020B0604020202020204" pitchFamily="34" charset="0"/>
                      </a:endParaRPr>
                    </a:p>
                  </a:txBody>
                  <a:tcPr marL="7620" marR="7620" marT="7621" marB="0"/>
                </a:tc>
                <a:tc>
                  <a:txBody>
                    <a:bodyPr/>
                    <a:lstStyle/>
                    <a:p>
                      <a:pPr marL="0" marR="0" indent="0" algn="l" fontAlgn="t">
                        <a:lnSpc>
                          <a:spcPct val="107000"/>
                        </a:lnSpc>
                        <a:spcBef>
                          <a:spcPts val="0"/>
                        </a:spcBef>
                        <a:spcAft>
                          <a:spcPts val="0"/>
                        </a:spcAft>
                      </a:pPr>
                      <a:r>
                        <a:rPr lang="en-US" sz="1100" u="none" strike="noStrike">
                          <a:effectLst/>
                        </a:rPr>
                        <a:t>Distribution Automation </a:t>
                      </a:r>
                      <a:endParaRPr lang="en-US" sz="1800" b="0" i="0" u="none" strike="noStrike">
                        <a:effectLst/>
                        <a:latin typeface="Arial" panose="020B0604020202020204" pitchFamily="34" charset="0"/>
                      </a:endParaRPr>
                    </a:p>
                  </a:txBody>
                  <a:tcPr marL="7620" marR="7620" marT="7621" marB="0"/>
                </a:tc>
                <a:extLst>
                  <a:ext uri="{0D108BD9-81ED-4DB2-BD59-A6C34878D82A}">
                    <a16:rowId xmlns:a16="http://schemas.microsoft.com/office/drawing/2014/main" val="10017"/>
                  </a:ext>
                </a:extLst>
              </a:tr>
              <a:tr h="282272">
                <a:tc>
                  <a:txBody>
                    <a:bodyPr/>
                    <a:lstStyle/>
                    <a:p>
                      <a:pPr marL="0" marR="0" indent="0" algn="l" fontAlgn="t">
                        <a:lnSpc>
                          <a:spcPct val="107000"/>
                        </a:lnSpc>
                        <a:spcBef>
                          <a:spcPts val="0"/>
                        </a:spcBef>
                        <a:spcAft>
                          <a:spcPts val="0"/>
                        </a:spcAft>
                      </a:pPr>
                      <a:r>
                        <a:rPr lang="en-US" sz="1100" u="none" strike="noStrike">
                          <a:effectLst/>
                        </a:rPr>
                        <a:t>DCU </a:t>
                      </a:r>
                      <a:endParaRPr lang="en-US" sz="1800" b="0" i="0" u="none" strike="noStrike">
                        <a:effectLst/>
                        <a:latin typeface="Arial" panose="020B0604020202020204" pitchFamily="34" charset="0"/>
                      </a:endParaRPr>
                    </a:p>
                  </a:txBody>
                  <a:tcPr marL="7620" marR="7620" marT="7621" marB="0"/>
                </a:tc>
                <a:tc>
                  <a:txBody>
                    <a:bodyPr/>
                    <a:lstStyle/>
                    <a:p>
                      <a:pPr marL="0" marR="0" indent="0" algn="l" fontAlgn="t">
                        <a:lnSpc>
                          <a:spcPct val="107000"/>
                        </a:lnSpc>
                        <a:spcBef>
                          <a:spcPts val="0"/>
                        </a:spcBef>
                        <a:spcAft>
                          <a:spcPts val="0"/>
                        </a:spcAft>
                      </a:pPr>
                      <a:r>
                        <a:rPr lang="en-US" sz="1100" u="none" strike="noStrike" dirty="0">
                          <a:effectLst/>
                        </a:rPr>
                        <a:t>Data Concentrator Unit </a:t>
                      </a:r>
                      <a:endParaRPr lang="en-US" sz="1800" b="0" i="0" u="none" strike="noStrike" dirty="0">
                        <a:effectLst/>
                        <a:latin typeface="Arial" panose="020B0604020202020204" pitchFamily="34" charset="0"/>
                      </a:endParaRPr>
                    </a:p>
                  </a:txBody>
                  <a:tcPr marL="7620" marR="7620" marT="7621" marB="0"/>
                </a:tc>
                <a:extLst>
                  <a:ext uri="{0D108BD9-81ED-4DB2-BD59-A6C34878D82A}">
                    <a16:rowId xmlns:a16="http://schemas.microsoft.com/office/drawing/2014/main" val="10018"/>
                  </a:ext>
                </a:extLst>
              </a:tr>
            </a:tbl>
          </a:graphicData>
        </a:graphic>
      </p:graphicFrame>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6400" y="857250"/>
            <a:ext cx="7467600" cy="5143500"/>
          </a:xfrm>
          <a:prstGeom prst="rect">
            <a:avLst/>
          </a:prstGeom>
        </p:spPr>
      </p:pic>
      <p:sp>
        <p:nvSpPr>
          <p:cNvPr id="5" name="object 5"/>
          <p:cNvSpPr/>
          <p:nvPr/>
        </p:nvSpPr>
        <p:spPr>
          <a:xfrm>
            <a:off x="3717" y="867937"/>
            <a:ext cx="7478268" cy="5143500"/>
          </a:xfrm>
          <a:prstGeom prst="rect">
            <a:avLst/>
          </a:prstGeom>
          <a:blipFill>
            <a:blip r:embed="rId3" cstate="print"/>
            <a:stretch>
              <a:fillRect/>
            </a:stretch>
          </a:blipFill>
        </p:spPr>
        <p:txBody>
          <a:bodyPr wrap="square" lIns="0" tIns="0" rIns="0" bIns="0" rtlCol="0">
            <a:noAutofit/>
          </a:bodyPr>
          <a:lstStyle/>
          <a:p>
            <a:endParaRPr/>
          </a:p>
        </p:txBody>
      </p:sp>
      <p:sp>
        <p:nvSpPr>
          <p:cNvPr id="3" name="object 3"/>
          <p:cNvSpPr txBox="1"/>
          <p:nvPr/>
        </p:nvSpPr>
        <p:spPr>
          <a:xfrm>
            <a:off x="356412" y="2819400"/>
            <a:ext cx="4215588" cy="444500"/>
          </a:xfrm>
          <a:prstGeom prst="rect">
            <a:avLst/>
          </a:prstGeom>
        </p:spPr>
        <p:txBody>
          <a:bodyPr wrap="square" lIns="0" tIns="0" rIns="0" bIns="0" rtlCol="0">
            <a:noAutofit/>
          </a:bodyPr>
          <a:lstStyle/>
          <a:p>
            <a:pPr marL="12700">
              <a:lnSpc>
                <a:spcPts val="3500"/>
              </a:lnSpc>
              <a:spcBef>
                <a:spcPts val="175"/>
              </a:spcBef>
            </a:pPr>
            <a:r>
              <a:rPr lang="en-US" sz="3300" dirty="0">
                <a:solidFill>
                  <a:srgbClr val="FFFFFF"/>
                </a:solidFill>
                <a:latin typeface="Segoe UI"/>
                <a:cs typeface="Segoe UI"/>
              </a:rPr>
              <a:t> AMI                   (Advance Metering Infrastructure)</a:t>
            </a:r>
            <a:endParaRPr sz="3300" dirty="0">
              <a:latin typeface="Segoe UI"/>
              <a:cs typeface="Segoe UI"/>
            </a:endParaRPr>
          </a:p>
        </p:txBody>
      </p:sp>
      <p:sp>
        <p:nvSpPr>
          <p:cNvPr id="2" name="object 2"/>
          <p:cNvSpPr txBox="1"/>
          <p:nvPr/>
        </p:nvSpPr>
        <p:spPr>
          <a:xfrm>
            <a:off x="381711" y="4348915"/>
            <a:ext cx="667042" cy="177800"/>
          </a:xfrm>
          <a:prstGeom prst="rect">
            <a:avLst/>
          </a:prstGeom>
        </p:spPr>
        <p:txBody>
          <a:bodyPr wrap="square" lIns="0" tIns="0" rIns="0" bIns="0" rtlCol="0">
            <a:noAutofit/>
          </a:bodyPr>
          <a:lstStyle/>
          <a:p>
            <a:pPr marL="12700">
              <a:lnSpc>
                <a:spcPts val="1375"/>
              </a:lnSpc>
              <a:spcBef>
                <a:spcPts val="68"/>
              </a:spcBef>
            </a:pPr>
            <a:endParaRPr sz="1200" dirty="0">
              <a:latin typeface="Segoe UI"/>
              <a:cs typeface="Segoe UI"/>
            </a:endParaRP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OFFICEATWORKSHAPETHEMENAME" val="L+G.thmx"/>
</p:tagLst>
</file>

<file path=ppt/theme/_rels/theme2.xml.rels><?xml version="1.0" encoding="UTF-8" standalone="yes"?>
<Relationships xmlns="http://schemas.openxmlformats.org/package/2006/relationships"><Relationship Id="rId1" Type="http://schemas.openxmlformats.org/officeDocument/2006/relationships/image" Target="../media/image8.jpeg"/></Relationships>
</file>

<file path=ppt/theme/theme1.xml><?xml version="1.0" encoding="utf-8"?>
<a:theme xmlns:a="http://schemas.openxmlformats.org/drawingml/2006/main" name="Introducing PowerPoint 2010">
  <a:themeElements>
    <a:clrScheme name="Fresh">
      <a:dk1>
        <a:srgbClr val="262626"/>
      </a:dk1>
      <a:lt1>
        <a:sysClr val="window" lastClr="FFFFFF"/>
      </a:lt1>
      <a:dk2>
        <a:srgbClr val="595959"/>
      </a:dk2>
      <a:lt2>
        <a:srgbClr val="EEECE1"/>
      </a:lt2>
      <a:accent1>
        <a:srgbClr val="F4891E"/>
      </a:accent1>
      <a:accent2>
        <a:srgbClr val="7BCF27"/>
      </a:accent2>
      <a:accent3>
        <a:srgbClr val="9BBB59"/>
      </a:accent3>
      <a:accent4>
        <a:srgbClr val="00B0F0"/>
      </a:accent4>
      <a:accent5>
        <a:srgbClr val="4BACC6"/>
      </a:accent5>
      <a:accent6>
        <a:srgbClr val="F79646"/>
      </a:accent6>
      <a:hlink>
        <a:srgbClr val="00B0F0"/>
      </a:hlink>
      <a:folHlink>
        <a:srgbClr val="F4891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Flow">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Flow">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scene3d>
            <a:camera prst="orthographicFront" fov="0">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themeOverride>
</file>

<file path=ppt/theme/themeOverride2.xml><?xml version="1.0" encoding="utf-8"?>
<a:themeOverride xmlns:a="http://schemas.openxmlformats.org/drawingml/2006/main">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themeOverride>
</file>

<file path=docProps/app.xml><?xml version="1.0" encoding="utf-8"?>
<Properties xmlns="http://schemas.openxmlformats.org/officeDocument/2006/extended-properties" xmlns:vt="http://schemas.openxmlformats.org/officeDocument/2006/docPropsVTypes">
  <Template>IntroducingPowerPoint2010</Template>
  <TotalTime>0</TotalTime>
  <Words>9781</Words>
  <Application>Microsoft Office PowerPoint</Application>
  <PresentationFormat>On-screen Show (4:3)</PresentationFormat>
  <Paragraphs>1358</Paragraphs>
  <Slides>115</Slides>
  <Notes>17</Notes>
  <HiddenSlides>0</HiddenSlides>
  <MMClips>0</MMClips>
  <ScaleCrop>false</ScaleCrop>
  <HeadingPairs>
    <vt:vector size="8" baseType="variant">
      <vt:variant>
        <vt:lpstr>Fonts Used</vt:lpstr>
      </vt:variant>
      <vt:variant>
        <vt:i4>19</vt:i4>
      </vt:variant>
      <vt:variant>
        <vt:lpstr>Theme</vt:lpstr>
      </vt:variant>
      <vt:variant>
        <vt:i4>2</vt:i4>
      </vt:variant>
      <vt:variant>
        <vt:lpstr>Embedded OLE Servers</vt:lpstr>
      </vt:variant>
      <vt:variant>
        <vt:i4>2</vt:i4>
      </vt:variant>
      <vt:variant>
        <vt:lpstr>Slide Titles</vt:lpstr>
      </vt:variant>
      <vt:variant>
        <vt:i4>115</vt:i4>
      </vt:variant>
    </vt:vector>
  </HeadingPairs>
  <TitlesOfParts>
    <vt:vector size="138" baseType="lpstr">
      <vt:lpstr>Batang</vt:lpstr>
      <vt:lpstr>Microsoft YaHei</vt:lpstr>
      <vt:lpstr>Microsoft YaHei</vt:lpstr>
      <vt:lpstr>Arial</vt:lpstr>
      <vt:lpstr>Arial Black</vt:lpstr>
      <vt:lpstr>Arial Narrow</vt:lpstr>
      <vt:lpstr>Book Antiqua</vt:lpstr>
      <vt:lpstr>Calibri</vt:lpstr>
      <vt:lpstr>Calibri Light</vt:lpstr>
      <vt:lpstr>Constantia</vt:lpstr>
      <vt:lpstr>Georgia</vt:lpstr>
      <vt:lpstr>inherit</vt:lpstr>
      <vt:lpstr>Segoe UI</vt:lpstr>
      <vt:lpstr>Segoe UI Emoji</vt:lpstr>
      <vt:lpstr>Segoe UI Light</vt:lpstr>
      <vt:lpstr>Symbol</vt:lpstr>
      <vt:lpstr>Times New Roman</vt:lpstr>
      <vt:lpstr>Wingdings</vt:lpstr>
      <vt:lpstr>Wingdings 2</vt:lpstr>
      <vt:lpstr>Introducing PowerPoint 2010</vt:lpstr>
      <vt:lpstr>Flow</vt:lpstr>
      <vt:lpstr>Visio</vt:lpstr>
      <vt:lpstr>Microsoft Visio 2003-2010 Drawing</vt:lpstr>
      <vt:lpstr>PowerPoint Presentation</vt:lpstr>
      <vt:lpstr>How does a Pre-Paid scheme works?</vt:lpstr>
      <vt:lpstr>The Principle : The SYSTEM: The Meter </vt:lpstr>
      <vt:lpstr>PowerPoint Presentation</vt:lpstr>
      <vt:lpstr>The Journey</vt:lpstr>
      <vt:lpstr>PowerPoint Presentation</vt:lpstr>
      <vt:lpstr>Advanced Metering Infrastructure (AMI)</vt:lpstr>
      <vt:lpstr>PowerPoint Presentation</vt:lpstr>
      <vt:lpstr>PowerPoint Presentation</vt:lpstr>
      <vt:lpstr>Best Practice in Unified Prepaid System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Objectives for Smart Pre-Paid Metering System</vt:lpstr>
      <vt:lpstr>The Scopes </vt:lpstr>
      <vt:lpstr>PowerPoint Presentation</vt:lpstr>
      <vt:lpstr>PowerPoint Presentation</vt:lpstr>
      <vt:lpstr>Smart Metering Standardization Framework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 large,  Communication can be divided into two categories:  Wired and Wireless.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Example on:BB-PLC</vt:lpstr>
      <vt:lpstr>PowerPoint Presentation</vt:lpstr>
      <vt:lpstr>PowerPoint Presentation</vt:lpstr>
      <vt:lpstr>PLC- Communication</vt:lpstr>
      <vt:lpstr>PowerPoint Presentation</vt:lpstr>
      <vt:lpstr>PowerPoint Presentation</vt:lpstr>
      <vt:lpstr>Digital Subscriber Line (DSL)  </vt:lpstr>
      <vt:lpstr>Fiber Optic Communications  </vt:lpstr>
      <vt:lpstr>Smart Grid-Distribution Line- Fiber Optics</vt:lpstr>
      <vt:lpstr>Suitability of Communication Module for Smart Metering – PLC (Both)</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Wireless Technologies  </vt:lpstr>
      <vt:lpstr>PowerPoint Presentation</vt:lpstr>
      <vt:lpstr>PowerPoint Presentation</vt:lpstr>
      <vt:lpstr>Suitability of Communication Module for Smart Metering – Cellular- GPRS</vt:lpstr>
      <vt:lpstr>PowerPoint Presentation</vt:lpstr>
      <vt:lpstr>PowerPoint Presentation</vt:lpstr>
      <vt:lpstr>PowerPoint Presentation</vt:lpstr>
      <vt:lpstr>RF mesh network technology solution </vt:lpstr>
      <vt:lpstr>PowerPoint Presentation</vt:lpstr>
      <vt:lpstr>PowerPoint Presentation</vt:lpstr>
      <vt:lpstr>PowerPoint Presentation</vt:lpstr>
      <vt:lpstr>PowerPoint Presentation</vt:lpstr>
      <vt:lpstr>Suitability of Communication Module for Smart Metering – RF Mesh</vt:lpstr>
      <vt:lpstr>About One wireless example –RF MESH</vt:lpstr>
      <vt:lpstr>Smart Grid Communication Technologies. Technical Comparison </vt:lpstr>
      <vt:lpstr>PowerPoint Presentation</vt:lpstr>
      <vt:lpstr>PowerPoint Presentation</vt:lpstr>
      <vt:lpstr>Use Free Radio Frequency (RF) for Smart Meter</vt:lpstr>
      <vt:lpstr>PowerPoint Presentation</vt:lpstr>
      <vt:lpstr>PowerPoint Presentation</vt:lpstr>
      <vt:lpstr>PowerPoint Presentation</vt:lpstr>
      <vt:lpstr>Technology Comparison </vt:lpstr>
      <vt:lpstr>PowerPoint Presentation</vt:lpstr>
      <vt:lpstr>PowerPoint Presentation</vt:lpstr>
      <vt:lpstr>PowerPoint Presentation</vt:lpstr>
      <vt:lpstr>PowerPoint Presentation</vt:lpstr>
      <vt:lpstr>PowerPoint Presentation</vt:lpstr>
      <vt:lpstr>Difference between NB-PLC(G3PLC) and BB-PLC</vt:lpstr>
      <vt:lpstr>With respect to AMI + Smart Meter CommunicationTechnology Comparison</vt:lpstr>
      <vt:lpstr>PowerPoint Presentation</vt:lpstr>
      <vt:lpstr>Communication Technology in Different Layer of AMI and Smart Grid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Technology Comparison</vt:lpstr>
      <vt:lpstr>PowerPoint Presentation</vt:lpstr>
      <vt:lpstr>PowerPoint Presentation</vt:lpstr>
      <vt:lpstr>PowerPoint Presentation</vt:lpstr>
      <vt:lpstr>PowerPoint Presentation</vt:lpstr>
      <vt:lpstr>PowerPoint Presentation</vt:lpstr>
      <vt:lpstr>PowerPoint Presentation</vt:lpstr>
      <vt:lpstr>Smart – metering RF Technology at work</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
  <cp:lastModifiedBy/>
  <cp:revision>3</cp:revision>
  <dcterms:created xsi:type="dcterms:W3CDTF">2010-08-22T20:07:03Z</dcterms:created>
  <dcterms:modified xsi:type="dcterms:W3CDTF">2021-12-09T09:54:48Z</dcterms:modified>
</cp:coreProperties>
</file>